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1"/>
  </p:notesMasterIdLst>
  <p:sldIdLst>
    <p:sldId id="256" r:id="rId2"/>
    <p:sldId id="2001" r:id="rId3"/>
    <p:sldId id="1226" r:id="rId4"/>
    <p:sldId id="1349" r:id="rId5"/>
    <p:sldId id="1363" r:id="rId6"/>
    <p:sldId id="1277" r:id="rId7"/>
    <p:sldId id="1370" r:id="rId8"/>
    <p:sldId id="2004" r:id="rId9"/>
    <p:sldId id="2064" r:id="rId10"/>
    <p:sldId id="1423" r:id="rId11"/>
    <p:sldId id="1895" r:id="rId12"/>
    <p:sldId id="1390" r:id="rId13"/>
    <p:sldId id="1396" r:id="rId14"/>
    <p:sldId id="2065" r:id="rId15"/>
    <p:sldId id="1503" r:id="rId16"/>
    <p:sldId id="1508" r:id="rId17"/>
    <p:sldId id="1516" r:id="rId18"/>
    <p:sldId id="2066" r:id="rId19"/>
    <p:sldId id="1451" r:id="rId20"/>
    <p:sldId id="1509" r:id="rId21"/>
    <p:sldId id="2067" r:id="rId22"/>
    <p:sldId id="1456" r:id="rId23"/>
    <p:sldId id="1457" r:id="rId24"/>
    <p:sldId id="1331" r:id="rId25"/>
    <p:sldId id="1328" r:id="rId26"/>
    <p:sldId id="1521" r:id="rId27"/>
    <p:sldId id="1526" r:id="rId28"/>
    <p:sldId id="1462" r:id="rId29"/>
    <p:sldId id="1966" r:id="rId30"/>
    <p:sldId id="2068" r:id="rId31"/>
    <p:sldId id="1589" r:id="rId32"/>
    <p:sldId id="1938" r:id="rId33"/>
    <p:sldId id="1593" r:id="rId34"/>
    <p:sldId id="2071" r:id="rId35"/>
    <p:sldId id="1937" r:id="rId36"/>
    <p:sldId id="2072" r:id="rId37"/>
    <p:sldId id="2073" r:id="rId38"/>
    <p:sldId id="2074" r:id="rId39"/>
    <p:sldId id="2075" r:id="rId40"/>
    <p:sldId id="1059" r:id="rId41"/>
    <p:sldId id="1065" r:id="rId42"/>
    <p:sldId id="2076" r:id="rId43"/>
    <p:sldId id="1066" r:id="rId44"/>
    <p:sldId id="1459" r:id="rId45"/>
    <p:sldId id="1927" r:id="rId46"/>
    <p:sldId id="1560" r:id="rId47"/>
    <p:sldId id="1939" r:id="rId48"/>
    <p:sldId id="1598" r:id="rId49"/>
    <p:sldId id="2077" r:id="rId50"/>
    <p:sldId id="1958" r:id="rId51"/>
    <p:sldId id="1573" r:id="rId52"/>
    <p:sldId id="1957" r:id="rId53"/>
    <p:sldId id="1964" r:id="rId54"/>
    <p:sldId id="1466" r:id="rId55"/>
    <p:sldId id="2054" r:id="rId56"/>
    <p:sldId id="1584" r:id="rId57"/>
    <p:sldId id="1664" r:id="rId58"/>
    <p:sldId id="2078" r:id="rId59"/>
    <p:sldId id="2079" r:id="rId60"/>
    <p:sldId id="2080" r:id="rId61"/>
    <p:sldId id="2081" r:id="rId62"/>
    <p:sldId id="1652" r:id="rId63"/>
    <p:sldId id="2082" r:id="rId64"/>
    <p:sldId id="1717" r:id="rId65"/>
    <p:sldId id="2083" r:id="rId66"/>
    <p:sldId id="2084" r:id="rId67"/>
    <p:sldId id="2085" r:id="rId68"/>
    <p:sldId id="2061" r:id="rId69"/>
    <p:sldId id="2062" r:id="rId7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266"/>
    <p:restoredTop sz="83756"/>
  </p:normalViewPr>
  <p:slideViewPr>
    <p:cSldViewPr snapToGrid="0">
      <p:cViewPr varScale="1">
        <p:scale>
          <a:sx n="145" d="100"/>
          <a:sy n="145" d="100"/>
        </p:scale>
        <p:origin x="305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B3F7AF-1AC2-C94F-9919-2012B922F55E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F1CD14-6B03-674A-94BB-8904F195F5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3750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644147-C405-0471-D3DC-4B71846814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3E7A5FB-DCA1-A95D-9104-80C8CC65437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2B456C4-2C73-BB78-B60E-529FA63F5C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BE6365-292B-3D23-0A75-C193A82DCD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EAD5D9-D074-4A7D-A79A-1135E9E5F1F7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82978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player 1 doesn’t have any dominated strategy,  start with the other player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871523-6EE2-4A58-9A71-7C125106E76C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1284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Is calculated to be equal to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EAD5D9-D074-4A7D-A79A-1135E9E5F1F7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42527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3D527D-9F6B-801C-8BD0-B906766A97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214CE04-3327-C372-143B-5A2BBDA66B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CEAC6C8-6051-E8D3-8AA9-1291762D4C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B4950A-81AC-DD37-291E-0A0FC870C18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871523-6EE2-4A58-9A71-7C125106E76C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6780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Under varying conditions: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EAD5D9-D074-4A7D-A79A-1135E9E5F1F7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42527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Under varying conditions: </a:t>
            </a:r>
          </a:p>
          <a:p>
            <a:endParaRPr lang="en-US" dirty="0"/>
          </a:p>
          <a:p>
            <a:r>
              <a:rPr lang="en-US" b="1" dirty="0"/>
              <a:t>Write down the four items on the board:</a:t>
            </a:r>
          </a:p>
          <a:p>
            <a:r>
              <a:rPr lang="en-US" b="1" dirty="0"/>
              <a:t>(1) </a:t>
            </a:r>
            <a:r>
              <a:rPr lang="en-US" b="1" dirty="0" err="1"/>
              <a:t>X_bar</a:t>
            </a:r>
            <a:r>
              <a:rPr lang="en-US" b="1" dirty="0"/>
              <a:t> = ? </a:t>
            </a:r>
          </a:p>
          <a:p>
            <a:r>
              <a:rPr lang="en-US" b="1" dirty="0"/>
              <a:t>(2) S = ?</a:t>
            </a:r>
          </a:p>
          <a:p>
            <a:r>
              <a:rPr lang="en-US" b="1" dirty="0"/>
              <a:t>(3) N = ? </a:t>
            </a:r>
          </a:p>
          <a:p>
            <a:r>
              <a:rPr lang="en-US" b="1"/>
              <a:t>(4) critical </a:t>
            </a:r>
            <a:r>
              <a:rPr lang="en-US" b="1" dirty="0"/>
              <a:t>value = 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EAD5D9-D074-4A7D-A79A-1135E9E5F1F7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42527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Under varying conditions: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EAD5D9-D074-4A7D-A79A-1135E9E5F1F7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42527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97DFE0-FB10-D05B-2134-2BDFDE045A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8A66DB0-1441-F57A-8E04-A0137C92FF9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6CCCC44-D1C7-1B52-685F-744D541358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Under varying conditions: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F3EBD1-16FA-18F0-C368-EAC2A8C7B64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EAD5D9-D074-4A7D-A79A-1135E9E5F1F7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90812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Transition to the next slide:  </a:t>
            </a:r>
          </a:p>
          <a:p>
            <a:r>
              <a:rPr lang="en-US" dirty="0"/>
              <a:t>Why?</a:t>
            </a:r>
          </a:p>
          <a:p>
            <a:r>
              <a:rPr lang="en-US" dirty="0"/>
              <a:t>Because the benchmark has changed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871523-6EE2-4A58-9A71-7C125106E76C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42556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Under varying conditions: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EAD5D9-D074-4A7D-A79A-1135E9E5F1F7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425271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8BFDC5-0CC3-657F-A848-0CBB8C2C34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0BF41B9-767B-AD93-A9E1-B1832E7D1A0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43105A4-AF86-0B3E-30FA-008DAEFB7C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Under varying conditions: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FAE601-AAFC-5D5E-2EB4-3770A975064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EAD5D9-D074-4A7D-A79A-1135E9E5F1F7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61249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1200" dirty="0"/>
              <a:t>A measure of the variability in the mean from sample to sample is given by</a:t>
            </a:r>
            <a:endParaRPr lang="en-US" altLang="en-US" sz="14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EAD5D9-D074-4A7D-A79A-1135E9E5F1F7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425271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Casual Q&amp;A:</a:t>
            </a:r>
          </a:p>
          <a:p>
            <a:endParaRPr lang="en-US" b="1" dirty="0"/>
          </a:p>
          <a:p>
            <a:r>
              <a:rPr lang="en-US" b="1" dirty="0"/>
              <a:t>How do you think? </a:t>
            </a:r>
          </a:p>
          <a:p>
            <a:r>
              <a:rPr lang="en-US" b="1" dirty="0"/>
              <a:t>Requirement is &gt;30. we are confident that most likely mu is in this range</a:t>
            </a:r>
          </a:p>
          <a:p>
            <a:r>
              <a:rPr lang="en-US" b="1" dirty="0"/>
              <a:t>Then most likely, do you think a Fort fleets are likely to meet this requirement?</a:t>
            </a:r>
          </a:p>
          <a:p>
            <a:endParaRPr lang="en-US" b="1" dirty="0"/>
          </a:p>
          <a:p>
            <a:r>
              <a:rPr lang="en-US" b="1" dirty="0"/>
              <a:t>Student: Yes</a:t>
            </a:r>
          </a:p>
          <a:p>
            <a:endParaRPr lang="en-US" b="1" dirty="0"/>
          </a:p>
          <a:p>
            <a:r>
              <a:rPr lang="en-US" b="1" dirty="0"/>
              <a:t>Q: why? </a:t>
            </a:r>
          </a:p>
          <a:p>
            <a:r>
              <a:rPr lang="en-US" b="1" dirty="0"/>
              <a:t>Student: because the lower bound of the interval is still higher than the requirement bar. </a:t>
            </a:r>
          </a:p>
          <a:p>
            <a:r>
              <a:rPr lang="en-US" b="1" dirty="0"/>
              <a:t>Comment: Because …… So to formally summarize it, we can do it in two ways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871523-6EE2-4A58-9A71-7C125106E76C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425561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Transition to the next slide:  </a:t>
            </a:r>
          </a:p>
          <a:p>
            <a:r>
              <a:rPr lang="en-US" dirty="0"/>
              <a:t>Why?</a:t>
            </a:r>
          </a:p>
          <a:p>
            <a:r>
              <a:rPr lang="en-US" dirty="0"/>
              <a:t>Because the benchmark has changed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871523-6EE2-4A58-9A71-7C125106E76C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425561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dirty="0"/>
              <a:t>Translate from X to the standardized normal (the “Z” distribution) by </a:t>
            </a:r>
            <a:r>
              <a:rPr lang="en-US" altLang="en-US" dirty="0">
                <a:solidFill>
                  <a:schemeClr val="folHlink"/>
                </a:solidFill>
              </a:rPr>
              <a:t>subtracting the mean</a:t>
            </a:r>
            <a:r>
              <a:rPr lang="en-US" altLang="en-US" dirty="0"/>
              <a:t> of X and </a:t>
            </a:r>
            <a:r>
              <a:rPr lang="en-US" altLang="en-US" dirty="0">
                <a:solidFill>
                  <a:schemeClr val="folHlink"/>
                </a:solidFill>
              </a:rPr>
              <a:t>dividing by its standard deviation</a:t>
            </a:r>
            <a:r>
              <a:rPr lang="en-US" altLang="en-US" dirty="0"/>
              <a:t>: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EAD5D9-D074-4A7D-A79A-1135E9E5F1F7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425271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dirty="0"/>
              <a:t>Translate from X to the standardized normal (the “Z” distribution) by </a:t>
            </a:r>
            <a:r>
              <a:rPr lang="en-US" altLang="en-US" dirty="0">
                <a:solidFill>
                  <a:schemeClr val="folHlink"/>
                </a:solidFill>
              </a:rPr>
              <a:t>subtracting the mean</a:t>
            </a:r>
            <a:r>
              <a:rPr lang="en-US" altLang="en-US" dirty="0"/>
              <a:t> of X and </a:t>
            </a:r>
            <a:r>
              <a:rPr lang="en-US" altLang="en-US" dirty="0">
                <a:solidFill>
                  <a:schemeClr val="folHlink"/>
                </a:solidFill>
              </a:rPr>
              <a:t>dividing by its standard deviation</a:t>
            </a:r>
            <a:r>
              <a:rPr lang="en-US" altLang="en-US" dirty="0"/>
              <a:t>: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EAD5D9-D074-4A7D-A79A-1135E9E5F1F7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425271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dirty="0"/>
              <a:t>Translate from X to the standardized normal (the “Z” distribution) by </a:t>
            </a:r>
            <a:r>
              <a:rPr lang="en-US" altLang="en-US" dirty="0">
                <a:solidFill>
                  <a:schemeClr val="folHlink"/>
                </a:solidFill>
              </a:rPr>
              <a:t>subtracting the mean</a:t>
            </a:r>
            <a:r>
              <a:rPr lang="en-US" altLang="en-US" dirty="0"/>
              <a:t> of X and </a:t>
            </a:r>
            <a:r>
              <a:rPr lang="en-US" altLang="en-US" dirty="0">
                <a:solidFill>
                  <a:schemeClr val="folHlink"/>
                </a:solidFill>
              </a:rPr>
              <a:t>dividing by its standard deviation</a:t>
            </a:r>
            <a:r>
              <a:rPr lang="en-US" altLang="en-US" dirty="0"/>
              <a:t>: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EAD5D9-D074-4A7D-A79A-1135E9E5F1F7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425271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Under varying conditions: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EAD5D9-D074-4A7D-A79A-1135E9E5F1F7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425271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Under varying conditions: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EAD5D9-D074-4A7D-A79A-1135E9E5F1F7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425271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Is calculated to be equal to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EAD5D9-D074-4A7D-A79A-1135E9E5F1F7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598630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93F65F-F2CA-0B31-9233-B1DFD58EA8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9672619-F103-6225-E902-79D4767BE1A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355DF99-C28D-33A8-49F3-E8D0E8A58B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Is calculated to be equal to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7E374D-2A54-832B-1934-79DCBFC9844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EAD5D9-D074-4A7D-A79A-1135E9E5F1F7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41686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 version of this is used a lot in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internect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companies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You conclude that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871523-6EE2-4A58-9A71-7C125106E76C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1930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1200" dirty="0"/>
              <a:t>A measure of the variability in the mean from sample to sample is given by</a:t>
            </a:r>
            <a:endParaRPr lang="en-US" altLang="en-US" sz="14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EAD5D9-D074-4A7D-A79A-1135E9E5F1F7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425271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29F13E-AA41-4196-D7B3-63B23643B9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0A5BB36-C565-B0E5-25BE-181BF39972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E3DCA71-F9BC-0B8A-86F5-517AE6F692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 version of this is used a lot in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internect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companies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You conclude that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F3E67A-5CF9-E3D2-4464-D34702DC350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871523-6EE2-4A58-9A71-7C125106E76C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36820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BD070F-83A5-7398-D5B9-D969CC4B7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8F84CD-BC7B-683D-154B-ED8D987775C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F81B719-C9AA-828A-4D71-9F06A7342F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 version of this is used a lot in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internect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companies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You conclude that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06C822-49D4-8072-ECCA-AD9269659D9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871523-6EE2-4A58-9A71-7C125106E76C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08674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B4356A-E159-5331-5ECB-4DDB9438EC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D6EC2E9-6DAE-F470-3E6C-40A98E0D73B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73D55EA-43B2-94FE-5678-C27AAB2518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 version of this is used a lot in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internect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companies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You conclude that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ECE74D-4790-1C91-AA91-2F7B10853B8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871523-6EE2-4A58-9A71-7C125106E76C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49608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9AF101-F6A4-FD83-D572-FFDD6D9822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C5B15AF-6D47-DBAE-507B-5ECA7AF30CD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1A295A0-97D8-AD92-5647-0D28135148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 version of this is used a lot in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internect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companies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You conclude that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96AB0B-E39C-F812-548C-FAE966F5956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871523-6EE2-4A58-9A71-7C125106E76C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35630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90000"/>
              </a:lnSpc>
              <a:buSzTx/>
              <a:buNone/>
            </a:pPr>
            <a:r>
              <a:rPr lang="en-US" altLang="zh-CN" sz="1200" dirty="0">
                <a:ea typeface="宋体" pitchFamily="2" charset="-122"/>
                <a:sym typeface="Wingdings" panose="05000000000000000000" pitchFamily="2" charset="2"/>
              </a:rPr>
              <a:t>It divides the rejection and nonrejection regions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It </a:t>
            </a:r>
            <a:r>
              <a:rPr lang="en-US" altLang="zh-CN" sz="1200" dirty="0">
                <a:ea typeface="宋体" pitchFamily="2" charset="-122"/>
                <a:sym typeface="Wingdings" panose="05000000000000000000" pitchFamily="2" charset="2"/>
              </a:rPr>
              <a:t>creates a “line in the sand” for decision making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871523-6EE2-4A58-9A71-7C125106E76C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08936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90000"/>
              </a:lnSpc>
              <a:buSzTx/>
              <a:buNone/>
            </a:pPr>
            <a:r>
              <a:rPr lang="en-US" altLang="zh-CN" sz="1200" dirty="0">
                <a:ea typeface="宋体" pitchFamily="2" charset="-122"/>
                <a:sym typeface="Wingdings" panose="05000000000000000000" pitchFamily="2" charset="2"/>
              </a:rPr>
              <a:t>It divides the rejection and nonrejection regions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It </a:t>
            </a:r>
            <a:r>
              <a:rPr lang="en-US" altLang="zh-CN" sz="1200" dirty="0">
                <a:ea typeface="宋体" pitchFamily="2" charset="-122"/>
                <a:sym typeface="Wingdings" panose="05000000000000000000" pitchFamily="2" charset="2"/>
              </a:rPr>
              <a:t>creates a “line in the sand” for decision making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871523-6EE2-4A58-9A71-7C125106E76C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9043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90000"/>
              </a:lnSpc>
              <a:buSzTx/>
              <a:buNone/>
            </a:pPr>
            <a:r>
              <a:rPr lang="en-US" altLang="zh-CN" sz="1200" dirty="0">
                <a:ea typeface="宋体" pitchFamily="2" charset="-122"/>
                <a:sym typeface="Wingdings" panose="05000000000000000000" pitchFamily="2" charset="2"/>
              </a:rPr>
              <a:t>It divides the rejection and nonrejection regions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It </a:t>
            </a:r>
            <a:r>
              <a:rPr lang="en-US" altLang="zh-CN" sz="1200" dirty="0">
                <a:ea typeface="宋体" pitchFamily="2" charset="-122"/>
                <a:sym typeface="Wingdings" panose="05000000000000000000" pitchFamily="2" charset="2"/>
              </a:rPr>
              <a:t>creates a “line in the sand” for decision making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871523-6EE2-4A58-9A71-7C125106E76C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53770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90000"/>
              </a:lnSpc>
              <a:buSzTx/>
              <a:buNone/>
            </a:pPr>
            <a:r>
              <a:rPr lang="en-US" altLang="zh-CN" sz="1200" dirty="0">
                <a:ea typeface="宋体" pitchFamily="2" charset="-122"/>
                <a:sym typeface="Wingdings" panose="05000000000000000000" pitchFamily="2" charset="2"/>
              </a:rPr>
              <a:t>It divides the rejection and nonrejection regions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It </a:t>
            </a:r>
            <a:r>
              <a:rPr lang="en-US" altLang="zh-CN" sz="1200" dirty="0">
                <a:ea typeface="宋体" pitchFamily="2" charset="-122"/>
                <a:sym typeface="Wingdings" panose="05000000000000000000" pitchFamily="2" charset="2"/>
              </a:rPr>
              <a:t>creates a “line in the sand” for decision making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871523-6EE2-4A58-9A71-7C125106E76C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05077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90000"/>
              </a:lnSpc>
              <a:buSzTx/>
              <a:buNone/>
            </a:pPr>
            <a:r>
              <a:rPr lang="en-US" altLang="zh-CN" sz="1200" dirty="0">
                <a:ea typeface="宋体" pitchFamily="2" charset="-122"/>
                <a:sym typeface="Wingdings" panose="05000000000000000000" pitchFamily="2" charset="2"/>
              </a:rPr>
              <a:t>It divides the rejection and nonrejection regions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It </a:t>
            </a:r>
            <a:r>
              <a:rPr lang="en-US" altLang="zh-CN" sz="1200" dirty="0">
                <a:ea typeface="宋体" pitchFamily="2" charset="-122"/>
                <a:sym typeface="Wingdings" panose="05000000000000000000" pitchFamily="2" charset="2"/>
              </a:rPr>
              <a:t>creates a “line in the sand” for decision making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871523-6EE2-4A58-9A71-7C125106E76C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21489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841A9D-BFED-6945-C74A-03EC9F3247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7AC5670-45E5-C7CB-13BA-313385602FA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910E134-CD08-BB7E-6E51-F751438698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90000"/>
              </a:lnSpc>
              <a:buSzTx/>
              <a:buNone/>
            </a:pPr>
            <a:r>
              <a:rPr lang="en-US" altLang="zh-CN" sz="1200" dirty="0">
                <a:ea typeface="宋体" pitchFamily="2" charset="-122"/>
                <a:sym typeface="Wingdings" panose="05000000000000000000" pitchFamily="2" charset="2"/>
              </a:rPr>
              <a:t>It divides the rejection and nonrejection regions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It </a:t>
            </a:r>
            <a:r>
              <a:rPr lang="en-US" altLang="zh-CN" sz="1200" dirty="0">
                <a:ea typeface="宋体" pitchFamily="2" charset="-122"/>
                <a:sym typeface="Wingdings" panose="05000000000000000000" pitchFamily="2" charset="2"/>
              </a:rPr>
              <a:t>creates a “line in the sand” for decision making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7E0A34-82AF-9F8F-7B28-F278D66A764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871523-6EE2-4A58-9A71-7C125106E76C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0232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 defTabSz="914400" eaLnBrk="1" hangingPunct="1">
              <a:lnSpc>
                <a:spcPct val="90000"/>
              </a:lnSpc>
            </a:pPr>
            <a:r>
              <a:rPr lang="en-US" altLang="en-US" dirty="0"/>
              <a:t>A </a:t>
            </a:r>
            <a:r>
              <a:rPr lang="en-US" altLang="en-US" dirty="0">
                <a:solidFill>
                  <a:schemeClr val="folHlink"/>
                </a:solidFill>
              </a:rPr>
              <a:t>point estimate</a:t>
            </a:r>
            <a:r>
              <a:rPr lang="en-US" altLang="en-US" dirty="0"/>
              <a:t> is a single number, </a:t>
            </a:r>
          </a:p>
          <a:p>
            <a:pPr marL="342900" indent="-342900" defTabSz="914400" eaLnBrk="1" hangingPunct="1">
              <a:lnSpc>
                <a:spcPct val="90000"/>
              </a:lnSpc>
              <a:spcBef>
                <a:spcPct val="35000"/>
              </a:spcBef>
            </a:pPr>
            <a:r>
              <a:rPr lang="en-US" altLang="en-US" dirty="0"/>
              <a:t>a </a:t>
            </a:r>
            <a:r>
              <a:rPr lang="en-US" altLang="en-US" dirty="0">
                <a:solidFill>
                  <a:schemeClr val="folHlink"/>
                </a:solidFill>
              </a:rPr>
              <a:t>confidence interval</a:t>
            </a:r>
            <a:r>
              <a:rPr lang="en-US" altLang="en-US" dirty="0"/>
              <a:t> provides additional information about the variability of the estimate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CEAD5D9-D074-4A7D-A79A-1135E9E5F1F7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58514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90000"/>
              </a:lnSpc>
              <a:buSzTx/>
              <a:buNone/>
            </a:pPr>
            <a:r>
              <a:rPr lang="en-US" altLang="zh-CN" sz="1200" dirty="0">
                <a:ea typeface="宋体" pitchFamily="2" charset="-122"/>
                <a:sym typeface="Wingdings" panose="05000000000000000000" pitchFamily="2" charset="2"/>
              </a:rPr>
              <a:t>It divides the rejection and nonrejection regions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It </a:t>
            </a:r>
            <a:r>
              <a:rPr lang="en-US" altLang="zh-CN" sz="1200" dirty="0">
                <a:ea typeface="宋体" pitchFamily="2" charset="-122"/>
                <a:sym typeface="Wingdings" panose="05000000000000000000" pitchFamily="2" charset="2"/>
              </a:rPr>
              <a:t>creates a “line in the sand” for decision making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>
              <a:ea typeface="宋体" pitchFamily="2" charset="-122"/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1" dirty="0">
                <a:ea typeface="宋体" pitchFamily="2" charset="-122"/>
                <a:sym typeface="Wingdings" panose="05000000000000000000" pitchFamily="2" charset="2"/>
              </a:rPr>
              <a:t>In the future: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1" dirty="0">
                <a:ea typeface="宋体" pitchFamily="2" charset="-122"/>
                <a:sym typeface="Wingdings" panose="05000000000000000000" pitchFamily="2" charset="2"/>
              </a:rPr>
              <a:t>Make this an in-class practice, then use Q&amp;As to pool the results</a:t>
            </a:r>
            <a:br>
              <a:rPr lang="en-US" altLang="zh-CN" sz="1200" b="1" dirty="0">
                <a:ea typeface="宋体" pitchFamily="2" charset="-122"/>
                <a:sym typeface="Wingdings" panose="05000000000000000000" pitchFamily="2" charset="2"/>
              </a:rPr>
            </a:br>
            <a:r>
              <a:rPr lang="en-US" altLang="zh-CN" sz="1200" b="1" dirty="0">
                <a:ea typeface="宋体" pitchFamily="2" charset="-122"/>
                <a:sym typeface="Wingdings" panose="05000000000000000000" pitchFamily="2" charset="2"/>
              </a:rPr>
              <a:t>Q&amp;A1: Z=?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1" dirty="0">
                <a:ea typeface="宋体" pitchFamily="2" charset="-122"/>
                <a:sym typeface="Wingdings" panose="05000000000000000000" pitchFamily="2" charset="2"/>
              </a:rPr>
              <a:t>Q&amp;A2: critical value to compare with?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b="1" dirty="0">
              <a:ea typeface="宋体" pitchFamily="2" charset="-122"/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1" dirty="0">
                <a:ea typeface="宋体" pitchFamily="2" charset="-122"/>
                <a:sym typeface="Wingdings" panose="05000000000000000000" pitchFamily="2" charset="2"/>
              </a:rPr>
              <a:t>If adopt this change, then move </a:t>
            </a:r>
            <a:r>
              <a:rPr lang="en-US" altLang="zh-CN" sz="1200" b="1">
                <a:ea typeface="宋体" pitchFamily="2" charset="-122"/>
                <a:sym typeface="Wingdings" panose="05000000000000000000" pitchFamily="2" charset="2"/>
              </a:rPr>
              <a:t>p-value entirely </a:t>
            </a:r>
            <a:r>
              <a:rPr lang="en-US" altLang="zh-CN" sz="1200" b="1" dirty="0">
                <a:ea typeface="宋体" pitchFamily="2" charset="-122"/>
                <a:sym typeface="Wingdings" panose="05000000000000000000" pitchFamily="2" charset="2"/>
              </a:rPr>
              <a:t>to </a:t>
            </a:r>
            <a:r>
              <a:rPr lang="en-US" altLang="zh-CN" sz="1200" b="1">
                <a:ea typeface="宋体" pitchFamily="2" charset="-122"/>
                <a:sym typeface="Wingdings" panose="05000000000000000000" pitchFamily="2" charset="2"/>
              </a:rPr>
              <a:t>next class</a:t>
            </a:r>
            <a:endParaRPr lang="en-US" altLang="zh-CN" sz="1200" b="1" dirty="0">
              <a:ea typeface="宋体" pitchFamily="2" charset="-122"/>
              <a:sym typeface="Wingdings" panose="05000000000000000000" pitchFamily="2" charset="2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871523-6EE2-4A58-9A71-7C125106E76C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37542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>
              <a:spcBef>
                <a:spcPts val="1200"/>
              </a:spcBef>
              <a:buClrTx/>
              <a:buFontTx/>
              <a:buNone/>
              <a:defRPr/>
            </a:pPr>
            <a:r>
              <a:rPr lang="en-US" sz="1200" b="1" dirty="0">
                <a:solidFill>
                  <a:srgbClr val="FF0000"/>
                </a:solidFill>
                <a:latin typeface="Verdana" pitchFamily="34" charset="0"/>
                <a:ea typeface="+mn-ea"/>
              </a:rPr>
              <a:t>Better to be (slightly) </a:t>
            </a:r>
            <a:r>
              <a:rPr lang="en-US" sz="1200" b="1" dirty="0">
                <a:solidFill>
                  <a:srgbClr val="FF0000"/>
                </a:solidFill>
                <a:latin typeface="Verdana" pitchFamily="34" charset="0"/>
              </a:rPr>
              <a:t>overqualified </a:t>
            </a:r>
            <a:endParaRPr lang="en-US" sz="1200" b="1" dirty="0">
              <a:solidFill>
                <a:srgbClr val="FF0000"/>
              </a:solidFill>
              <a:latin typeface="Verdana" pitchFamily="34" charset="0"/>
              <a:ea typeface="+mn-ea"/>
            </a:endParaRPr>
          </a:p>
          <a:p>
            <a:pPr algn="ctr">
              <a:spcBef>
                <a:spcPts val="1200"/>
              </a:spcBef>
              <a:buClrTx/>
              <a:buFontTx/>
              <a:buNone/>
              <a:defRPr/>
            </a:pPr>
            <a:r>
              <a:rPr lang="en-US" sz="1200" b="1" dirty="0">
                <a:solidFill>
                  <a:srgbClr val="FF0000"/>
                </a:solidFill>
                <a:latin typeface="Verdana" pitchFamily="34" charset="0"/>
              </a:rPr>
              <a:t>than to be underqualified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871523-6EE2-4A58-9A71-7C125106E76C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64780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EAD5D9-D074-4A7D-A79A-1135E9E5F1F7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328025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90000"/>
              </a:lnSpc>
              <a:buSzTx/>
              <a:buNone/>
            </a:pPr>
            <a:r>
              <a:rPr lang="en-US" altLang="zh-CN" sz="1200" dirty="0">
                <a:ea typeface="宋体" pitchFamily="2" charset="-122"/>
                <a:sym typeface="Wingdings" panose="05000000000000000000" pitchFamily="2" charset="2"/>
              </a:rPr>
              <a:t>It divides the rejection and nonrejection regions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It </a:t>
            </a:r>
            <a:r>
              <a:rPr lang="en-US" altLang="zh-CN" sz="1200" dirty="0">
                <a:ea typeface="宋体" pitchFamily="2" charset="-122"/>
                <a:sym typeface="Wingdings" panose="05000000000000000000" pitchFamily="2" charset="2"/>
              </a:rPr>
              <a:t>creates a “line in the sand” for decision making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871523-6EE2-4A58-9A71-7C125106E76C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77722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90000"/>
              </a:lnSpc>
              <a:buSzTx/>
              <a:buNone/>
            </a:pPr>
            <a:r>
              <a:rPr lang="en-US" altLang="zh-CN" sz="1200" dirty="0">
                <a:ea typeface="宋体" pitchFamily="2" charset="-122"/>
                <a:sym typeface="Wingdings" panose="05000000000000000000" pitchFamily="2" charset="2"/>
              </a:rPr>
              <a:t>It divides the rejection and nonrejection regions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It </a:t>
            </a:r>
            <a:r>
              <a:rPr lang="en-US" altLang="zh-CN" sz="1200" dirty="0">
                <a:ea typeface="宋体" pitchFamily="2" charset="-122"/>
                <a:sym typeface="Wingdings" panose="05000000000000000000" pitchFamily="2" charset="2"/>
              </a:rPr>
              <a:t>creates a “line in the sand” for decision making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871523-6EE2-4A58-9A71-7C125106E76C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93445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90000"/>
              </a:lnSpc>
              <a:buSzTx/>
              <a:buNone/>
            </a:pPr>
            <a:r>
              <a:rPr lang="en-US" altLang="zh-CN" sz="1200" dirty="0">
                <a:ea typeface="宋体" pitchFamily="2" charset="-122"/>
                <a:sym typeface="Wingdings" panose="05000000000000000000" pitchFamily="2" charset="2"/>
              </a:rPr>
              <a:t>It divides the rejection and nonrejection regions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It </a:t>
            </a:r>
            <a:r>
              <a:rPr lang="en-US" altLang="zh-CN" sz="1200" dirty="0">
                <a:ea typeface="宋体" pitchFamily="2" charset="-122"/>
                <a:sym typeface="Wingdings" panose="05000000000000000000" pitchFamily="2" charset="2"/>
              </a:rPr>
              <a:t>creates a “line in the sand” for decision making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871523-6EE2-4A58-9A71-7C125106E76C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37916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90000"/>
              </a:lnSpc>
              <a:buSzTx/>
              <a:buNone/>
            </a:pPr>
            <a:r>
              <a:rPr lang="en-US" altLang="zh-CN" sz="1200" dirty="0">
                <a:ea typeface="宋体" pitchFamily="2" charset="-122"/>
                <a:sym typeface="Wingdings" panose="05000000000000000000" pitchFamily="2" charset="2"/>
              </a:rPr>
              <a:t>It divides the rejection and nonrejection regions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It </a:t>
            </a:r>
            <a:r>
              <a:rPr lang="en-US" altLang="zh-CN" sz="1200" dirty="0">
                <a:ea typeface="宋体" pitchFamily="2" charset="-122"/>
                <a:sym typeface="Wingdings" panose="05000000000000000000" pitchFamily="2" charset="2"/>
              </a:rPr>
              <a:t>creates a “line in the sand” for decision making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871523-6EE2-4A58-9A71-7C125106E76C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61877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90000"/>
              </a:lnSpc>
              <a:buSzTx/>
              <a:buNone/>
            </a:pPr>
            <a:r>
              <a:rPr lang="en-US" altLang="zh-CN" sz="1200" dirty="0">
                <a:ea typeface="宋体" pitchFamily="2" charset="-122"/>
                <a:sym typeface="Wingdings" panose="05000000000000000000" pitchFamily="2" charset="2"/>
              </a:rPr>
              <a:t>It divides the rejection and nonrejection regions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It </a:t>
            </a:r>
            <a:r>
              <a:rPr lang="en-US" altLang="zh-CN" sz="1200" dirty="0">
                <a:ea typeface="宋体" pitchFamily="2" charset="-122"/>
                <a:sym typeface="Wingdings" panose="05000000000000000000" pitchFamily="2" charset="2"/>
              </a:rPr>
              <a:t>creates a “line in the sand” for decision making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871523-6EE2-4A58-9A71-7C125106E76C}" type="slidenum">
              <a:rPr lang="en-US" smtClean="0"/>
              <a:pPr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25965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E3711B-799B-780D-4417-84B9D1849F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25BFFC2-60EB-7E6C-93CA-043172BA023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5AA03BB-A684-CFEC-BFDC-6652A3243C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90000"/>
              </a:lnSpc>
              <a:buSzTx/>
              <a:buNone/>
            </a:pPr>
            <a:r>
              <a:rPr lang="en-US" altLang="zh-CN" sz="1200" dirty="0">
                <a:ea typeface="宋体" pitchFamily="2" charset="-122"/>
                <a:sym typeface="Wingdings" panose="05000000000000000000" pitchFamily="2" charset="2"/>
              </a:rPr>
              <a:t>It divides the rejection and nonrejection regions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It </a:t>
            </a:r>
            <a:r>
              <a:rPr lang="en-US" altLang="zh-CN" sz="1200" dirty="0">
                <a:ea typeface="宋体" pitchFamily="2" charset="-122"/>
                <a:sym typeface="Wingdings" panose="05000000000000000000" pitchFamily="2" charset="2"/>
              </a:rPr>
              <a:t>creates a “line in the sand” for decision making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B75D56-8B37-7969-12FF-2D3600671E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871523-6EE2-4A58-9A71-7C125106E76C}" type="slidenum">
              <a:rPr lang="en-US" smtClean="0"/>
              <a:pPr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45921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E439AF-4A85-7A70-7E2A-A767A74649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D165581-106A-0899-8890-04258AC329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5DDF0E5-811E-2BFD-230E-69BC2FA5A7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90000"/>
              </a:lnSpc>
              <a:buSzTx/>
              <a:buNone/>
            </a:pPr>
            <a:r>
              <a:rPr lang="en-US" altLang="zh-CN" sz="1200" dirty="0">
                <a:ea typeface="宋体" pitchFamily="2" charset="-122"/>
                <a:sym typeface="Wingdings" panose="05000000000000000000" pitchFamily="2" charset="2"/>
              </a:rPr>
              <a:t>It divides the rejection and nonrejection regions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It </a:t>
            </a:r>
            <a:r>
              <a:rPr lang="en-US" altLang="zh-CN" sz="1200" dirty="0">
                <a:ea typeface="宋体" pitchFamily="2" charset="-122"/>
                <a:sym typeface="Wingdings" panose="05000000000000000000" pitchFamily="2" charset="2"/>
              </a:rPr>
              <a:t>creates a “line in the sand” for decision making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0C16A4-F5A6-EC52-6944-9AD1C0A1E2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871523-6EE2-4A58-9A71-7C125106E76C}" type="slidenum">
              <a:rPr lang="en-US" smtClean="0"/>
              <a:pPr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4156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Is calculated to be equal to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EAD5D9-D074-4A7D-A79A-1135E9E5F1F7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816774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670E77-4C0E-CBCF-2C48-AB175CF8C3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3E1B41A-8ABC-E4AF-2D71-3B232AD33B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51B77A6-EBAE-D904-A7DD-0507DCCB99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90000"/>
              </a:lnSpc>
              <a:buSzTx/>
              <a:buNone/>
            </a:pPr>
            <a:r>
              <a:rPr lang="en-US" altLang="zh-CN" sz="1200" dirty="0">
                <a:ea typeface="宋体" pitchFamily="2" charset="-122"/>
                <a:sym typeface="Wingdings" panose="05000000000000000000" pitchFamily="2" charset="2"/>
              </a:rPr>
              <a:t>It divides the rejection and nonrejection regions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It </a:t>
            </a:r>
            <a:r>
              <a:rPr lang="en-US" altLang="zh-CN" sz="1200" dirty="0">
                <a:ea typeface="宋体" pitchFamily="2" charset="-122"/>
                <a:sym typeface="Wingdings" panose="05000000000000000000" pitchFamily="2" charset="2"/>
              </a:rPr>
              <a:t>creates a “line in the sand” for decision making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5A08C3-B930-EEE5-09F6-CFCFCC03280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871523-6EE2-4A58-9A71-7C125106E76C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43722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0CBC01-6E6D-880F-B8E7-D4DD758985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4E66292-93CD-3A9D-1B21-2AD71F9E500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0F87819-974B-F3F3-0C12-6AEC53A6BB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90000"/>
              </a:lnSpc>
              <a:buSzTx/>
              <a:buNone/>
            </a:pPr>
            <a:r>
              <a:rPr lang="en-US" altLang="zh-CN" sz="1200" dirty="0">
                <a:ea typeface="宋体" pitchFamily="2" charset="-122"/>
                <a:sym typeface="Wingdings" panose="05000000000000000000" pitchFamily="2" charset="2"/>
              </a:rPr>
              <a:t>It divides the rejection and nonrejection regions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It </a:t>
            </a:r>
            <a:r>
              <a:rPr lang="en-US" altLang="zh-CN" sz="1200" dirty="0">
                <a:ea typeface="宋体" pitchFamily="2" charset="-122"/>
                <a:sym typeface="Wingdings" panose="05000000000000000000" pitchFamily="2" charset="2"/>
              </a:rPr>
              <a:t>creates a “line in the sand” for decision making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2521D6-DA8E-F1BF-920F-E5A22887253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871523-6EE2-4A58-9A71-7C125106E76C}" type="slidenum">
              <a:rPr lang="en-US" smtClean="0"/>
              <a:pPr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91341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Jiang:</a:t>
            </a:r>
          </a:p>
          <a:p>
            <a:r>
              <a:rPr lang="en-US" dirty="0"/>
              <a:t>This slide involves two things:</a:t>
            </a:r>
          </a:p>
          <a:p>
            <a:pPr marL="228600" indent="-228600">
              <a:buAutoNum type="arabicParenBoth"/>
            </a:pPr>
            <a:r>
              <a:rPr lang="en-US" dirty="0"/>
              <a:t>Use excel to find P(X&lt;a)</a:t>
            </a:r>
          </a:p>
          <a:p>
            <a:pPr marL="228600" indent="-228600">
              <a:buAutoNum type="arabicParenBoth"/>
            </a:pPr>
            <a:r>
              <a:rPr lang="en-US" dirty="0"/>
              <a:t>Use the distribution table to find P(X&lt;a)</a:t>
            </a:r>
          </a:p>
          <a:p>
            <a:pPr marL="228600" indent="-228600">
              <a:buAutoNum type="arabicParenBoth"/>
            </a:pPr>
            <a:endParaRPr lang="en-US" dirty="0"/>
          </a:p>
          <a:p>
            <a:pPr marL="228600" indent="-228600">
              <a:buAutoNum type="arabicParenBoth"/>
            </a:pPr>
            <a:r>
              <a:rPr lang="en-US" dirty="0"/>
              <a:t>Maybe should email class to be present on Wednesday, because they don’t want to miss it.  Because we will learn how to use the table </a:t>
            </a:r>
            <a:r>
              <a:rPr lang="en-US" dirty="0" err="1"/>
              <a:t>tofind</a:t>
            </a:r>
            <a:r>
              <a:rPr lang="en-US" dirty="0"/>
              <a:t> P(X&lt;a), which will be on the exam.  And also, because there will be an early-Halloween survey that they don’t want to miss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CEAD5D9-D074-4A7D-A79A-1135E9E5F1F7}" type="slidenum">
              <a:rPr lang="en-US" smtClean="0"/>
              <a:pPr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033351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C17122-E33F-BD62-3B62-9433E86E0E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852A201-9D9F-20B8-4887-1BB35E18DB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BCC8DFC-3BDF-6282-93F0-2DBF426FD3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90000"/>
              </a:lnSpc>
              <a:buSzTx/>
              <a:buNone/>
            </a:pPr>
            <a:r>
              <a:rPr lang="en-US" altLang="zh-CN" sz="1200" dirty="0">
                <a:ea typeface="宋体" pitchFamily="2" charset="-122"/>
                <a:sym typeface="Wingdings" panose="05000000000000000000" pitchFamily="2" charset="2"/>
              </a:rPr>
              <a:t>It divides the rejection and nonrejection regions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It </a:t>
            </a:r>
            <a:r>
              <a:rPr lang="en-US" altLang="zh-CN" sz="1200" dirty="0">
                <a:ea typeface="宋体" pitchFamily="2" charset="-122"/>
                <a:sym typeface="Wingdings" panose="05000000000000000000" pitchFamily="2" charset="2"/>
              </a:rPr>
              <a:t>creates a “line in the sand” for decision making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505EE9-3E02-8954-FFE3-184914F6D9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871523-6EE2-4A58-9A71-7C125106E76C}" type="slidenum">
              <a:rPr lang="en-US" smtClean="0"/>
              <a:pPr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20206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90000"/>
              </a:lnSpc>
              <a:buSzTx/>
              <a:buNone/>
            </a:pPr>
            <a:r>
              <a:rPr lang="en-US" altLang="zh-CN" sz="1200" dirty="0">
                <a:ea typeface="宋体" pitchFamily="2" charset="-122"/>
                <a:sym typeface="Wingdings" panose="05000000000000000000" pitchFamily="2" charset="2"/>
              </a:rPr>
              <a:t>It divides the rejection and nonrejection regions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It </a:t>
            </a:r>
            <a:r>
              <a:rPr lang="en-US" altLang="zh-CN" sz="1200" dirty="0">
                <a:ea typeface="宋体" pitchFamily="2" charset="-122"/>
                <a:sym typeface="Wingdings" panose="05000000000000000000" pitchFamily="2" charset="2"/>
              </a:rPr>
              <a:t>creates a “line in the sand” for decision making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871523-6EE2-4A58-9A71-7C125106E76C}" type="slidenum">
              <a:rPr lang="en-US" smtClean="0"/>
              <a:pPr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90998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168086-2ECA-8497-9D55-4F570C0E0A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656E428-D094-0C42-1945-522E932C4A6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4C933DA-9CCB-05E7-4A27-C0E20EE31F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9BF49D-D31F-39E5-C3F7-69C79662457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EAD5D9-D074-4A7D-A79A-1135E9E5F1F7}" type="slidenum">
              <a:rPr lang="en-US" smtClean="0"/>
              <a:pPr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873521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2C94D3-3683-16E9-DB05-BD7BCEA7D6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91A5047-7152-F4AD-3A92-367B0E5B44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D8BF07E-8703-49A2-FC96-D7B6D3CC64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90000"/>
              </a:lnSpc>
              <a:buSzTx/>
              <a:buNone/>
            </a:pPr>
            <a:r>
              <a:rPr lang="en-US" altLang="zh-CN" sz="1200" dirty="0">
                <a:ea typeface="宋体" pitchFamily="2" charset="-122"/>
                <a:sym typeface="Wingdings" panose="05000000000000000000" pitchFamily="2" charset="2"/>
              </a:rPr>
              <a:t>It divides the rejection and nonrejection regions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It </a:t>
            </a:r>
            <a:r>
              <a:rPr lang="en-US" altLang="zh-CN" sz="1200" dirty="0">
                <a:ea typeface="宋体" pitchFamily="2" charset="-122"/>
                <a:sym typeface="Wingdings" panose="05000000000000000000" pitchFamily="2" charset="2"/>
              </a:rPr>
              <a:t>creates a “line in the sand” for decision making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ED432F-BBC1-2583-FCB3-4F8D8BDF05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871523-6EE2-4A58-9A71-7C125106E76C}" type="slidenum">
              <a:rPr lang="en-US" smtClean="0"/>
              <a:pPr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81956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BE47A2-0348-6E74-A2B2-EFDA4DB819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7655B1C-CB50-9CD8-4385-FBA8272276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2CA3B2B-93B0-F169-6ECB-7C28D2944F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90000"/>
              </a:lnSpc>
              <a:buSzTx/>
              <a:buNone/>
            </a:pPr>
            <a:r>
              <a:rPr lang="en-US" altLang="zh-CN" sz="1200" dirty="0">
                <a:ea typeface="宋体" pitchFamily="2" charset="-122"/>
                <a:sym typeface="Wingdings" panose="05000000000000000000" pitchFamily="2" charset="2"/>
              </a:rPr>
              <a:t>It divides the rejection and nonrejection regions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It </a:t>
            </a:r>
            <a:r>
              <a:rPr lang="en-US" altLang="zh-CN" sz="1200" dirty="0">
                <a:ea typeface="宋体" pitchFamily="2" charset="-122"/>
                <a:sym typeface="Wingdings" panose="05000000000000000000" pitchFamily="2" charset="2"/>
              </a:rPr>
              <a:t>creates a “line in the sand” for decision making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0C1AC5-7368-DF77-F767-8472D02948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871523-6EE2-4A58-9A71-7C125106E76C}" type="slidenum">
              <a:rPr lang="en-US" smtClean="0"/>
              <a:pPr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41465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>
              <a:spcBef>
                <a:spcPts val="1200"/>
              </a:spcBef>
              <a:buClrTx/>
              <a:buFontTx/>
              <a:buNone/>
              <a:defRPr/>
            </a:pPr>
            <a:r>
              <a:rPr lang="en-US" sz="1200" b="1" dirty="0">
                <a:solidFill>
                  <a:srgbClr val="FF0000"/>
                </a:solidFill>
                <a:latin typeface="Verdana" pitchFamily="34" charset="0"/>
                <a:ea typeface="+mn-ea"/>
              </a:rPr>
              <a:t>Better to be (slightly) </a:t>
            </a:r>
            <a:r>
              <a:rPr lang="en-US" sz="1200" b="1" dirty="0">
                <a:solidFill>
                  <a:srgbClr val="FF0000"/>
                </a:solidFill>
                <a:latin typeface="Verdana" pitchFamily="34" charset="0"/>
              </a:rPr>
              <a:t>overqualified </a:t>
            </a:r>
            <a:endParaRPr lang="en-US" sz="1200" b="1" dirty="0">
              <a:solidFill>
                <a:srgbClr val="FF0000"/>
              </a:solidFill>
              <a:latin typeface="Verdana" pitchFamily="34" charset="0"/>
              <a:ea typeface="+mn-ea"/>
            </a:endParaRPr>
          </a:p>
          <a:p>
            <a:pPr algn="ctr">
              <a:spcBef>
                <a:spcPts val="1200"/>
              </a:spcBef>
              <a:buClrTx/>
              <a:buFontTx/>
              <a:buNone/>
              <a:defRPr/>
            </a:pPr>
            <a:r>
              <a:rPr lang="en-US" sz="1200" b="1" dirty="0">
                <a:solidFill>
                  <a:srgbClr val="FF0000"/>
                </a:solidFill>
                <a:latin typeface="Verdana" pitchFamily="34" charset="0"/>
              </a:rPr>
              <a:t>than to be underqualified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871523-6EE2-4A58-9A71-7C125106E76C}" type="slidenum">
              <a:rPr lang="en-US" smtClean="0"/>
              <a:pPr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4229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Is calculated to be equal to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EAD5D9-D074-4A7D-A79A-1135E9E5F1F7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42527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Is calculated to be equal to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EAD5D9-D074-4A7D-A79A-1135E9E5F1F7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76546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0554C9-D1B8-9A4A-A2A1-29B2C00469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6DA1C0E-1C95-4D77-D5DC-D0953A282A0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76CC087-64C7-9F1F-C173-A2C3079FF4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Is calculated to be equal to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B96752-29CF-2D85-7C4B-47B196DA65B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EAD5D9-D074-4A7D-A79A-1135E9E5F1F7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75403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Is calculated to be equal to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EAD5D9-D074-4A7D-A79A-1135E9E5F1F7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42527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6500F-C40B-8F83-86DB-408C2B7FD2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933810-E930-1EA9-F2B9-0FB3A91E11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AD565F-7C7C-0132-D732-431712026D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66C4A-B125-9244-A612-65D36E398983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BF187F-4EF9-635A-A925-2BFB54E288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2155F6-8C86-BCAE-A21C-71E25BF5DD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34555-0820-BF4B-A22A-C2B94D0F6A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7299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C612AA-87EA-97D9-3F49-59931C0490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50CA3D-46CE-BF4E-182F-6FDBFA18B0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D6077B-C994-5E01-3E12-9E88F9FE95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66C4A-B125-9244-A612-65D36E398983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BDC423-63C4-D756-84BC-E5B9E10352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B0BC21-9CF7-BF28-D9EA-3D888BD4D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34555-0820-BF4B-A22A-C2B94D0F6A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6204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27F657E-514E-06ED-C7AC-0DDA1D4ED2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05419B-BEB9-520E-2D2E-9DA956C063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0DBA26-F752-BAC8-4672-FE53C45C9C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66C4A-B125-9244-A612-65D36E398983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215F14-51E6-40D3-FD74-E4E9797D31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59CF80-FCEC-7236-3C2C-BC577FB80D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34555-0820-BF4B-A22A-C2B94D0F6A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6531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486AD9-66E2-7760-1A31-48309A882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E3E4F4-A3F9-2356-2372-B6DD5048B8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BBD493-7628-C780-83A6-28113EAFE6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66C4A-B125-9244-A612-65D36E398983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981958-EEAF-C03D-829D-B4AF326DBF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2D0820-7065-D87A-2006-2F277AF7C5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34555-0820-BF4B-A22A-C2B94D0F6A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0515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0DF150-7890-C9B5-BE96-877F56A2F9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B8ED0C-6BCD-8A3E-1DD4-5D1ABF2A29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9D8894-F35A-B952-18C5-92FB8B9BCD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66C4A-B125-9244-A612-65D36E398983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793CBD-C173-B2BE-AFCE-976480D949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36FFB0-5B74-7B5F-5D43-134E982890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34555-0820-BF4B-A22A-C2B94D0F6A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83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060CF1-766F-0CF2-38F6-2060E18CC1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13665-8AB8-58EE-4885-37703EC593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4F1AC5-ADE5-9100-A1D8-5E123EA468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CEE37A-2865-A041-761A-1C4D72A0E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66C4A-B125-9244-A612-65D36E398983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143939-29C4-6AED-C2D5-40E9B7D0CD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56D3E6-009A-4FD6-DF46-DA6A9F9EC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34555-0820-BF4B-A22A-C2B94D0F6A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806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852D6D-D296-D67E-93ED-232097C1E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7AF3F7-3189-71D7-63E3-CCC2F07CE9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C21444-D7F7-90A1-8CCB-C58CF3699A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28F24DA-B817-967C-F3D4-ECB220D792F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BFF36A8-CE09-5E14-C517-65673E2C7D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6544B45-ED48-715E-8CE7-1B05D8D6E0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66C4A-B125-9244-A612-65D36E398983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6A7944B-FD72-8D3F-0D9A-50BB08CCA7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39DCCF9-B3C8-6406-ED7F-837175C64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34555-0820-BF4B-A22A-C2B94D0F6A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8008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0D5DA-71D9-C164-AE13-0410D4B99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F438C09-7975-8FC8-F7BE-2EFBA8C445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66C4A-B125-9244-A612-65D36E398983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EDAD7D-5C42-F910-F352-B6B05A6FE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571F24-D0B5-E463-2F4E-6CC2B01E4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34555-0820-BF4B-A22A-C2B94D0F6A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3503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5F961F0-4AB2-9881-FD81-5CA7B34E1B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66C4A-B125-9244-A612-65D36E398983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5440EFD-1A80-6263-7962-CDD8C009D1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31B31A-D331-3FF5-3525-1C430767C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34555-0820-BF4B-A22A-C2B94D0F6A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4149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7462E-B467-3AEE-1F29-B599E6F270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264B8A-79FA-704C-A251-D47E8E6B88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0ED6E2-008B-D268-8210-546A8CBCBA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8A17E1-546F-CFBC-A81A-5A0C2D42BE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66C4A-B125-9244-A612-65D36E398983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2D327E-2AEA-6CCC-0C63-45C079BDB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3BF8F1-E78C-F0FC-C92B-69A767C0C6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34555-0820-BF4B-A22A-C2B94D0F6A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3133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53933-6B19-9DCE-8AE3-DA51257072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7C462C2-7ADC-35A1-4642-C9CB80597FC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CFA39A-64E1-FCDF-965A-B913D86B9A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93C0DA-A4AC-E911-8E3F-BE18E3C235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66C4A-B125-9244-A612-65D36E398983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1ED6CE-9446-AAA3-3C6C-67D5F3A7C6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3BE3D2-6B69-D9A4-A9F7-A1BB4E5D8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34555-0820-BF4B-A22A-C2B94D0F6A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5287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B72B166-DE1E-43FC-A5C0-BAF86D252A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96E801-E949-018A-B97B-6BF95CF8E0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1B5C50-6A0D-4B22-8F66-CC0557883D7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6C66C4A-B125-9244-A612-65D36E398983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34757A-E8A1-8EDA-1FD6-97535C3F1F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EC62E2-01DA-E6B6-664B-3E06298FB3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0D34555-0820-BF4B-A22A-C2B94D0F6A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910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10" Type="http://schemas.openxmlformats.org/officeDocument/2006/relationships/image" Target="../media/image27.png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9.png"/><Relationship Id="rId12" Type="http://schemas.openxmlformats.org/officeDocument/2006/relationships/image" Target="../media/image4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47.png"/><Relationship Id="rId10" Type="http://schemas.openxmlformats.org/officeDocument/2006/relationships/image" Target="../media/image46.png"/><Relationship Id="rId9" Type="http://schemas.openxmlformats.org/officeDocument/2006/relationships/image" Target="../media/image61.png"/></Relationships>
</file>

<file path=ppt/slides/_rels/slide1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3.png"/><Relationship Id="rId18" Type="http://schemas.openxmlformats.org/officeDocument/2006/relationships/image" Target="../media/image58.png"/><Relationship Id="rId21" Type="http://schemas.openxmlformats.org/officeDocument/2006/relationships/image" Target="../media/image48.png"/><Relationship Id="rId12" Type="http://schemas.openxmlformats.org/officeDocument/2006/relationships/image" Target="../media/image52.png"/><Relationship Id="rId17" Type="http://schemas.openxmlformats.org/officeDocument/2006/relationships/image" Target="../media/image57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56.png"/><Relationship Id="rId20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51.png"/><Relationship Id="rId15" Type="http://schemas.openxmlformats.org/officeDocument/2006/relationships/image" Target="../media/image55.png"/><Relationship Id="rId10" Type="http://schemas.openxmlformats.org/officeDocument/2006/relationships/image" Target="../media/image50.png"/><Relationship Id="rId19" Type="http://schemas.openxmlformats.org/officeDocument/2006/relationships/image" Target="../media/image46.png"/><Relationship Id="rId9" Type="http://schemas.openxmlformats.org/officeDocument/2006/relationships/image" Target="../media/image61.png"/><Relationship Id="rId14" Type="http://schemas.openxmlformats.org/officeDocument/2006/relationships/image" Target="../media/image5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7" Type="http://schemas.openxmlformats.org/officeDocument/2006/relationships/image" Target="../media/image9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2.png"/><Relationship Id="rId4" Type="http://schemas.openxmlformats.org/officeDocument/2006/relationships/image" Target="../media/image6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6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10" Type="http://schemas.openxmlformats.org/officeDocument/2006/relationships/image" Target="../media/image76.png"/><Relationship Id="rId4" Type="http://schemas.openxmlformats.org/officeDocument/2006/relationships/image" Target="../media/image70.png"/><Relationship Id="rId9" Type="http://schemas.openxmlformats.org/officeDocument/2006/relationships/image" Target="../media/image7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13" Type="http://schemas.openxmlformats.org/officeDocument/2006/relationships/image" Target="../media/image87.png"/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12" Type="http://schemas.openxmlformats.org/officeDocument/2006/relationships/image" Target="../media/image8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0.png"/><Relationship Id="rId11" Type="http://schemas.openxmlformats.org/officeDocument/2006/relationships/image" Target="../media/image85.png"/><Relationship Id="rId5" Type="http://schemas.openxmlformats.org/officeDocument/2006/relationships/image" Target="../media/image79.png"/><Relationship Id="rId15" Type="http://schemas.openxmlformats.org/officeDocument/2006/relationships/image" Target="../media/image76.png"/><Relationship Id="rId10" Type="http://schemas.openxmlformats.org/officeDocument/2006/relationships/image" Target="../media/image84.png"/><Relationship Id="rId4" Type="http://schemas.openxmlformats.org/officeDocument/2006/relationships/image" Target="../media/image78.png"/><Relationship Id="rId9" Type="http://schemas.openxmlformats.org/officeDocument/2006/relationships/image" Target="../media/image83.png"/><Relationship Id="rId14" Type="http://schemas.openxmlformats.org/officeDocument/2006/relationships/image" Target="../media/image88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image" Target="../media/image89.png"/><Relationship Id="rId7" Type="http://schemas.openxmlformats.org/officeDocument/2006/relationships/image" Target="../media/image16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5.png"/><Relationship Id="rId5" Type="http://schemas.openxmlformats.org/officeDocument/2006/relationships/image" Target="../media/image164.png"/><Relationship Id="rId9" Type="http://schemas.openxmlformats.org/officeDocument/2006/relationships/image" Target="../media/image9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3" Type="http://schemas.openxmlformats.org/officeDocument/2006/relationships/image" Target="NUL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10" Type="http://schemas.openxmlformats.org/officeDocument/2006/relationships/image" Target="../media/image97.png"/><Relationship Id="rId4" Type="http://schemas.openxmlformats.org/officeDocument/2006/relationships/image" Target="NULL"/><Relationship Id="rId9" Type="http://schemas.openxmlformats.org/officeDocument/2006/relationships/image" Target="../media/image17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7" Type="http://schemas.openxmlformats.org/officeDocument/2006/relationships/image" Target="../media/image9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4.png"/><Relationship Id="rId5" Type="http://schemas.openxmlformats.org/officeDocument/2006/relationships/image" Target="../media/image173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image" Target="../media/image99.png"/><Relationship Id="rId7" Type="http://schemas.openxmlformats.org/officeDocument/2006/relationships/image" Target="../media/image10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13" Type="http://schemas.openxmlformats.org/officeDocument/2006/relationships/image" Target="../media/image116.png"/><Relationship Id="rId3" Type="http://schemas.openxmlformats.org/officeDocument/2006/relationships/image" Target="../media/image105.png"/><Relationship Id="rId7" Type="http://schemas.openxmlformats.org/officeDocument/2006/relationships/image" Target="../media/image110.png"/><Relationship Id="rId12" Type="http://schemas.openxmlformats.org/officeDocument/2006/relationships/image" Target="../media/image11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png"/><Relationship Id="rId11" Type="http://schemas.openxmlformats.org/officeDocument/2006/relationships/image" Target="../media/image114.png"/><Relationship Id="rId5" Type="http://schemas.openxmlformats.org/officeDocument/2006/relationships/image" Target="../media/image108.png"/><Relationship Id="rId15" Type="http://schemas.openxmlformats.org/officeDocument/2006/relationships/image" Target="../media/image118.png"/><Relationship Id="rId10" Type="http://schemas.openxmlformats.org/officeDocument/2006/relationships/image" Target="../media/image113.png"/><Relationship Id="rId4" Type="http://schemas.openxmlformats.org/officeDocument/2006/relationships/image" Target="../media/image107.png"/><Relationship Id="rId9" Type="http://schemas.openxmlformats.org/officeDocument/2006/relationships/image" Target="../media/image112.png"/><Relationship Id="rId14" Type="http://schemas.openxmlformats.org/officeDocument/2006/relationships/image" Target="../media/image117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3" Type="http://schemas.openxmlformats.org/officeDocument/2006/relationships/image" Target="../media/image119.png"/><Relationship Id="rId7" Type="http://schemas.openxmlformats.org/officeDocument/2006/relationships/image" Target="../media/image12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2.png"/><Relationship Id="rId11" Type="http://schemas.openxmlformats.org/officeDocument/2006/relationships/image" Target="../media/image127.png"/><Relationship Id="rId5" Type="http://schemas.openxmlformats.org/officeDocument/2006/relationships/image" Target="../media/image121.png"/><Relationship Id="rId10" Type="http://schemas.openxmlformats.org/officeDocument/2006/relationships/image" Target="../media/image126.png"/><Relationship Id="rId4" Type="http://schemas.openxmlformats.org/officeDocument/2006/relationships/image" Target="../media/image120.png"/><Relationship Id="rId9" Type="http://schemas.openxmlformats.org/officeDocument/2006/relationships/image" Target="../media/image12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3" Type="http://schemas.openxmlformats.org/officeDocument/2006/relationships/image" Target="../media/image128.png"/><Relationship Id="rId7" Type="http://schemas.openxmlformats.org/officeDocument/2006/relationships/image" Target="../media/image12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2.png"/><Relationship Id="rId11" Type="http://schemas.openxmlformats.org/officeDocument/2006/relationships/image" Target="../media/image129.png"/><Relationship Id="rId5" Type="http://schemas.openxmlformats.org/officeDocument/2006/relationships/image" Target="../media/image121.png"/><Relationship Id="rId10" Type="http://schemas.openxmlformats.org/officeDocument/2006/relationships/image" Target="../media/image126.png"/><Relationship Id="rId4" Type="http://schemas.openxmlformats.org/officeDocument/2006/relationships/image" Target="../media/image120.png"/><Relationship Id="rId9" Type="http://schemas.openxmlformats.org/officeDocument/2006/relationships/image" Target="../media/image12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7" Type="http://schemas.openxmlformats.org/officeDocument/2006/relationships/image" Target="../media/image135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99.wmf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5.png"/><Relationship Id="rId4" Type="http://schemas.openxmlformats.org/officeDocument/2006/relationships/image" Target="../media/image13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2.png"/><Relationship Id="rId5" Type="http://schemas.openxmlformats.org/officeDocument/2006/relationships/image" Target="../media/image141.png"/><Relationship Id="rId4" Type="http://schemas.openxmlformats.org/officeDocument/2006/relationships/image" Target="../media/image14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5.png"/><Relationship Id="rId5" Type="http://schemas.openxmlformats.org/officeDocument/2006/relationships/image" Target="../media/image144.png"/><Relationship Id="rId4" Type="http://schemas.openxmlformats.org/officeDocument/2006/relationships/image" Target="../media/image143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png"/><Relationship Id="rId3" Type="http://schemas.openxmlformats.org/officeDocument/2006/relationships/image" Target="../media/image133.png"/><Relationship Id="rId7" Type="http://schemas.openxmlformats.org/officeDocument/2006/relationships/image" Target="../media/image14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6.png"/><Relationship Id="rId5" Type="http://schemas.openxmlformats.org/officeDocument/2006/relationships/image" Target="../media/image144.png"/><Relationship Id="rId4" Type="http://schemas.openxmlformats.org/officeDocument/2006/relationships/image" Target="../media/image143.png"/><Relationship Id="rId9" Type="http://schemas.openxmlformats.org/officeDocument/2006/relationships/image" Target="../media/image149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.png"/><Relationship Id="rId3" Type="http://schemas.openxmlformats.org/officeDocument/2006/relationships/image" Target="../media/image133.png"/><Relationship Id="rId7" Type="http://schemas.openxmlformats.org/officeDocument/2006/relationships/image" Target="../media/image15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0.png"/><Relationship Id="rId5" Type="http://schemas.openxmlformats.org/officeDocument/2006/relationships/image" Target="../media/image144.png"/><Relationship Id="rId10" Type="http://schemas.openxmlformats.org/officeDocument/2006/relationships/image" Target="../media/image154.png"/><Relationship Id="rId4" Type="http://schemas.openxmlformats.org/officeDocument/2006/relationships/image" Target="../media/image143.png"/><Relationship Id="rId9" Type="http://schemas.openxmlformats.org/officeDocument/2006/relationships/image" Target="../media/image15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13" Type="http://schemas.openxmlformats.org/officeDocument/2006/relationships/image" Target="../media/image169.png"/><Relationship Id="rId3" Type="http://schemas.openxmlformats.org/officeDocument/2006/relationships/image" Target="../media/image156.png"/><Relationship Id="rId7" Type="http://schemas.openxmlformats.org/officeDocument/2006/relationships/image" Target="../media/image160.png"/><Relationship Id="rId12" Type="http://schemas.openxmlformats.org/officeDocument/2006/relationships/image" Target="../media/image168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9.png"/><Relationship Id="rId11" Type="http://schemas.openxmlformats.org/officeDocument/2006/relationships/image" Target="../media/image167.png"/><Relationship Id="rId5" Type="http://schemas.openxmlformats.org/officeDocument/2006/relationships/image" Target="../media/image158.png"/><Relationship Id="rId10" Type="http://schemas.openxmlformats.org/officeDocument/2006/relationships/image" Target="../media/image163.png"/><Relationship Id="rId4" Type="http://schemas.openxmlformats.org/officeDocument/2006/relationships/image" Target="../media/image157.png"/><Relationship Id="rId9" Type="http://schemas.openxmlformats.org/officeDocument/2006/relationships/image" Target="../media/image162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png"/><Relationship Id="rId3" Type="http://schemas.openxmlformats.org/officeDocument/2006/relationships/image" Target="../media/image175.png"/><Relationship Id="rId7" Type="http://schemas.openxmlformats.org/officeDocument/2006/relationships/image" Target="../media/image179.png"/><Relationship Id="rId12" Type="http://schemas.openxmlformats.org/officeDocument/2006/relationships/image" Target="../media/image185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9.png"/><Relationship Id="rId11" Type="http://schemas.openxmlformats.org/officeDocument/2006/relationships/image" Target="../media/image184.png"/><Relationship Id="rId5" Type="http://schemas.openxmlformats.org/officeDocument/2006/relationships/image" Target="../media/image177.png"/><Relationship Id="rId10" Type="http://schemas.openxmlformats.org/officeDocument/2006/relationships/image" Target="../media/image182.png"/><Relationship Id="rId4" Type="http://schemas.openxmlformats.org/officeDocument/2006/relationships/image" Target="../media/image176.png"/><Relationship Id="rId9" Type="http://schemas.openxmlformats.org/officeDocument/2006/relationships/image" Target="../media/image181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4.png"/><Relationship Id="rId3" Type="http://schemas.openxmlformats.org/officeDocument/2006/relationships/image" Target="../media/image139.png"/><Relationship Id="rId7" Type="http://schemas.openxmlformats.org/officeDocument/2006/relationships/image" Target="../media/image182.png"/><Relationship Id="rId12" Type="http://schemas.openxmlformats.org/officeDocument/2006/relationships/image" Target="../media/image188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1.png"/><Relationship Id="rId11" Type="http://schemas.openxmlformats.org/officeDocument/2006/relationships/image" Target="../media/image187.png"/><Relationship Id="rId5" Type="http://schemas.openxmlformats.org/officeDocument/2006/relationships/image" Target="../media/image180.png"/><Relationship Id="rId10" Type="http://schemas.openxmlformats.org/officeDocument/2006/relationships/image" Target="../media/image186.png"/><Relationship Id="rId4" Type="http://schemas.openxmlformats.org/officeDocument/2006/relationships/image" Target="../media/image179.png"/><Relationship Id="rId9" Type="http://schemas.openxmlformats.org/officeDocument/2006/relationships/image" Target="../media/image185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13" Type="http://schemas.openxmlformats.org/officeDocument/2006/relationships/image" Target="../media/image195.png"/><Relationship Id="rId3" Type="http://schemas.openxmlformats.org/officeDocument/2006/relationships/image" Target="../media/image265.png"/><Relationship Id="rId7" Type="http://schemas.openxmlformats.org/officeDocument/2006/relationships/image" Target="../media/image257.png"/><Relationship Id="rId12" Type="http://schemas.openxmlformats.org/officeDocument/2006/relationships/image" Target="../media/image194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6.png"/><Relationship Id="rId11" Type="http://schemas.openxmlformats.org/officeDocument/2006/relationships/image" Target="../media/image193.png"/><Relationship Id="rId5" Type="http://schemas.openxmlformats.org/officeDocument/2006/relationships/image" Target="../media/image267.png"/><Relationship Id="rId10" Type="http://schemas.openxmlformats.org/officeDocument/2006/relationships/image" Target="../media/image192.png"/><Relationship Id="rId4" Type="http://schemas.openxmlformats.org/officeDocument/2006/relationships/image" Target="../media/image189.png"/><Relationship Id="rId9" Type="http://schemas.openxmlformats.org/officeDocument/2006/relationships/image" Target="../media/image191.png"/><Relationship Id="rId14" Type="http://schemas.openxmlformats.org/officeDocument/2006/relationships/image" Target="../media/image19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7" Type="http://schemas.openxmlformats.org/officeDocument/2006/relationships/image" Target="../media/image19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8.png"/><Relationship Id="rId5" Type="http://schemas.openxmlformats.org/officeDocument/2006/relationships/image" Target="../media/image197.png"/><Relationship Id="rId4" Type="http://schemas.openxmlformats.org/officeDocument/2006/relationships/image" Target="../media/image285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2.png"/><Relationship Id="rId4" Type="http://schemas.openxmlformats.org/officeDocument/2006/relationships/image" Target="../media/image20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4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0.png"/><Relationship Id="rId13" Type="http://schemas.openxmlformats.org/officeDocument/2006/relationships/image" Target="../media/image215.png"/><Relationship Id="rId3" Type="http://schemas.openxmlformats.org/officeDocument/2006/relationships/image" Target="../media/image205.png"/><Relationship Id="rId7" Type="http://schemas.openxmlformats.org/officeDocument/2006/relationships/image" Target="../media/image209.png"/><Relationship Id="rId12" Type="http://schemas.openxmlformats.org/officeDocument/2006/relationships/image" Target="../media/image214.png"/><Relationship Id="rId2" Type="http://schemas.openxmlformats.org/officeDocument/2006/relationships/notesSlide" Target="../notesSlides/notesSlide38.xml"/><Relationship Id="rId16" Type="http://schemas.openxmlformats.org/officeDocument/2006/relationships/image" Target="../media/image2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8.png"/><Relationship Id="rId11" Type="http://schemas.openxmlformats.org/officeDocument/2006/relationships/image" Target="../media/image213.png"/><Relationship Id="rId5" Type="http://schemas.openxmlformats.org/officeDocument/2006/relationships/image" Target="../media/image207.png"/><Relationship Id="rId15" Type="http://schemas.openxmlformats.org/officeDocument/2006/relationships/image" Target="../media/image217.png"/><Relationship Id="rId10" Type="http://schemas.openxmlformats.org/officeDocument/2006/relationships/image" Target="../media/image212.png"/><Relationship Id="rId4" Type="http://schemas.openxmlformats.org/officeDocument/2006/relationships/image" Target="../media/image206.png"/><Relationship Id="rId9" Type="http://schemas.openxmlformats.org/officeDocument/2006/relationships/image" Target="../media/image211.png"/><Relationship Id="rId14" Type="http://schemas.openxmlformats.org/officeDocument/2006/relationships/image" Target="../media/image216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0.png"/><Relationship Id="rId13" Type="http://schemas.openxmlformats.org/officeDocument/2006/relationships/image" Target="../media/image215.png"/><Relationship Id="rId3" Type="http://schemas.openxmlformats.org/officeDocument/2006/relationships/image" Target="../media/image219.png"/><Relationship Id="rId7" Type="http://schemas.openxmlformats.org/officeDocument/2006/relationships/image" Target="../media/image209.png"/><Relationship Id="rId12" Type="http://schemas.openxmlformats.org/officeDocument/2006/relationships/image" Target="../media/image214.png"/><Relationship Id="rId2" Type="http://schemas.openxmlformats.org/officeDocument/2006/relationships/notesSlide" Target="../notesSlides/notesSlide39.xml"/><Relationship Id="rId16" Type="http://schemas.openxmlformats.org/officeDocument/2006/relationships/image" Target="../media/image2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8.png"/><Relationship Id="rId11" Type="http://schemas.openxmlformats.org/officeDocument/2006/relationships/image" Target="../media/image213.png"/><Relationship Id="rId5" Type="http://schemas.openxmlformats.org/officeDocument/2006/relationships/image" Target="../media/image220.png"/><Relationship Id="rId15" Type="http://schemas.openxmlformats.org/officeDocument/2006/relationships/image" Target="../media/image217.png"/><Relationship Id="rId10" Type="http://schemas.openxmlformats.org/officeDocument/2006/relationships/image" Target="../media/image212.png"/><Relationship Id="rId4" Type="http://schemas.openxmlformats.org/officeDocument/2006/relationships/image" Target="../media/image206.png"/><Relationship Id="rId9" Type="http://schemas.openxmlformats.org/officeDocument/2006/relationships/image" Target="../media/image211.png"/><Relationship Id="rId14" Type="http://schemas.openxmlformats.org/officeDocument/2006/relationships/image" Target="../media/image22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png"/><Relationship Id="rId7" Type="http://schemas.openxmlformats.org/officeDocument/2006/relationships/image" Target="../media/image32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4.png"/><Relationship Id="rId5" Type="http://schemas.openxmlformats.org/officeDocument/2006/relationships/image" Target="../media/image328.png"/><Relationship Id="rId10" Type="http://schemas.openxmlformats.org/officeDocument/2006/relationships/image" Target="../media/image225.png"/><Relationship Id="rId4" Type="http://schemas.openxmlformats.org/officeDocument/2006/relationships/image" Target="../media/image327.png"/><Relationship Id="rId9" Type="http://schemas.openxmlformats.org/officeDocument/2006/relationships/image" Target="../media/image330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4.png"/><Relationship Id="rId3" Type="http://schemas.openxmlformats.org/officeDocument/2006/relationships/image" Target="../media/image223.png"/><Relationship Id="rId7" Type="http://schemas.openxmlformats.org/officeDocument/2006/relationships/image" Target="../media/image33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8.png"/><Relationship Id="rId5" Type="http://schemas.openxmlformats.org/officeDocument/2006/relationships/image" Target="../media/image327.png"/><Relationship Id="rId4" Type="http://schemas.openxmlformats.org/officeDocument/2006/relationships/image" Target="../media/image224.png"/><Relationship Id="rId9" Type="http://schemas.openxmlformats.org/officeDocument/2006/relationships/image" Target="../media/image330.png"/></Relationships>
</file>

<file path=ppt/slides/_rels/slide5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36.png"/><Relationship Id="rId18" Type="http://schemas.openxmlformats.org/officeDocument/2006/relationships/image" Target="../media/image341.png"/><Relationship Id="rId3" Type="http://schemas.openxmlformats.org/officeDocument/2006/relationships/image" Target="../media/image335.png"/><Relationship Id="rId21" Type="http://schemas.openxmlformats.org/officeDocument/2006/relationships/image" Target="../media/image344.png"/><Relationship Id="rId12" Type="http://schemas.openxmlformats.org/officeDocument/2006/relationships/image" Target="NULL"/><Relationship Id="rId17" Type="http://schemas.openxmlformats.org/officeDocument/2006/relationships/image" Target="../media/image340.png"/><Relationship Id="rId2" Type="http://schemas.openxmlformats.org/officeDocument/2006/relationships/notesSlide" Target="../notesSlides/notesSlide45.xml"/><Relationship Id="rId16" Type="http://schemas.openxmlformats.org/officeDocument/2006/relationships/image" Target="../media/image339.png"/><Relationship Id="rId20" Type="http://schemas.openxmlformats.org/officeDocument/2006/relationships/image" Target="../media/image343.png"/><Relationship Id="rId1" Type="http://schemas.openxmlformats.org/officeDocument/2006/relationships/slideLayout" Target="../slideLayouts/slideLayout7.xml"/><Relationship Id="rId6" Type="http://schemas.openxmlformats.org/officeDocument/2006/relationships/image" Target="NULL"/><Relationship Id="rId15" Type="http://schemas.openxmlformats.org/officeDocument/2006/relationships/image" Target="../media/image338.png"/><Relationship Id="rId19" Type="http://schemas.openxmlformats.org/officeDocument/2006/relationships/image" Target="../media/image342.png"/><Relationship Id="rId14" Type="http://schemas.openxmlformats.org/officeDocument/2006/relationships/image" Target="../media/image226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8.png"/><Relationship Id="rId3" Type="http://schemas.openxmlformats.org/officeDocument/2006/relationships/image" Target="../media/image226.png"/><Relationship Id="rId7" Type="http://schemas.openxmlformats.org/officeDocument/2006/relationships/image" Target="../media/image22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7.png"/><Relationship Id="rId11" Type="http://schemas.openxmlformats.org/officeDocument/2006/relationships/image" Target="../media/image229.png"/><Relationship Id="rId5" Type="http://schemas.openxmlformats.org/officeDocument/2006/relationships/image" Target="../media/image346.png"/><Relationship Id="rId10" Type="http://schemas.openxmlformats.org/officeDocument/2006/relationships/image" Target="../media/image351.png"/><Relationship Id="rId4" Type="http://schemas.openxmlformats.org/officeDocument/2006/relationships/image" Target="../media/image345.png"/><Relationship Id="rId9" Type="http://schemas.openxmlformats.org/officeDocument/2006/relationships/image" Target="../media/image35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7" Type="http://schemas.openxmlformats.org/officeDocument/2006/relationships/image" Target="../media/image23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3.png"/><Relationship Id="rId5" Type="http://schemas.openxmlformats.org/officeDocument/2006/relationships/image" Target="../media/image232.png"/><Relationship Id="rId4" Type="http://schemas.openxmlformats.org/officeDocument/2006/relationships/image" Target="../media/image231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4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0.png"/><Relationship Id="rId13" Type="http://schemas.openxmlformats.org/officeDocument/2006/relationships/image" Target="../media/image215.png"/><Relationship Id="rId3" Type="http://schemas.openxmlformats.org/officeDocument/2006/relationships/image" Target="../media/image235.png"/><Relationship Id="rId7" Type="http://schemas.openxmlformats.org/officeDocument/2006/relationships/image" Target="../media/image209.png"/><Relationship Id="rId12" Type="http://schemas.openxmlformats.org/officeDocument/2006/relationships/image" Target="../media/image214.png"/><Relationship Id="rId2" Type="http://schemas.openxmlformats.org/officeDocument/2006/relationships/notesSlide" Target="../notesSlides/notesSlide49.xml"/><Relationship Id="rId16" Type="http://schemas.openxmlformats.org/officeDocument/2006/relationships/image" Target="../media/image2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8.png"/><Relationship Id="rId11" Type="http://schemas.openxmlformats.org/officeDocument/2006/relationships/image" Target="../media/image213.png"/><Relationship Id="rId5" Type="http://schemas.openxmlformats.org/officeDocument/2006/relationships/image" Target="../media/image207.png"/><Relationship Id="rId15" Type="http://schemas.openxmlformats.org/officeDocument/2006/relationships/image" Target="../media/image217.png"/><Relationship Id="rId10" Type="http://schemas.openxmlformats.org/officeDocument/2006/relationships/image" Target="../media/image212.png"/><Relationship Id="rId4" Type="http://schemas.openxmlformats.org/officeDocument/2006/relationships/image" Target="../media/image206.png"/><Relationship Id="rId9" Type="http://schemas.openxmlformats.org/officeDocument/2006/relationships/image" Target="../media/image2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6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0.png"/><Relationship Id="rId13" Type="http://schemas.openxmlformats.org/officeDocument/2006/relationships/image" Target="../media/image215.png"/><Relationship Id="rId3" Type="http://schemas.openxmlformats.org/officeDocument/2006/relationships/image" Target="../media/image237.png"/><Relationship Id="rId7" Type="http://schemas.openxmlformats.org/officeDocument/2006/relationships/image" Target="../media/image209.png"/><Relationship Id="rId12" Type="http://schemas.openxmlformats.org/officeDocument/2006/relationships/image" Target="../media/image214.png"/><Relationship Id="rId2" Type="http://schemas.openxmlformats.org/officeDocument/2006/relationships/notesSlide" Target="../notesSlides/notesSlide53.xml"/><Relationship Id="rId16" Type="http://schemas.openxmlformats.org/officeDocument/2006/relationships/image" Target="../media/image2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8.png"/><Relationship Id="rId11" Type="http://schemas.openxmlformats.org/officeDocument/2006/relationships/image" Target="../media/image213.png"/><Relationship Id="rId5" Type="http://schemas.openxmlformats.org/officeDocument/2006/relationships/image" Target="../media/image207.png"/><Relationship Id="rId15" Type="http://schemas.openxmlformats.org/officeDocument/2006/relationships/image" Target="../media/image217.png"/><Relationship Id="rId10" Type="http://schemas.openxmlformats.org/officeDocument/2006/relationships/image" Target="../media/image212.png"/><Relationship Id="rId4" Type="http://schemas.openxmlformats.org/officeDocument/2006/relationships/image" Target="../media/image206.png"/><Relationship Id="rId9" Type="http://schemas.openxmlformats.org/officeDocument/2006/relationships/image" Target="../media/image211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0.png"/><Relationship Id="rId5" Type="http://schemas.openxmlformats.org/officeDocument/2006/relationships/image" Target="../media/image239.png"/><Relationship Id="rId4" Type="http://schemas.openxmlformats.org/officeDocument/2006/relationships/image" Target="../media/image384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0.png"/><Relationship Id="rId13" Type="http://schemas.openxmlformats.org/officeDocument/2006/relationships/image" Target="../media/image215.png"/><Relationship Id="rId3" Type="http://schemas.openxmlformats.org/officeDocument/2006/relationships/image" Target="../media/image237.png"/><Relationship Id="rId7" Type="http://schemas.openxmlformats.org/officeDocument/2006/relationships/image" Target="../media/image209.png"/><Relationship Id="rId12" Type="http://schemas.openxmlformats.org/officeDocument/2006/relationships/image" Target="../media/image214.png"/><Relationship Id="rId2" Type="http://schemas.openxmlformats.org/officeDocument/2006/relationships/notesSlide" Target="../notesSlides/notesSlide56.xml"/><Relationship Id="rId16" Type="http://schemas.openxmlformats.org/officeDocument/2006/relationships/image" Target="../media/image2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8.png"/><Relationship Id="rId11" Type="http://schemas.openxmlformats.org/officeDocument/2006/relationships/image" Target="../media/image213.png"/><Relationship Id="rId5" Type="http://schemas.openxmlformats.org/officeDocument/2006/relationships/image" Target="../media/image207.png"/><Relationship Id="rId15" Type="http://schemas.openxmlformats.org/officeDocument/2006/relationships/image" Target="../media/image217.png"/><Relationship Id="rId10" Type="http://schemas.openxmlformats.org/officeDocument/2006/relationships/image" Target="../media/image212.png"/><Relationship Id="rId4" Type="http://schemas.openxmlformats.org/officeDocument/2006/relationships/image" Target="../media/image206.png"/><Relationship Id="rId9" Type="http://schemas.openxmlformats.org/officeDocument/2006/relationships/image" Target="../media/image211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0.png"/><Relationship Id="rId13" Type="http://schemas.openxmlformats.org/officeDocument/2006/relationships/image" Target="../media/image215.png"/><Relationship Id="rId3" Type="http://schemas.openxmlformats.org/officeDocument/2006/relationships/image" Target="../media/image242.png"/><Relationship Id="rId7" Type="http://schemas.openxmlformats.org/officeDocument/2006/relationships/image" Target="../media/image209.png"/><Relationship Id="rId12" Type="http://schemas.openxmlformats.org/officeDocument/2006/relationships/image" Target="../media/image214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8.png"/><Relationship Id="rId11" Type="http://schemas.openxmlformats.org/officeDocument/2006/relationships/image" Target="../media/image213.png"/><Relationship Id="rId5" Type="http://schemas.openxmlformats.org/officeDocument/2006/relationships/image" Target="../media/image207.png"/><Relationship Id="rId15" Type="http://schemas.openxmlformats.org/officeDocument/2006/relationships/image" Target="../media/image245.png"/><Relationship Id="rId10" Type="http://schemas.openxmlformats.org/officeDocument/2006/relationships/image" Target="../media/image212.png"/><Relationship Id="rId4" Type="http://schemas.openxmlformats.org/officeDocument/2006/relationships/image" Target="../media/image206.png"/><Relationship Id="rId9" Type="http://schemas.openxmlformats.org/officeDocument/2006/relationships/image" Target="../media/image243.png"/><Relationship Id="rId14" Type="http://schemas.openxmlformats.org/officeDocument/2006/relationships/image" Target="../media/image244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6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7.png"/><Relationship Id="rId5" Type="http://schemas.openxmlformats.org/officeDocument/2006/relationships/image" Target="../media/image418.png"/><Relationship Id="rId4" Type="http://schemas.openxmlformats.org/officeDocument/2006/relationships/image" Target="../media/image417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1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22.png"/><Relationship Id="rId9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21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3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93E7C-7306-635C-948D-256160EB1D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443594"/>
            <a:ext cx="9144000" cy="969908"/>
          </a:xfrm>
        </p:spPr>
        <p:txBody>
          <a:bodyPr anchor="t">
            <a:normAutofit/>
          </a:bodyPr>
          <a:lstStyle/>
          <a:p>
            <a:r>
              <a:rPr lang="en-US" dirty="0"/>
              <a:t>Confidence Intervals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CA0610-59D0-B364-01FC-93B74CC3E4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413502"/>
            <a:ext cx="12192000" cy="1655762"/>
          </a:xfrm>
        </p:spPr>
        <p:txBody>
          <a:bodyPr>
            <a:normAutofit/>
          </a:bodyPr>
          <a:lstStyle/>
          <a:p>
            <a:r>
              <a:rPr lang="en-US" sz="2800" i="1" dirty="0"/>
              <a:t>Part 3.2 Confidence Intervals and Hypothesis Testing</a:t>
            </a:r>
          </a:p>
          <a:p>
            <a:endParaRPr lang="en-US" sz="2800" i="1" dirty="0"/>
          </a:p>
          <a:p>
            <a:r>
              <a:rPr lang="en-US" sz="2800" i="1" dirty="0"/>
              <a:t>Be very careful!!!</a:t>
            </a:r>
          </a:p>
        </p:txBody>
      </p:sp>
    </p:spTree>
    <p:extLst>
      <p:ext uri="{BB962C8B-B14F-4D97-AF65-F5344CB8AC3E}">
        <p14:creationId xmlns:p14="http://schemas.microsoft.com/office/powerpoint/2010/main" val="29505509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C92AC104-3892-42C8-B9B7-8432A7AE2CA8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838200" y="1193370"/>
                <a:ext cx="10515600" cy="5639995"/>
              </a:xfrm>
              <a:prstGeom prst="rect">
                <a:avLst/>
              </a:prstGeom>
            </p:spPr>
            <p:txBody>
              <a:bodyPr vert="horz">
                <a:noAutofit/>
              </a:bodyPr>
              <a:lstStyle>
                <a:lvl1pPr marL="274320" indent="-274320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SzPct val="95000"/>
                  <a:buFont typeface="Wingdings 2"/>
                  <a:buChar char=""/>
                  <a:defRPr kumimoji="0"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40080" indent="-246888" algn="l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85000"/>
                  <a:buFont typeface="Wingdings 2"/>
                  <a:buChar char=""/>
                  <a:defRPr kumimoji="0"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-246888" algn="l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 2"/>
                  <a:buChar char=""/>
                  <a:defRPr kumimoji="0"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188720" indent="-210312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SzPct val="65000"/>
                  <a:buFont typeface="Wingdings 2"/>
                  <a:buChar char="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10312" algn="l" rtl="0" eaLnBrk="1" latinLnBrk="0" hangingPunct="1">
                  <a:spcBef>
                    <a:spcPct val="20000"/>
                  </a:spcBef>
                  <a:buClr>
                    <a:schemeClr val="accent4"/>
                  </a:buClr>
                  <a:buSzPct val="65000"/>
                  <a:buFont typeface="Wingdings 2"/>
                  <a:buChar char="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37360" indent="-210312" algn="l" rtl="0" eaLnBrk="1" latinLnBrk="0" hangingPunct="1">
                  <a:spcBef>
                    <a:spcPct val="20000"/>
                  </a:spcBef>
                  <a:buClr>
                    <a:schemeClr val="accent5"/>
                  </a:buClr>
                  <a:buSzPct val="80000"/>
                  <a:buFont typeface="Wingdings 2"/>
                  <a:buChar char=""/>
                  <a:defRPr kumimoji="0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920240" indent="-182880" algn="l" rtl="0" eaLnBrk="1" latinLnBrk="0" hangingPunct="1">
                  <a:spcBef>
                    <a:spcPct val="20000"/>
                  </a:spcBef>
                  <a:buClr>
                    <a:schemeClr val="accent6"/>
                  </a:buClr>
                  <a:buSzPct val="80000"/>
                  <a:buFont typeface="Wingdings 2"/>
                  <a:buChar char=""/>
                  <a:defRPr kumimoji="0" sz="16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94560" indent="-182880" algn="l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Char char="•"/>
                  <a:defRPr kumimoji="0"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468880" indent="-182880" algn="l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Tx/>
                  <a:buChar char="•"/>
                  <a:defRPr kumimoji="0" sz="14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Two challenges in practice:</a:t>
                </a:r>
              </a:p>
              <a:p>
                <a:pPr marL="0" indent="0">
                  <a:buNone/>
                </a:pPr>
                <a:r>
                  <a:rPr lang="en-US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1. You only take one sample of size </a:t>
                </a:r>
                <a:r>
                  <a:rPr lang="en-US" alt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 </a:t>
                </a:r>
              </a:p>
              <a:p>
                <a:pPr marL="0" indent="0">
                  <a:buNone/>
                </a:pPr>
                <a:r>
                  <a:rPr lang="en-US" altLang="en-US" sz="2400" i="1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	</a:t>
                </a:r>
                <a:r>
                  <a:rPr lang="en-US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 have only one interval</a:t>
                </a:r>
              </a:p>
              <a:p>
                <a:pPr marL="0" indent="0">
                  <a:buNone/>
                </a:pPr>
                <a:r>
                  <a:rPr lang="en-US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2. You do not know population mean </a:t>
                </a:r>
                <a:r>
                  <a:rPr lang="en-US" alt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µ</a:t>
                </a:r>
                <a:r>
                  <a:rPr lang="en-US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  <a:p>
                <a:pPr marL="393192" lvl="1" indent="0">
                  <a:buNone/>
                </a:pPr>
                <a:r>
                  <a:rPr lang="en-US" altLang="en-US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	</a:t>
                </a:r>
                <a:r>
                  <a:rPr lang="en-US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don’t know if the interval </a:t>
                </a:r>
                <a:r>
                  <a:rPr lang="en-US" alt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actually contains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𝜇</m:t>
                    </m:r>
                  </m:oMath>
                </a14:m>
                <a:endParaRPr lang="en-US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But! You do know that </a:t>
                </a:r>
                <a:r>
                  <a:rPr lang="en-US" altLang="en-US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95% </a:t>
                </a:r>
                <a:r>
                  <a:rPr lang="en-US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of the intervals formed in this manner will contain µ.</a:t>
                </a:r>
              </a:p>
              <a:p>
                <a:endParaRPr lang="en-US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Based on this one sample, you </a:t>
                </a:r>
                <a:r>
                  <a:rPr lang="en-US" altLang="en-US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actually selected</a:t>
                </a:r>
                <a:r>
                  <a:rPr lang="en-US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your interval such that you can be </a:t>
                </a:r>
                <a:r>
                  <a:rPr lang="en-US" altLang="en-US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95% </a:t>
                </a:r>
                <a:r>
                  <a:rPr lang="en-US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confident it will contain </a:t>
                </a:r>
                <a:r>
                  <a:rPr lang="en-US" altLang="en-US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µ.</a:t>
                </a:r>
                <a:endParaRPr lang="en-US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93192" lvl="1" indent="0">
                  <a:buNone/>
                </a:pPr>
                <a:r>
                  <a:rPr lang="en-US" altLang="en-US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	  </a:t>
                </a:r>
                <a:r>
                  <a:rPr lang="en-US" altLang="en-US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95% </a:t>
                </a:r>
                <a:r>
                  <a:rPr lang="en-US" altLang="en-US" dirty="0">
                    <a:solidFill>
                      <a:srgbClr val="00B0F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Confidence Interval</a:t>
                </a:r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C92AC104-3892-42C8-B9B7-8432A7AE2C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193370"/>
                <a:ext cx="10515600" cy="5639995"/>
              </a:xfrm>
              <a:prstGeom prst="rect">
                <a:avLst/>
              </a:prstGeom>
              <a:blipFill>
                <a:blip r:embed="rId3"/>
                <a:stretch>
                  <a:fillRect l="-1086" t="-8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itle 1">
                <a:extLst>
                  <a:ext uri="{FF2B5EF4-FFF2-40B4-BE49-F238E27FC236}">
                    <a16:creationId xmlns:a16="http://schemas.microsoft.com/office/drawing/2014/main" id="{5BF075AD-A966-284E-0C9B-DB91A9D44B1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365126"/>
                <a:ext cx="10515600" cy="828244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dirty="0"/>
                  <a:t>Is This Interval a Good Guess of </a:t>
                </a:r>
                <a14:m>
                  <m:oMath xmlns:m="http://schemas.openxmlformats.org/officeDocument/2006/math">
                    <m:r>
                      <a:rPr lang="en-US" sz="4400" i="1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𝜇</m:t>
                    </m:r>
                    <m:r>
                      <a:rPr lang="en-US" sz="4400" b="0" i="0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?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Title 1">
                <a:extLst>
                  <a:ext uri="{FF2B5EF4-FFF2-40B4-BE49-F238E27FC236}">
                    <a16:creationId xmlns:a16="http://schemas.microsoft.com/office/drawing/2014/main" id="{5BF075AD-A966-284E-0C9B-DB91A9D44B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65126"/>
                <a:ext cx="10515600" cy="828244"/>
              </a:xfrm>
              <a:prstGeom prst="rect">
                <a:avLst/>
              </a:prstGeom>
              <a:blipFill>
                <a:blip r:embed="rId4"/>
                <a:stretch>
                  <a:fillRect l="-2413" t="-22388" b="-179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9336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D3A2B-22DA-16B7-FAEF-A8B0A9CE66C1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82824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The Center Point Has Changed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4149581-4AA2-7C62-80BA-A1555A66F8F3}"/>
              </a:ext>
            </a:extLst>
          </p:cNvPr>
          <p:cNvSpPr/>
          <p:nvPr/>
        </p:nvSpPr>
        <p:spPr>
          <a:xfrm>
            <a:off x="3819241" y="1775134"/>
            <a:ext cx="3610114" cy="1009248"/>
          </a:xfrm>
          <a:prstGeom prst="rect">
            <a:avLst/>
          </a:prstGeom>
          <a:solidFill>
            <a:srgbClr val="00CC00">
              <a:alpha val="15000"/>
            </a:srgbClr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99"/>
              </a:solidFill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7D1A50A-E01B-C583-208A-954972DFC01E}"/>
              </a:ext>
            </a:extLst>
          </p:cNvPr>
          <p:cNvCxnSpPr>
            <a:cxnSpLocks/>
          </p:cNvCxnSpPr>
          <p:nvPr/>
        </p:nvCxnSpPr>
        <p:spPr>
          <a:xfrm>
            <a:off x="5565111" y="2273220"/>
            <a:ext cx="0" cy="699619"/>
          </a:xfrm>
          <a:prstGeom prst="straightConnector1">
            <a:avLst/>
          </a:prstGeom>
          <a:ln w="50800">
            <a:solidFill>
              <a:srgbClr val="003399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F78243D-B348-05F7-5376-5110841924DE}"/>
              </a:ext>
            </a:extLst>
          </p:cNvPr>
          <p:cNvCxnSpPr>
            <a:cxnSpLocks/>
          </p:cNvCxnSpPr>
          <p:nvPr/>
        </p:nvCxnSpPr>
        <p:spPr>
          <a:xfrm>
            <a:off x="2287487" y="2174936"/>
            <a:ext cx="6430794" cy="23467"/>
          </a:xfrm>
          <a:prstGeom prst="line">
            <a:avLst/>
          </a:prstGeom>
          <a:ln w="34925">
            <a:solidFill>
              <a:srgbClr val="0033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747EB40-730F-2FC3-018A-0BD003D2BF0E}"/>
                  </a:ext>
                </a:extLst>
              </p:cNvPr>
              <p:cNvSpPr txBox="1"/>
              <p:nvPr/>
            </p:nvSpPr>
            <p:spPr>
              <a:xfrm>
                <a:off x="5320752" y="2928318"/>
                <a:ext cx="533402" cy="46166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747EB40-730F-2FC3-018A-0BD003D2BF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0752" y="2928318"/>
                <a:ext cx="533402" cy="461666"/>
              </a:xfrm>
              <a:prstGeom prst="rect">
                <a:avLst/>
              </a:prstGeom>
              <a:blipFill>
                <a:blip r:embed="rId3"/>
                <a:stretch>
                  <a:fillRect b="-1081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9B67A47-7027-9F1B-64E9-AD6A5FB5B20D}"/>
              </a:ext>
            </a:extLst>
          </p:cNvPr>
          <p:cNvCxnSpPr>
            <a:cxnSpLocks/>
          </p:cNvCxnSpPr>
          <p:nvPr/>
        </p:nvCxnSpPr>
        <p:spPr>
          <a:xfrm flipH="1">
            <a:off x="3196833" y="2302337"/>
            <a:ext cx="471442" cy="435983"/>
          </a:xfrm>
          <a:prstGeom prst="straightConnector1">
            <a:avLst/>
          </a:prstGeom>
          <a:ln w="50800">
            <a:solidFill>
              <a:srgbClr val="003399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C28856F-8391-BB7C-369B-0272F5DD3DEA}"/>
                  </a:ext>
                </a:extLst>
              </p:cNvPr>
              <p:cNvSpPr txBox="1"/>
              <p:nvPr/>
            </p:nvSpPr>
            <p:spPr>
              <a:xfrm>
                <a:off x="1969240" y="2777474"/>
                <a:ext cx="1736083" cy="4616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𝜇</m:t>
                      </m:r>
                      <m:r>
                        <a:rPr lang="en-US" sz="24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−2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acc>
                            <m:accPr>
                              <m:chr m:val="̅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𝑋</m:t>
                              </m:r>
                            </m:e>
                          </m:acc>
                        </m:sub>
                      </m:sSub>
                    </m:oMath>
                  </m:oMathPara>
                </a14:m>
                <a:endParaRPr lang="en-US" sz="24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C28856F-8391-BB7C-369B-0272F5DD3D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9240" y="2777474"/>
                <a:ext cx="1736083" cy="461664"/>
              </a:xfrm>
              <a:prstGeom prst="rect">
                <a:avLst/>
              </a:prstGeom>
              <a:blipFill>
                <a:blip r:embed="rId4"/>
                <a:stretch>
                  <a:fillRect b="-810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3BD521A-3DBD-987B-90B8-5BDF3D0FBDE4}"/>
                  </a:ext>
                </a:extLst>
              </p:cNvPr>
              <p:cNvSpPr txBox="1"/>
              <p:nvPr/>
            </p:nvSpPr>
            <p:spPr>
              <a:xfrm>
                <a:off x="7429356" y="2841079"/>
                <a:ext cx="1736083" cy="4616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𝜇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acc>
                            <m:accPr>
                              <m:chr m:val="̅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𝑋</m:t>
                              </m:r>
                            </m:e>
                          </m:acc>
                        </m:sub>
                      </m:sSub>
                    </m:oMath>
                  </m:oMathPara>
                </a14:m>
                <a:endParaRPr lang="en-US" sz="24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3BD521A-3DBD-987B-90B8-5BDF3D0FBD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9356" y="2841079"/>
                <a:ext cx="1736083" cy="461664"/>
              </a:xfrm>
              <a:prstGeom prst="rect">
                <a:avLst/>
              </a:prstGeom>
              <a:blipFill>
                <a:blip r:embed="rId5"/>
                <a:stretch>
                  <a:fillRect b="-526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0BCFFAC-8C63-9B4B-5124-16A7A85FA89F}"/>
              </a:ext>
            </a:extLst>
          </p:cNvPr>
          <p:cNvCxnSpPr>
            <a:cxnSpLocks/>
          </p:cNvCxnSpPr>
          <p:nvPr/>
        </p:nvCxnSpPr>
        <p:spPr>
          <a:xfrm>
            <a:off x="7484156" y="2263374"/>
            <a:ext cx="484958" cy="504957"/>
          </a:xfrm>
          <a:prstGeom prst="straightConnector1">
            <a:avLst/>
          </a:prstGeom>
          <a:ln w="50800">
            <a:solidFill>
              <a:srgbClr val="003399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B46D9B7-9735-336B-260E-6D582E446C1A}"/>
              </a:ext>
            </a:extLst>
          </p:cNvPr>
          <p:cNvCxnSpPr/>
          <p:nvPr/>
        </p:nvCxnSpPr>
        <p:spPr>
          <a:xfrm>
            <a:off x="6836675" y="2215723"/>
            <a:ext cx="120" cy="184666"/>
          </a:xfrm>
          <a:prstGeom prst="line">
            <a:avLst/>
          </a:prstGeom>
          <a:ln w="317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5E61571-D8EC-FD97-0F4A-21331EA1F5D2}"/>
                  </a:ext>
                </a:extLst>
              </p:cNvPr>
              <p:cNvSpPr txBox="1"/>
              <p:nvPr/>
            </p:nvSpPr>
            <p:spPr>
              <a:xfrm>
                <a:off x="6124486" y="2396123"/>
                <a:ext cx="1368055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</m:oMath>
                  </m:oMathPara>
                </a14:m>
                <a:endParaRPr lang="en-US" sz="24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5E61571-D8EC-FD97-0F4A-21331EA1F5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4486" y="2396123"/>
                <a:ext cx="1368055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DB5F494-6955-F270-DB0C-DF3617085E83}"/>
                  </a:ext>
                </a:extLst>
              </p:cNvPr>
              <p:cNvSpPr txBox="1"/>
              <p:nvPr/>
            </p:nvSpPr>
            <p:spPr>
              <a:xfrm>
                <a:off x="3180658" y="3807870"/>
                <a:ext cx="5821194" cy="430887"/>
              </a:xfrm>
              <a:prstGeom prst="rect">
                <a:avLst/>
              </a:prstGeom>
              <a:solidFill>
                <a:srgbClr val="00CC00">
                  <a:alpha val="25000"/>
                </a:srgbClr>
              </a:solidFill>
              <a:ln w="1905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200" dirty="0">
                    <a:ea typeface="Cambria Math" panose="02040503050406030204" pitchFamily="18" charset="0"/>
                  </a:rPr>
                  <a:t>distance between</a:t>
                </a:r>
                <a14:m>
                  <m:oMath xmlns:m="http://schemas.openxmlformats.org/officeDocument/2006/math">
                    <m:r>
                      <a:rPr lang="en-US" sz="2200"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̅"/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  <m:r>
                      <a:rPr lang="en-US" sz="2200">
                        <a:latin typeface="Cambria Math" panose="02040503050406030204" pitchFamily="18" charset="0"/>
                      </a:rPr>
                      <m:t>  </m:t>
                    </m:r>
                    <m:r>
                      <m:rPr>
                        <m:sty m:val="p"/>
                      </m:rPr>
                      <a:rPr lang="en-US" sz="2200">
                        <a:latin typeface="Cambria Math" panose="02040503050406030204" pitchFamily="18" charset="0"/>
                      </a:rPr>
                      <m:t>and</m:t>
                    </m:r>
                    <m:r>
                      <a:rPr lang="en-US" sz="22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2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𝜇</m:t>
                    </m:r>
                    <m:r>
                      <a:rPr lang="en-US" sz="2200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200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is</m:t>
                    </m:r>
                    <m:r>
                      <a:rPr lang="en-US" sz="2200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200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less</m:t>
                    </m:r>
                    <m:r>
                      <a:rPr lang="en-US" sz="2200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200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than</m:t>
                    </m:r>
                    <m:r>
                      <a:rPr lang="en-US" sz="2200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acc>
                          <m:accPr>
                            <m:chr m:val="̅"/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latin typeface="Cambria Math"/>
                              </a:rPr>
                              <m:t>𝑋</m:t>
                            </m:r>
                          </m:e>
                        </m:acc>
                      </m:sub>
                    </m:sSub>
                  </m:oMath>
                </a14:m>
                <a:endParaRPr lang="en-US" sz="22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DB5F494-6955-F270-DB0C-DF3617085E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0658" y="3807870"/>
                <a:ext cx="5821194" cy="430887"/>
              </a:xfrm>
              <a:prstGeom prst="rect">
                <a:avLst/>
              </a:prstGeom>
              <a:blipFill>
                <a:blip r:embed="rId7"/>
                <a:stretch>
                  <a:fillRect t="-8333" b="-22222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862FDD9-82D7-CE09-8AF8-C93A0D27DAD5}"/>
              </a:ext>
            </a:extLst>
          </p:cNvPr>
          <p:cNvCxnSpPr>
            <a:cxnSpLocks/>
          </p:cNvCxnSpPr>
          <p:nvPr/>
        </p:nvCxnSpPr>
        <p:spPr>
          <a:xfrm flipH="1">
            <a:off x="5442965" y="3505200"/>
            <a:ext cx="1393711" cy="0"/>
          </a:xfrm>
          <a:prstGeom prst="straightConnector1">
            <a:avLst/>
          </a:prstGeom>
          <a:ln w="5080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5A7858A-B2EA-93C2-DF0C-DD4B15EF1B96}"/>
              </a:ext>
            </a:extLst>
          </p:cNvPr>
          <p:cNvCxnSpPr>
            <a:cxnSpLocks/>
          </p:cNvCxnSpPr>
          <p:nvPr/>
        </p:nvCxnSpPr>
        <p:spPr>
          <a:xfrm>
            <a:off x="6800393" y="5225108"/>
            <a:ext cx="0" cy="699619"/>
          </a:xfrm>
          <a:prstGeom prst="straightConnector1">
            <a:avLst/>
          </a:prstGeom>
          <a:ln w="50800">
            <a:solidFill>
              <a:srgbClr val="C0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79E8F69-E632-3DBB-D0DB-BE15862B8468}"/>
              </a:ext>
            </a:extLst>
          </p:cNvPr>
          <p:cNvCxnSpPr/>
          <p:nvPr/>
        </p:nvCxnSpPr>
        <p:spPr>
          <a:xfrm>
            <a:off x="5561730" y="5188838"/>
            <a:ext cx="120" cy="184666"/>
          </a:xfrm>
          <a:prstGeom prst="line">
            <a:avLst/>
          </a:prstGeom>
          <a:ln w="31750">
            <a:solidFill>
              <a:srgbClr val="0033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4C95399-37D0-5B05-388B-816AA32BA1E6}"/>
              </a:ext>
            </a:extLst>
          </p:cNvPr>
          <p:cNvCxnSpPr>
            <a:cxnSpLocks/>
          </p:cNvCxnSpPr>
          <p:nvPr/>
        </p:nvCxnSpPr>
        <p:spPr>
          <a:xfrm>
            <a:off x="2287487" y="5198397"/>
            <a:ext cx="7475076" cy="0"/>
          </a:xfrm>
          <a:prstGeom prst="line">
            <a:avLst/>
          </a:prstGeom>
          <a:ln w="349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E849334-753B-ABE8-3DCC-BF24079ADE38}"/>
                  </a:ext>
                </a:extLst>
              </p:cNvPr>
              <p:cNvSpPr txBox="1"/>
              <p:nvPr/>
            </p:nvSpPr>
            <p:spPr>
              <a:xfrm>
                <a:off x="4903426" y="5400856"/>
                <a:ext cx="1368055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E849334-753B-ABE8-3DCC-BF24079ADE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3426" y="5400856"/>
                <a:ext cx="1368055" cy="461665"/>
              </a:xfrm>
              <a:prstGeom prst="rect">
                <a:avLst/>
              </a:prstGeom>
              <a:blipFill>
                <a:blip r:embed="rId8"/>
                <a:stretch>
                  <a:fillRect b="-1081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CD7530F-B8DC-BDDA-4630-CF61572BDDC2}"/>
                  </a:ext>
                </a:extLst>
              </p:cNvPr>
              <p:cNvSpPr txBox="1"/>
              <p:nvPr/>
            </p:nvSpPr>
            <p:spPr>
              <a:xfrm>
                <a:off x="6541811" y="5969885"/>
                <a:ext cx="533402" cy="46166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CD7530F-B8DC-BDDA-4630-CF61572BDD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1811" y="5969885"/>
                <a:ext cx="533402" cy="46166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Rectangle 23">
            <a:extLst>
              <a:ext uri="{FF2B5EF4-FFF2-40B4-BE49-F238E27FC236}">
                <a16:creationId xmlns:a16="http://schemas.microsoft.com/office/drawing/2014/main" id="{446CD4BD-F62F-6C67-2981-7AD7A1AEAC08}"/>
              </a:ext>
            </a:extLst>
          </p:cNvPr>
          <p:cNvSpPr/>
          <p:nvPr/>
        </p:nvSpPr>
        <p:spPr>
          <a:xfrm>
            <a:off x="4995336" y="4757619"/>
            <a:ext cx="3610114" cy="1009248"/>
          </a:xfrm>
          <a:prstGeom prst="rect">
            <a:avLst/>
          </a:prstGeom>
          <a:solidFill>
            <a:srgbClr val="00CC00">
              <a:alpha val="15000"/>
            </a:srgbClr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99"/>
              </a:solidFill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AE004C5-F7A9-799C-722D-F85345FD8270}"/>
              </a:ext>
            </a:extLst>
          </p:cNvPr>
          <p:cNvCxnSpPr>
            <a:cxnSpLocks/>
          </p:cNvCxnSpPr>
          <p:nvPr/>
        </p:nvCxnSpPr>
        <p:spPr>
          <a:xfrm flipH="1">
            <a:off x="4351892" y="5335200"/>
            <a:ext cx="471442" cy="435983"/>
          </a:xfrm>
          <a:prstGeom prst="straightConnector1">
            <a:avLst/>
          </a:prstGeom>
          <a:ln w="50800">
            <a:solidFill>
              <a:srgbClr val="C0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0607453-830C-1190-B95F-7132148953EA}"/>
              </a:ext>
            </a:extLst>
          </p:cNvPr>
          <p:cNvCxnSpPr>
            <a:cxnSpLocks/>
          </p:cNvCxnSpPr>
          <p:nvPr/>
        </p:nvCxnSpPr>
        <p:spPr>
          <a:xfrm>
            <a:off x="8667473" y="5322438"/>
            <a:ext cx="484958" cy="504957"/>
          </a:xfrm>
          <a:prstGeom prst="straightConnector1">
            <a:avLst/>
          </a:prstGeom>
          <a:ln w="50800">
            <a:solidFill>
              <a:srgbClr val="C0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8D2BEA4-2E37-3328-DAEF-1F2C3D449353}"/>
                  </a:ext>
                </a:extLst>
              </p:cNvPr>
              <p:cNvSpPr txBox="1"/>
              <p:nvPr/>
            </p:nvSpPr>
            <p:spPr>
              <a:xfrm>
                <a:off x="2852395" y="5798176"/>
                <a:ext cx="2098763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  <m:r>
                        <a:rPr lang="en-US" sz="24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−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acc>
                            <m:accPr>
                              <m:chr m:val="̅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𝑋</m:t>
                              </m:r>
                            </m:e>
                          </m:acc>
                        </m:sub>
                      </m:sSub>
                    </m:oMath>
                  </m:oMathPara>
                </a14:m>
                <a:endParaRPr lang="en-US" sz="24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8D2BEA4-2E37-3328-DAEF-1F2C3D4493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2395" y="5798176"/>
                <a:ext cx="2098763" cy="461665"/>
              </a:xfrm>
              <a:prstGeom prst="rect">
                <a:avLst/>
              </a:prstGeom>
              <a:blipFill>
                <a:blip r:embed="rId10"/>
                <a:stretch>
                  <a:fillRect b="-270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4CE1AE8-9B9D-940B-2F5E-06A82ECAFA9A}"/>
                  </a:ext>
                </a:extLst>
              </p:cNvPr>
              <p:cNvSpPr txBox="1"/>
              <p:nvPr/>
            </p:nvSpPr>
            <p:spPr>
              <a:xfrm>
                <a:off x="8633804" y="5907756"/>
                <a:ext cx="1736083" cy="4616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acc>
                            <m:accPr>
                              <m:chr m:val="̅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𝑋</m:t>
                              </m:r>
                            </m:e>
                          </m:acc>
                        </m:sub>
                      </m:sSub>
                    </m:oMath>
                  </m:oMathPara>
                </a14:m>
                <a:endParaRPr lang="en-US" sz="24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4CE1AE8-9B9D-940B-2F5E-06A82ECAFA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3804" y="5907756"/>
                <a:ext cx="1736083" cy="461664"/>
              </a:xfrm>
              <a:prstGeom prst="rect">
                <a:avLst/>
              </a:prstGeom>
              <a:blipFill>
                <a:blip r:embed="rId11"/>
                <a:stretch>
                  <a:fillRect b="-270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A2849F3-8710-6741-D1F2-AB20AFE9443D}"/>
              </a:ext>
            </a:extLst>
          </p:cNvPr>
          <p:cNvCxnSpPr>
            <a:cxnSpLocks/>
          </p:cNvCxnSpPr>
          <p:nvPr/>
        </p:nvCxnSpPr>
        <p:spPr>
          <a:xfrm flipH="1">
            <a:off x="5478492" y="4572000"/>
            <a:ext cx="1393711" cy="0"/>
          </a:xfrm>
          <a:prstGeom prst="straightConnector1">
            <a:avLst/>
          </a:prstGeom>
          <a:ln w="5080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C8A7722B-E268-2ECA-7326-9D109CBBB71A}"/>
              </a:ext>
            </a:extLst>
          </p:cNvPr>
          <p:cNvSpPr/>
          <p:nvPr/>
        </p:nvSpPr>
        <p:spPr>
          <a:xfrm>
            <a:off x="1978764" y="1437466"/>
            <a:ext cx="8391122" cy="1962077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41ECDA3-B2CC-5AFA-EF73-0F947AA9D7D8}"/>
              </a:ext>
            </a:extLst>
          </p:cNvPr>
          <p:cNvSpPr txBox="1"/>
          <p:nvPr/>
        </p:nvSpPr>
        <p:spPr>
          <a:xfrm>
            <a:off x="8840842" y="945023"/>
            <a:ext cx="19731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B0F0"/>
                </a:solidFill>
              </a:rPr>
              <a:t>Sampling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9BC2F71-38E1-6306-D194-DBFDDF849D0E}"/>
              </a:ext>
            </a:extLst>
          </p:cNvPr>
          <p:cNvSpPr/>
          <p:nvPr/>
        </p:nvSpPr>
        <p:spPr>
          <a:xfrm>
            <a:off x="1979786" y="4733548"/>
            <a:ext cx="8390101" cy="163587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0E7FB1E-BD82-B59F-1DD1-37595F8C7F03}"/>
              </a:ext>
            </a:extLst>
          </p:cNvPr>
          <p:cNvSpPr txBox="1"/>
          <p:nvPr/>
        </p:nvSpPr>
        <p:spPr>
          <a:xfrm>
            <a:off x="8831317" y="4251241"/>
            <a:ext cx="19731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66"/>
                </a:solidFill>
              </a:rPr>
              <a:t>Inference</a:t>
            </a:r>
          </a:p>
        </p:txBody>
      </p:sp>
    </p:spTree>
    <p:extLst>
      <p:ext uri="{BB962C8B-B14F-4D97-AF65-F5344CB8AC3E}">
        <p14:creationId xmlns:p14="http://schemas.microsoft.com/office/powerpoint/2010/main" val="1741931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2" grpId="0"/>
      <p:bldP spid="13" grpId="0"/>
      <p:bldP spid="16" grpId="0"/>
      <p:bldP spid="17" grpId="0" animBg="1"/>
      <p:bldP spid="22" grpId="0"/>
      <p:bldP spid="23" grpId="0"/>
      <p:bldP spid="24" grpId="0" animBg="1"/>
      <p:bldP spid="27" grpId="0"/>
      <p:bldP spid="28" grpId="0"/>
      <p:bldP spid="30" grpId="0" animBg="1"/>
      <p:bldP spid="31" grpId="0"/>
      <p:bldP spid="32" grpId="0" animBg="1"/>
      <p:bldP spid="3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Group 52">
                <a:extLst>
                  <a:ext uri="{FF2B5EF4-FFF2-40B4-BE49-F238E27FC236}">
                    <a16:creationId xmlns:a16="http://schemas.microsoft.com/office/drawing/2014/main" id="{A4790926-8A22-49F1-95E7-6EF83B0C171E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2286000" y="1600200"/>
              <a:ext cx="7924800" cy="4977932"/>
            </p:xfrm>
            <a:graphic>
              <a:graphicData uri="http://schemas.openxmlformats.org/drawingml/2006/table">
                <a:tbl>
                  <a:tblPr/>
                  <a:tblGrid>
                    <a:gridCol w="158558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584026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585583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584025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585583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1361892">
                    <a:tc>
                      <a:txBody>
                        <a:bodyPr/>
                        <a:lstStyle/>
                        <a:p>
                          <a:pPr marL="0" marR="0" lvl="0" indent="0" algn="ctr" defTabSz="852488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folHlink"/>
                            </a:buClr>
                            <a:buSzPct val="60000"/>
                            <a:buFont typeface="Wingdings" pitchFamily="2" charset="2"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Arial" charset="0"/>
                              <a:cs typeface="Arial" charset="0"/>
                            </a:rPr>
                            <a:t>Sample </a:t>
                          </a:r>
                        </a:p>
                        <a:p>
                          <a:pPr marL="0" marR="0" lvl="0" indent="0" algn="ctr" defTabSz="852488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folHlink"/>
                            </a:buClr>
                            <a:buSzPct val="60000"/>
                            <a:buFont typeface="Wingdings" pitchFamily="2" charset="2"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Arial" charset="0"/>
                              <a:cs typeface="Arial" charset="0"/>
                            </a:rPr>
                            <a:t>Mean</a:t>
                          </a:r>
                        </a:p>
                        <a:p>
                          <a:pPr marL="0" marR="0" lvl="0" indent="0" algn="ctr" defTabSz="852488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folHlink"/>
                            </a:buClr>
                            <a:buSzPct val="60000"/>
                            <a:buFont typeface="Wingdings" pitchFamily="2" charset="2"/>
                            <a:buNone/>
                            <a:tabLst/>
                          </a:pPr>
                          <a:endParaRPr lang="en-US" sz="700" i="1" dirty="0">
                            <a:latin typeface="Cambria Math" panose="02040503050406030204" pitchFamily="18" charset="0"/>
                          </a:endParaRPr>
                        </a:p>
                        <a:p>
                          <a:pPr marL="0" marR="0" lvl="0" indent="0" algn="ctr" defTabSz="852488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folHlink"/>
                            </a:buClr>
                            <a:buSzPct val="60000"/>
                            <a:buFont typeface="Wingdings" pitchFamily="2" charset="2"/>
                            <a:buNone/>
                            <a:tabLst/>
                          </a:pPr>
                          <a:r>
                            <a:rPr kumimoji="0" lang="en-US" sz="24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Arial" charset="0"/>
                              <a:cs typeface="Arial" charset="0"/>
                            </a:rPr>
                            <a:t>(n = 144)</a:t>
                          </a:r>
                        </a:p>
                      </a:txBody>
                      <a:tcPr marT="45712" marB="45712" anchor="ctr" horzOverflow="overflow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852488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folHlink"/>
                            </a:buClr>
                            <a:buSzPct val="60000"/>
                            <a:buFont typeface="Wingdings" pitchFamily="2" charset="2"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Arial" charset="0"/>
                              <a:cs typeface="Arial" charset="0"/>
                            </a:rPr>
                            <a:t>Sample </a:t>
                          </a:r>
                        </a:p>
                        <a:p>
                          <a:pPr marL="0" marR="0" lvl="0" indent="0" algn="ctr" defTabSz="852488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folHlink"/>
                            </a:buClr>
                            <a:buSzPct val="60000"/>
                            <a:buFont typeface="Wingdings" pitchFamily="2" charset="2"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Arial" charset="0"/>
                              <a:cs typeface="Arial" charset="0"/>
                            </a:rPr>
                            <a:t>Mean</a:t>
                          </a:r>
                        </a:p>
                        <a:p>
                          <a:pPr marL="0" marR="0" lvl="0" indent="0" algn="ctr" defTabSz="852488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folHlink"/>
                            </a:buClr>
                            <a:buSzPct val="60000"/>
                            <a:buFont typeface="Wingdings" pitchFamily="2" charset="2"/>
                            <a:buNone/>
                            <a:tabLst/>
                            <a:defRPr/>
                          </a:pPr>
                          <a:endParaRPr lang="en-US" sz="700" i="1" dirty="0">
                            <a:latin typeface="Cambria Math" panose="02040503050406030204" pitchFamily="18" charset="0"/>
                          </a:endParaRPr>
                        </a:p>
                        <a:p>
                          <a:pPr marL="0" marR="0" lvl="0" indent="0" algn="ctr" defTabSz="852488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folHlink"/>
                            </a:buClr>
                            <a:buSzPct val="60000"/>
                            <a:buFont typeface="Wingdings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kumimoji="0" lang="en-US" sz="24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charset="0"/>
                            <a:cs typeface="Arial" charset="0"/>
                          </a:endParaRPr>
                        </a:p>
                      </a:txBody>
                      <a:tcPr marT="45712" marB="45712" anchor="ctr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852488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folHlink"/>
                            </a:buClr>
                            <a:buSzPct val="60000"/>
                            <a:buFont typeface="Wingdings" pitchFamily="2" charset="2"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Arial" charset="0"/>
                              <a:cs typeface="Arial" charset="0"/>
                            </a:rPr>
                            <a:t>Lower </a:t>
                          </a:r>
                        </a:p>
                        <a:p>
                          <a:pPr marL="0" marR="0" lvl="0" indent="0" algn="ctr" defTabSz="852488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folHlink"/>
                            </a:buClr>
                            <a:buSzPct val="60000"/>
                            <a:buFont typeface="Wingdings" pitchFamily="2" charset="2"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Arial" charset="0"/>
                              <a:cs typeface="Arial" charset="0"/>
                            </a:rPr>
                            <a:t>Limit</a:t>
                          </a:r>
                        </a:p>
                        <a:p>
                          <a:pPr marL="0" marR="0" lvl="0" indent="0" algn="ctr" defTabSz="852488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folHlink"/>
                            </a:buClr>
                            <a:buSzPct val="60000"/>
                            <a:buFont typeface="Wingdings" pitchFamily="2" charset="2"/>
                            <a:buNone/>
                            <a:tabLst/>
                            <a:defRPr/>
                          </a:pPr>
                          <a:endParaRPr kumimoji="0" lang="en-US" sz="7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charset="0"/>
                            <a:cs typeface="Arial" charset="0"/>
                          </a:endParaRPr>
                        </a:p>
                        <a:p>
                          <a:pPr marL="0" marR="0" lvl="0" indent="0" algn="ctr" defTabSz="852488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folHlink"/>
                            </a:buClr>
                            <a:buSzPct val="60000"/>
                            <a:buFont typeface="Wingdings" pitchFamily="2" charset="2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</m:acc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400" b="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σ</m:t>
                                    </m:r>
                                  </m:e>
                                  <m:sub>
                                    <m:acc>
                                      <m:accPr>
                                        <m:chr m:val="̅"/>
                                        <m:ctrlPr>
                                          <a:rPr lang="en-US" sz="2400" b="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400" b="0" i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  <m:t>X</m:t>
                                        </m:r>
                                      </m:e>
                                    </m:acc>
                                  </m:sub>
                                </m:sSub>
                              </m:oMath>
                            </m:oMathPara>
                          </a14:m>
                          <a:endParaRPr kumimoji="0" lang="en-US" sz="24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charset="0"/>
                            <a:cs typeface="Arial" charset="0"/>
                          </a:endParaRPr>
                        </a:p>
                      </a:txBody>
                      <a:tcPr marT="45712" marB="45712" anchor="ctr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852488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folHlink"/>
                            </a:buClr>
                            <a:buSzPct val="60000"/>
                            <a:buFont typeface="Wingdings" pitchFamily="2" charset="2"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Arial" charset="0"/>
                              <a:cs typeface="Arial" charset="0"/>
                            </a:rPr>
                            <a:t>Lower </a:t>
                          </a:r>
                        </a:p>
                        <a:p>
                          <a:pPr marL="0" marR="0" lvl="0" indent="0" algn="ctr" defTabSz="852488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folHlink"/>
                            </a:buClr>
                            <a:buSzPct val="60000"/>
                            <a:buFont typeface="Wingdings" pitchFamily="2" charset="2"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Arial" charset="0"/>
                              <a:cs typeface="Arial" charset="0"/>
                            </a:rPr>
                            <a:t>Limit</a:t>
                          </a:r>
                        </a:p>
                        <a:p>
                          <a:pPr marL="0" marR="0" lvl="0" indent="0" algn="ctr" defTabSz="852488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folHlink"/>
                            </a:buClr>
                            <a:buSzPct val="60000"/>
                            <a:buFont typeface="Wingdings" pitchFamily="2" charset="2"/>
                            <a:buNone/>
                            <a:tabLst/>
                            <a:defRPr/>
                          </a:pPr>
                          <a:endParaRPr kumimoji="0" lang="en-US" sz="7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charset="0"/>
                            <a:cs typeface="Arial" charset="0"/>
                          </a:endParaRPr>
                        </a:p>
                        <a:p>
                          <a:pPr marL="0" marR="0" lvl="0" indent="0" algn="ctr" defTabSz="852488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folHlink"/>
                            </a:buClr>
                            <a:buSzPct val="60000"/>
                            <a:buFont typeface="Wingdings" pitchFamily="2" charset="2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</m:acc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400" b="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σ</m:t>
                                    </m:r>
                                  </m:e>
                                  <m:sub>
                                    <m:acc>
                                      <m:accPr>
                                        <m:chr m:val="̅"/>
                                        <m:ctrlPr>
                                          <a:rPr lang="en-US" sz="2400" b="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400" b="0" i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  <m:t>X</m:t>
                                        </m:r>
                                      </m:e>
                                    </m:acc>
                                  </m:sub>
                                </m:sSub>
                              </m:oMath>
                            </m:oMathPara>
                          </a14:m>
                          <a:endParaRPr kumimoji="0" lang="en-US" sz="24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charset="0"/>
                            <a:cs typeface="Arial" charset="0"/>
                          </a:endParaRPr>
                        </a:p>
                      </a:txBody>
                      <a:tcPr marT="45712" marB="45712" anchor="ctr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852488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folHlink"/>
                            </a:buClr>
                            <a:buSzPct val="60000"/>
                            <a:buFont typeface="Wingdings" pitchFamily="2" charset="2"/>
                            <a:buNone/>
                            <a:tabLst/>
                          </a:pPr>
                          <a:r>
                            <a:rPr kumimoji="0" lang="en-US" sz="24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Arial" charset="0"/>
                              <a:cs typeface="Arial" charset="0"/>
                            </a:rPr>
                            <a:t>Contain</a:t>
                          </a:r>
                        </a:p>
                        <a:p>
                          <a:pPr marL="0" marR="0" lvl="0" indent="0" algn="ctr" defTabSz="852488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folHlink"/>
                            </a:buClr>
                            <a:buSzPct val="60000"/>
                            <a:buFont typeface="Wingdings" pitchFamily="2" charset="2"/>
                            <a:buNone/>
                            <a:tabLst/>
                          </a:pPr>
                          <a:r>
                            <a:rPr kumimoji="0" lang="en-US" sz="24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Arial" charset="0"/>
                              <a:cs typeface="Arial" charset="0"/>
                            </a:rPr>
                            <a:t>Pop Mean</a:t>
                          </a:r>
                        </a:p>
                        <a:p>
                          <a:pPr marL="0" marR="0" lvl="0" indent="0" algn="ctr" defTabSz="852488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folHlink"/>
                            </a:buClr>
                            <a:buSzPct val="60000"/>
                            <a:buFont typeface="Wingdings" pitchFamily="2" charset="2"/>
                            <a:buNone/>
                            <a:tabLst/>
                          </a:pPr>
                          <a:endParaRPr kumimoji="0" lang="en-US" sz="7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charset="0"/>
                            <a:cs typeface="Arial" charset="0"/>
                          </a:endParaRPr>
                        </a:p>
                        <a:p>
                          <a:pPr marL="0" marR="0" lvl="0" indent="0" algn="ctr" defTabSz="852488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folHlink"/>
                            </a:buClr>
                            <a:buSzPct val="60000"/>
                            <a:buFont typeface="Wingdings" pitchFamily="2" charset="2"/>
                            <a:buNone/>
                            <a:tabLst/>
                          </a:pPr>
                          <a14:m>
                            <m:oMath xmlns:m="http://schemas.openxmlformats.org/officeDocument/2006/math"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𝜇</m:t>
                              </m:r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=260</m:t>
                              </m:r>
                            </m:oMath>
                          </a14:m>
                          <a:r>
                            <a:rPr kumimoji="0" lang="en-US" sz="24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Arial" charset="0"/>
                              <a:cs typeface="Arial" charset="0"/>
                            </a:rPr>
                            <a:t>?</a:t>
                          </a:r>
                        </a:p>
                      </a:txBody>
                      <a:tcPr marT="45712" marB="45712" anchor="ctr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701800">
                    <a:tc>
                      <a:txBody>
                        <a:bodyPr/>
                        <a:lstStyle/>
                        <a:p>
                          <a:pPr marL="0" marR="0" lvl="0" indent="0" algn="ctr" defTabSz="852488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folHlink"/>
                            </a:buClr>
                            <a:buSzPct val="60000"/>
                            <a:buFont typeface="Wingdings" pitchFamily="2" charset="2"/>
                            <a:buNone/>
                            <a:tabLst/>
                          </a:pPr>
                          <a:r>
                            <a:rPr kumimoji="0" lang="en-US" sz="24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Arial" charset="0"/>
                              <a:cs typeface="Arial" charset="0"/>
                            </a:rPr>
                            <a:t>1</a:t>
                          </a:r>
                        </a:p>
                      </a:txBody>
                      <a:tcPr marT="45712" marB="45712" anchor="ctr" horzOverflow="overflow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852488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folHlink"/>
                            </a:buClr>
                            <a:buSzPct val="60000"/>
                            <a:buFont typeface="Wingdings" pitchFamily="2" charset="2"/>
                            <a:buNone/>
                            <a:tabLst/>
                          </a:pPr>
                          <a:r>
                            <a:rPr kumimoji="0" lang="en-US" sz="24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Arial" charset="0"/>
                              <a:cs typeface="Arial" charset="0"/>
                            </a:rPr>
                            <a:t>258</a:t>
                          </a:r>
                        </a:p>
                      </a:txBody>
                      <a:tcPr marT="45712" marB="45712" anchor="ctr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852488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folHlink"/>
                            </a:buClr>
                            <a:buSzPct val="60000"/>
                            <a:buFont typeface="Wingdings" pitchFamily="2" charset="2"/>
                            <a:buNone/>
                            <a:tabLst/>
                          </a:pPr>
                          <a:r>
                            <a:rPr kumimoji="0" lang="en-US" sz="24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Arial" charset="0"/>
                              <a:cs typeface="Arial" charset="0"/>
                            </a:rPr>
                            <a:t>248</a:t>
                          </a:r>
                        </a:p>
                      </a:txBody>
                      <a:tcPr marT="45712" marB="45712" anchor="ctr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852488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folHlink"/>
                            </a:buClr>
                            <a:buSzPct val="60000"/>
                            <a:buFont typeface="Wingdings" pitchFamily="2" charset="2"/>
                            <a:buNone/>
                            <a:tabLst/>
                          </a:pPr>
                          <a:r>
                            <a:rPr kumimoji="0" lang="en-US" sz="24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Arial" charset="0"/>
                              <a:cs typeface="Arial" charset="0"/>
                            </a:rPr>
                            <a:t>268</a:t>
                          </a:r>
                        </a:p>
                      </a:txBody>
                      <a:tcPr marT="45712" marB="45712" anchor="ctr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852488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folHlink"/>
                            </a:buClr>
                            <a:buSzPct val="60000"/>
                            <a:buFont typeface="Wingdings" pitchFamily="2" charset="2"/>
                            <a:buNone/>
                            <a:tabLst/>
                          </a:pPr>
                          <a:r>
                            <a:rPr kumimoji="0" lang="en-US" sz="24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Arial" charset="0"/>
                              <a:cs typeface="Arial" charset="0"/>
                            </a:rPr>
                            <a:t>Yes</a:t>
                          </a:r>
                        </a:p>
                      </a:txBody>
                      <a:tcPr marT="45712" marB="45712" anchor="ctr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704754">
                    <a:tc>
                      <a:txBody>
                        <a:bodyPr/>
                        <a:lstStyle/>
                        <a:p>
                          <a:pPr marL="0" marR="0" lvl="0" indent="0" algn="ctr" defTabSz="852488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folHlink"/>
                            </a:buClr>
                            <a:buSzPct val="60000"/>
                            <a:buFont typeface="Wingdings" pitchFamily="2" charset="2"/>
                            <a:buNone/>
                            <a:tabLst/>
                          </a:pPr>
                          <a:r>
                            <a:rPr kumimoji="0" lang="en-US" sz="24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Arial" charset="0"/>
                              <a:cs typeface="Arial" charset="0"/>
                            </a:rPr>
                            <a:t>2</a:t>
                          </a:r>
                        </a:p>
                      </a:txBody>
                      <a:tcPr marT="45712" marB="45712" anchor="ctr" horzOverflow="overflow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852488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folHlink"/>
                            </a:buClr>
                            <a:buSzPct val="60000"/>
                            <a:buFont typeface="Wingdings" pitchFamily="2" charset="2"/>
                            <a:buNone/>
                            <a:tabLst/>
                          </a:pPr>
                          <a:r>
                            <a:rPr kumimoji="0" lang="en-US" sz="24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Arial" charset="0"/>
                              <a:cs typeface="Arial" charset="0"/>
                            </a:rPr>
                            <a:t>252</a:t>
                          </a:r>
                        </a:p>
                      </a:txBody>
                      <a:tcPr marT="45712" marB="45712" anchor="ctr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852488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folHlink"/>
                            </a:buClr>
                            <a:buSzPct val="60000"/>
                            <a:buFont typeface="Wingdings" pitchFamily="2" charset="2"/>
                            <a:buNone/>
                            <a:tabLst/>
                          </a:pPr>
                          <a:r>
                            <a:rPr kumimoji="0" lang="en-US" sz="24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Arial" charset="0"/>
                              <a:cs typeface="Arial" charset="0"/>
                            </a:rPr>
                            <a:t>242</a:t>
                          </a:r>
                        </a:p>
                      </a:txBody>
                      <a:tcPr marT="45712" marB="45712" anchor="ctr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852488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folHlink"/>
                            </a:buClr>
                            <a:buSzPct val="60000"/>
                            <a:buFont typeface="Wingdings" pitchFamily="2" charset="2"/>
                            <a:buNone/>
                            <a:tabLst/>
                          </a:pPr>
                          <a:r>
                            <a:rPr kumimoji="0" lang="en-US" sz="24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Arial" charset="0"/>
                              <a:cs typeface="Arial" charset="0"/>
                            </a:rPr>
                            <a:t>262</a:t>
                          </a:r>
                        </a:p>
                      </a:txBody>
                      <a:tcPr marT="45712" marB="45712" anchor="ctr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852488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folHlink"/>
                            </a:buClr>
                            <a:buSzPct val="60000"/>
                            <a:buFont typeface="Wingdings" pitchFamily="2" charset="2"/>
                            <a:buNone/>
                            <a:tabLst/>
                          </a:pPr>
                          <a:r>
                            <a:rPr kumimoji="0" lang="en-US" sz="24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Arial" charset="0"/>
                              <a:cs typeface="Arial" charset="0"/>
                            </a:rPr>
                            <a:t>Yes</a:t>
                          </a:r>
                        </a:p>
                      </a:txBody>
                      <a:tcPr marT="45712" marB="45712" anchor="ctr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703277">
                    <a:tc>
                      <a:txBody>
                        <a:bodyPr/>
                        <a:lstStyle/>
                        <a:p>
                          <a:pPr marL="0" marR="0" lvl="0" indent="0" algn="ctr" defTabSz="852488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folHlink"/>
                            </a:buClr>
                            <a:buSzPct val="60000"/>
                            <a:buFont typeface="Wingdings" pitchFamily="2" charset="2"/>
                            <a:buNone/>
                            <a:tabLst/>
                          </a:pPr>
                          <a:r>
                            <a:rPr kumimoji="0" lang="en-US" sz="24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Arial" charset="0"/>
                              <a:cs typeface="Arial" charset="0"/>
                            </a:rPr>
                            <a:t>3</a:t>
                          </a:r>
                        </a:p>
                      </a:txBody>
                      <a:tcPr marT="45712" marB="45712" anchor="ctr" horzOverflow="overflow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852488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folHlink"/>
                            </a:buClr>
                            <a:buSzPct val="60000"/>
                            <a:buFont typeface="Wingdings" pitchFamily="2" charset="2"/>
                            <a:buNone/>
                            <a:tabLst/>
                          </a:pPr>
                          <a:r>
                            <a:rPr kumimoji="0" lang="en-US" sz="24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Arial" charset="0"/>
                              <a:cs typeface="Arial" charset="0"/>
                            </a:rPr>
                            <a:t>267</a:t>
                          </a:r>
                        </a:p>
                      </a:txBody>
                      <a:tcPr marT="45712" marB="45712" anchor="ctr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852488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folHlink"/>
                            </a:buClr>
                            <a:buSzPct val="60000"/>
                            <a:buFont typeface="Wingdings" pitchFamily="2" charset="2"/>
                            <a:buNone/>
                            <a:tabLst/>
                          </a:pPr>
                          <a:r>
                            <a:rPr kumimoji="0" lang="en-US" sz="24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Arial" charset="0"/>
                              <a:cs typeface="Arial" charset="0"/>
                            </a:rPr>
                            <a:t>257</a:t>
                          </a:r>
                        </a:p>
                      </a:txBody>
                      <a:tcPr marT="45712" marB="45712" anchor="ctr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852488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folHlink"/>
                            </a:buClr>
                            <a:buSzPct val="60000"/>
                            <a:buFont typeface="Wingdings" pitchFamily="2" charset="2"/>
                            <a:buNone/>
                            <a:tabLst/>
                          </a:pPr>
                          <a:r>
                            <a:rPr kumimoji="0" lang="en-US" sz="24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Arial" charset="0"/>
                              <a:cs typeface="Arial" charset="0"/>
                            </a:rPr>
                            <a:t>277</a:t>
                          </a:r>
                        </a:p>
                      </a:txBody>
                      <a:tcPr marT="45712" marB="45712" anchor="ctr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852488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folHlink"/>
                            </a:buClr>
                            <a:buSzPct val="60000"/>
                            <a:buFont typeface="Wingdings" pitchFamily="2" charset="2"/>
                            <a:buNone/>
                            <a:tabLst/>
                          </a:pPr>
                          <a:r>
                            <a:rPr kumimoji="0" lang="en-US" sz="24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Arial" charset="0"/>
                              <a:cs typeface="Arial" charset="0"/>
                            </a:rPr>
                            <a:t>Yes</a:t>
                          </a:r>
                          <a:endParaRPr kumimoji="0" lang="en-US" sz="24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charset="0"/>
                            <a:cs typeface="Arial" charset="0"/>
                          </a:endParaRPr>
                        </a:p>
                      </a:txBody>
                      <a:tcPr marT="45712" marB="45712" anchor="ctr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701800">
                    <a:tc>
                      <a:txBody>
                        <a:bodyPr/>
                        <a:lstStyle/>
                        <a:p>
                          <a:pPr marL="0" marR="0" lvl="0" indent="0" algn="ctr" defTabSz="852488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folHlink"/>
                            </a:buClr>
                            <a:buSzPct val="60000"/>
                            <a:buFont typeface="Wingdings" pitchFamily="2" charset="2"/>
                            <a:buNone/>
                            <a:tabLst/>
                          </a:pPr>
                          <a:r>
                            <a:rPr kumimoji="0" lang="en-US" sz="24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Arial" charset="0"/>
                              <a:cs typeface="Arial" charset="0"/>
                            </a:rPr>
                            <a:t>4</a:t>
                          </a:r>
                        </a:p>
                      </a:txBody>
                      <a:tcPr marT="45712" marB="45712" anchor="ctr" horzOverflow="overflow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852488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folHlink"/>
                            </a:buClr>
                            <a:buSzPct val="60000"/>
                            <a:buFont typeface="Wingdings" pitchFamily="2" charset="2"/>
                            <a:buNone/>
                            <a:tabLst/>
                          </a:pPr>
                          <a:r>
                            <a:rPr kumimoji="0" lang="en-US" sz="24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Arial" charset="0"/>
                              <a:cs typeface="Arial" charset="0"/>
                            </a:rPr>
                            <a:t>245</a:t>
                          </a:r>
                        </a:p>
                      </a:txBody>
                      <a:tcPr marT="45712" marB="45712" anchor="ctr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852488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folHlink"/>
                            </a:buClr>
                            <a:buSzPct val="60000"/>
                            <a:buFont typeface="Wingdings" pitchFamily="2" charset="2"/>
                            <a:buNone/>
                            <a:tabLst/>
                          </a:pPr>
                          <a:r>
                            <a:rPr kumimoji="0" lang="en-US" sz="24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Arial" charset="0"/>
                              <a:cs typeface="Arial" charset="0"/>
                            </a:rPr>
                            <a:t>235</a:t>
                          </a:r>
                        </a:p>
                      </a:txBody>
                      <a:tcPr marT="45712" marB="45712" anchor="ctr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852488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folHlink"/>
                            </a:buClr>
                            <a:buSzPct val="60000"/>
                            <a:buFont typeface="Wingdings" pitchFamily="2" charset="2"/>
                            <a:buNone/>
                            <a:tabLst/>
                          </a:pPr>
                          <a:r>
                            <a:rPr kumimoji="0" lang="en-US" sz="24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Arial" charset="0"/>
                              <a:cs typeface="Arial" charset="0"/>
                            </a:rPr>
                            <a:t>255</a:t>
                          </a:r>
                        </a:p>
                      </a:txBody>
                      <a:tcPr marT="45712" marB="45712" anchor="ctr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852488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folHlink"/>
                            </a:buClr>
                            <a:buSzPct val="60000"/>
                            <a:buFont typeface="Wingdings" pitchFamily="2" charset="2"/>
                            <a:buNone/>
                            <a:tabLst/>
                          </a:pPr>
                          <a:r>
                            <a:rPr kumimoji="0" lang="en-US" sz="24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latin typeface="Arial" charset="0"/>
                              <a:cs typeface="Arial" charset="0"/>
                            </a:rPr>
                            <a:t>No !</a:t>
                          </a:r>
                        </a:p>
                      </a:txBody>
                      <a:tcPr marT="45712" marB="45712" anchor="ctr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703277">
                    <a:tc>
                      <a:txBody>
                        <a:bodyPr/>
                        <a:lstStyle/>
                        <a:p>
                          <a:pPr marL="0" marR="0" lvl="0" indent="0" algn="ctr" defTabSz="852488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folHlink"/>
                            </a:buClr>
                            <a:buSzPct val="60000"/>
                            <a:buFont typeface="Wingdings" pitchFamily="2" charset="2"/>
                            <a:buNone/>
                            <a:tabLst/>
                          </a:pPr>
                          <a:r>
                            <a:rPr kumimoji="0" lang="en-US" sz="24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Arial" charset="0"/>
                              <a:cs typeface="Arial" charset="0"/>
                            </a:rPr>
                            <a:t>5</a:t>
                          </a:r>
                        </a:p>
                      </a:txBody>
                      <a:tcPr marT="45712" marB="45712" anchor="ctr" horzOverflow="overflow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852488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folHlink"/>
                            </a:buClr>
                            <a:buSzPct val="60000"/>
                            <a:buFont typeface="Wingdings" pitchFamily="2" charset="2"/>
                            <a:buNone/>
                            <a:tabLst/>
                          </a:pPr>
                          <a:r>
                            <a:rPr kumimoji="0" lang="en-US" sz="24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Arial" charset="0"/>
                              <a:cs typeface="Arial" charset="0"/>
                            </a:rPr>
                            <a:t>263</a:t>
                          </a:r>
                        </a:p>
                      </a:txBody>
                      <a:tcPr marT="45712" marB="45712" anchor="ctr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852488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folHlink"/>
                            </a:buClr>
                            <a:buSzPct val="60000"/>
                            <a:buFont typeface="Wingdings" pitchFamily="2" charset="2"/>
                            <a:buNone/>
                            <a:tabLst/>
                          </a:pPr>
                          <a:r>
                            <a:rPr kumimoji="0" lang="en-US" sz="24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Arial" charset="0"/>
                              <a:cs typeface="Arial" charset="0"/>
                            </a:rPr>
                            <a:t>253</a:t>
                          </a:r>
                        </a:p>
                      </a:txBody>
                      <a:tcPr marT="45712" marB="45712" anchor="ctr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852488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folHlink"/>
                            </a:buClr>
                            <a:buSzPct val="60000"/>
                            <a:buFont typeface="Wingdings" pitchFamily="2" charset="2"/>
                            <a:buNone/>
                            <a:tabLst/>
                          </a:pPr>
                          <a:r>
                            <a:rPr kumimoji="0" lang="en-US" sz="24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Arial" charset="0"/>
                              <a:cs typeface="Arial" charset="0"/>
                            </a:rPr>
                            <a:t>273</a:t>
                          </a:r>
                        </a:p>
                      </a:txBody>
                      <a:tcPr marT="45712" marB="45712" anchor="ctr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852488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folHlink"/>
                            </a:buClr>
                            <a:buSzPct val="60000"/>
                            <a:buFont typeface="Wingdings" pitchFamily="2" charset="2"/>
                            <a:buNone/>
                            <a:tabLst/>
                          </a:pPr>
                          <a:r>
                            <a:rPr kumimoji="0" lang="en-US" sz="24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Arial" charset="0"/>
                              <a:cs typeface="Arial" charset="0"/>
                            </a:rPr>
                            <a:t>Yes</a:t>
                          </a:r>
                        </a:p>
                      </a:txBody>
                      <a:tcPr marT="45712" marB="45712" anchor="ctr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Group 52">
                <a:extLst>
                  <a:ext uri="{FF2B5EF4-FFF2-40B4-BE49-F238E27FC236}">
                    <a16:creationId xmlns:a16="http://schemas.microsoft.com/office/drawing/2014/main" id="{A4790926-8A22-49F1-95E7-6EF83B0C171E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2286000" y="1600200"/>
              <a:ext cx="7924800" cy="4977932"/>
            </p:xfrm>
            <a:graphic>
              <a:graphicData uri="http://schemas.openxmlformats.org/drawingml/2006/table">
                <a:tbl>
                  <a:tblPr/>
                  <a:tblGrid>
                    <a:gridCol w="158558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584026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585583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584025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585583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1463024">
                    <a:tc>
                      <a:txBody>
                        <a:bodyPr/>
                        <a:lstStyle/>
                        <a:p>
                          <a:pPr marL="0" marR="0" lvl="0" indent="0" algn="ctr" defTabSz="852488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folHlink"/>
                            </a:buClr>
                            <a:buSzPct val="60000"/>
                            <a:buFont typeface="Wingdings" pitchFamily="2" charset="2"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Arial" charset="0"/>
                              <a:cs typeface="Arial" charset="0"/>
                            </a:rPr>
                            <a:t>Sample </a:t>
                          </a:r>
                        </a:p>
                        <a:p>
                          <a:pPr marL="0" marR="0" lvl="0" indent="0" algn="ctr" defTabSz="852488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folHlink"/>
                            </a:buClr>
                            <a:buSzPct val="60000"/>
                            <a:buFont typeface="Wingdings" pitchFamily="2" charset="2"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Arial" charset="0"/>
                              <a:cs typeface="Arial" charset="0"/>
                            </a:rPr>
                            <a:t>Mean</a:t>
                          </a:r>
                        </a:p>
                        <a:p>
                          <a:pPr marL="0" marR="0" lvl="0" indent="0" algn="ctr" defTabSz="852488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folHlink"/>
                            </a:buClr>
                            <a:buSzPct val="60000"/>
                            <a:buFont typeface="Wingdings" pitchFamily="2" charset="2"/>
                            <a:buNone/>
                            <a:tabLst/>
                          </a:pPr>
                          <a:endParaRPr lang="en-US" sz="700" i="1" dirty="0">
                            <a:latin typeface="Cambria Math" panose="02040503050406030204" pitchFamily="18" charset="0"/>
                          </a:endParaRPr>
                        </a:p>
                        <a:p>
                          <a:pPr marL="0" marR="0" lvl="0" indent="0" algn="ctr" defTabSz="852488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folHlink"/>
                            </a:buClr>
                            <a:buSzPct val="60000"/>
                            <a:buFont typeface="Wingdings" pitchFamily="2" charset="2"/>
                            <a:buNone/>
                            <a:tabLst/>
                          </a:pPr>
                          <a:r>
                            <a:rPr kumimoji="0" lang="en-US" sz="24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Arial" charset="0"/>
                              <a:cs typeface="Arial" charset="0"/>
                            </a:rPr>
                            <a:t>(n = 144)</a:t>
                          </a:r>
                        </a:p>
                      </a:txBody>
                      <a:tcPr marT="45712" marB="45712" anchor="ctr" horzOverflow="overflow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T="45712" marB="45712" anchor="ctr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101600" t="-4348" r="-305600" b="-2434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T="45712" marB="45712" anchor="ctr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203226" t="-4348" r="-208065" b="-2434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T="45712" marB="45712" anchor="ctr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300800" t="-4348" r="-106400" b="-2434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T="45712" marB="45712" anchor="ctr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400800" t="-4348" r="-6400" b="-24347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701800">
                    <a:tc>
                      <a:txBody>
                        <a:bodyPr/>
                        <a:lstStyle/>
                        <a:p>
                          <a:pPr marL="0" marR="0" lvl="0" indent="0" algn="ctr" defTabSz="852488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folHlink"/>
                            </a:buClr>
                            <a:buSzPct val="60000"/>
                            <a:buFont typeface="Wingdings" pitchFamily="2" charset="2"/>
                            <a:buNone/>
                            <a:tabLst/>
                          </a:pPr>
                          <a:r>
                            <a:rPr kumimoji="0" lang="en-US" sz="24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Arial" charset="0"/>
                              <a:cs typeface="Arial" charset="0"/>
                            </a:rPr>
                            <a:t>1</a:t>
                          </a:r>
                        </a:p>
                      </a:txBody>
                      <a:tcPr marT="45712" marB="45712" anchor="ctr" horzOverflow="overflow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852488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folHlink"/>
                            </a:buClr>
                            <a:buSzPct val="60000"/>
                            <a:buFont typeface="Wingdings" pitchFamily="2" charset="2"/>
                            <a:buNone/>
                            <a:tabLst/>
                          </a:pPr>
                          <a:r>
                            <a:rPr kumimoji="0" lang="en-US" sz="24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Arial" charset="0"/>
                              <a:cs typeface="Arial" charset="0"/>
                            </a:rPr>
                            <a:t>258</a:t>
                          </a:r>
                        </a:p>
                      </a:txBody>
                      <a:tcPr marT="45712" marB="45712" anchor="ctr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852488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folHlink"/>
                            </a:buClr>
                            <a:buSzPct val="60000"/>
                            <a:buFont typeface="Wingdings" pitchFamily="2" charset="2"/>
                            <a:buNone/>
                            <a:tabLst/>
                          </a:pPr>
                          <a:r>
                            <a:rPr kumimoji="0" lang="en-US" sz="24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Arial" charset="0"/>
                              <a:cs typeface="Arial" charset="0"/>
                            </a:rPr>
                            <a:t>248</a:t>
                          </a:r>
                        </a:p>
                      </a:txBody>
                      <a:tcPr marT="45712" marB="45712" anchor="ctr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852488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folHlink"/>
                            </a:buClr>
                            <a:buSzPct val="60000"/>
                            <a:buFont typeface="Wingdings" pitchFamily="2" charset="2"/>
                            <a:buNone/>
                            <a:tabLst/>
                          </a:pPr>
                          <a:r>
                            <a:rPr kumimoji="0" lang="en-US" sz="24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Arial" charset="0"/>
                              <a:cs typeface="Arial" charset="0"/>
                            </a:rPr>
                            <a:t>268</a:t>
                          </a:r>
                        </a:p>
                      </a:txBody>
                      <a:tcPr marT="45712" marB="45712" anchor="ctr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852488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folHlink"/>
                            </a:buClr>
                            <a:buSzPct val="60000"/>
                            <a:buFont typeface="Wingdings" pitchFamily="2" charset="2"/>
                            <a:buNone/>
                            <a:tabLst/>
                          </a:pPr>
                          <a:r>
                            <a:rPr kumimoji="0" lang="en-US" sz="24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Arial" charset="0"/>
                              <a:cs typeface="Arial" charset="0"/>
                            </a:rPr>
                            <a:t>Yes</a:t>
                          </a:r>
                        </a:p>
                      </a:txBody>
                      <a:tcPr marT="45712" marB="45712" anchor="ctr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704754">
                    <a:tc>
                      <a:txBody>
                        <a:bodyPr/>
                        <a:lstStyle/>
                        <a:p>
                          <a:pPr marL="0" marR="0" lvl="0" indent="0" algn="ctr" defTabSz="852488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folHlink"/>
                            </a:buClr>
                            <a:buSzPct val="60000"/>
                            <a:buFont typeface="Wingdings" pitchFamily="2" charset="2"/>
                            <a:buNone/>
                            <a:tabLst/>
                          </a:pPr>
                          <a:r>
                            <a:rPr kumimoji="0" lang="en-US" sz="24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Arial" charset="0"/>
                              <a:cs typeface="Arial" charset="0"/>
                            </a:rPr>
                            <a:t>2</a:t>
                          </a:r>
                        </a:p>
                      </a:txBody>
                      <a:tcPr marT="45712" marB="45712" anchor="ctr" horzOverflow="overflow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852488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folHlink"/>
                            </a:buClr>
                            <a:buSzPct val="60000"/>
                            <a:buFont typeface="Wingdings" pitchFamily="2" charset="2"/>
                            <a:buNone/>
                            <a:tabLst/>
                          </a:pPr>
                          <a:r>
                            <a:rPr kumimoji="0" lang="en-US" sz="24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Arial" charset="0"/>
                              <a:cs typeface="Arial" charset="0"/>
                            </a:rPr>
                            <a:t>252</a:t>
                          </a:r>
                        </a:p>
                      </a:txBody>
                      <a:tcPr marT="45712" marB="45712" anchor="ctr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852488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folHlink"/>
                            </a:buClr>
                            <a:buSzPct val="60000"/>
                            <a:buFont typeface="Wingdings" pitchFamily="2" charset="2"/>
                            <a:buNone/>
                            <a:tabLst/>
                          </a:pPr>
                          <a:r>
                            <a:rPr kumimoji="0" lang="en-US" sz="24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Arial" charset="0"/>
                              <a:cs typeface="Arial" charset="0"/>
                            </a:rPr>
                            <a:t>242</a:t>
                          </a:r>
                        </a:p>
                      </a:txBody>
                      <a:tcPr marT="45712" marB="45712" anchor="ctr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852488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folHlink"/>
                            </a:buClr>
                            <a:buSzPct val="60000"/>
                            <a:buFont typeface="Wingdings" pitchFamily="2" charset="2"/>
                            <a:buNone/>
                            <a:tabLst/>
                          </a:pPr>
                          <a:r>
                            <a:rPr kumimoji="0" lang="en-US" sz="24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Arial" charset="0"/>
                              <a:cs typeface="Arial" charset="0"/>
                            </a:rPr>
                            <a:t>262</a:t>
                          </a:r>
                        </a:p>
                      </a:txBody>
                      <a:tcPr marT="45712" marB="45712" anchor="ctr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852488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folHlink"/>
                            </a:buClr>
                            <a:buSzPct val="60000"/>
                            <a:buFont typeface="Wingdings" pitchFamily="2" charset="2"/>
                            <a:buNone/>
                            <a:tabLst/>
                          </a:pPr>
                          <a:r>
                            <a:rPr kumimoji="0" lang="en-US" sz="24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Arial" charset="0"/>
                              <a:cs typeface="Arial" charset="0"/>
                            </a:rPr>
                            <a:t>Yes</a:t>
                          </a:r>
                        </a:p>
                      </a:txBody>
                      <a:tcPr marT="45712" marB="45712" anchor="ctr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703277">
                    <a:tc>
                      <a:txBody>
                        <a:bodyPr/>
                        <a:lstStyle/>
                        <a:p>
                          <a:pPr marL="0" marR="0" lvl="0" indent="0" algn="ctr" defTabSz="852488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folHlink"/>
                            </a:buClr>
                            <a:buSzPct val="60000"/>
                            <a:buFont typeface="Wingdings" pitchFamily="2" charset="2"/>
                            <a:buNone/>
                            <a:tabLst/>
                          </a:pPr>
                          <a:r>
                            <a:rPr kumimoji="0" lang="en-US" sz="24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Arial" charset="0"/>
                              <a:cs typeface="Arial" charset="0"/>
                            </a:rPr>
                            <a:t>3</a:t>
                          </a:r>
                        </a:p>
                      </a:txBody>
                      <a:tcPr marT="45712" marB="45712" anchor="ctr" horzOverflow="overflow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852488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folHlink"/>
                            </a:buClr>
                            <a:buSzPct val="60000"/>
                            <a:buFont typeface="Wingdings" pitchFamily="2" charset="2"/>
                            <a:buNone/>
                            <a:tabLst/>
                          </a:pPr>
                          <a:r>
                            <a:rPr kumimoji="0" lang="en-US" sz="24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Arial" charset="0"/>
                              <a:cs typeface="Arial" charset="0"/>
                            </a:rPr>
                            <a:t>267</a:t>
                          </a:r>
                        </a:p>
                      </a:txBody>
                      <a:tcPr marT="45712" marB="45712" anchor="ctr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852488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folHlink"/>
                            </a:buClr>
                            <a:buSzPct val="60000"/>
                            <a:buFont typeface="Wingdings" pitchFamily="2" charset="2"/>
                            <a:buNone/>
                            <a:tabLst/>
                          </a:pPr>
                          <a:r>
                            <a:rPr kumimoji="0" lang="en-US" sz="24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Arial" charset="0"/>
                              <a:cs typeface="Arial" charset="0"/>
                            </a:rPr>
                            <a:t>257</a:t>
                          </a:r>
                        </a:p>
                      </a:txBody>
                      <a:tcPr marT="45712" marB="45712" anchor="ctr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852488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folHlink"/>
                            </a:buClr>
                            <a:buSzPct val="60000"/>
                            <a:buFont typeface="Wingdings" pitchFamily="2" charset="2"/>
                            <a:buNone/>
                            <a:tabLst/>
                          </a:pPr>
                          <a:r>
                            <a:rPr kumimoji="0" lang="en-US" sz="24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Arial" charset="0"/>
                              <a:cs typeface="Arial" charset="0"/>
                            </a:rPr>
                            <a:t>277</a:t>
                          </a:r>
                        </a:p>
                      </a:txBody>
                      <a:tcPr marT="45712" marB="45712" anchor="ctr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852488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folHlink"/>
                            </a:buClr>
                            <a:buSzPct val="60000"/>
                            <a:buFont typeface="Wingdings" pitchFamily="2" charset="2"/>
                            <a:buNone/>
                            <a:tabLst/>
                          </a:pPr>
                          <a:r>
                            <a:rPr kumimoji="0" lang="en-US" sz="24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Arial" charset="0"/>
                              <a:cs typeface="Arial" charset="0"/>
                            </a:rPr>
                            <a:t>Yes</a:t>
                          </a:r>
                          <a:endParaRPr kumimoji="0" lang="en-US" sz="24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charset="0"/>
                            <a:cs typeface="Arial" charset="0"/>
                          </a:endParaRPr>
                        </a:p>
                      </a:txBody>
                      <a:tcPr marT="45712" marB="45712" anchor="ctr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701800">
                    <a:tc>
                      <a:txBody>
                        <a:bodyPr/>
                        <a:lstStyle/>
                        <a:p>
                          <a:pPr marL="0" marR="0" lvl="0" indent="0" algn="ctr" defTabSz="852488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folHlink"/>
                            </a:buClr>
                            <a:buSzPct val="60000"/>
                            <a:buFont typeface="Wingdings" pitchFamily="2" charset="2"/>
                            <a:buNone/>
                            <a:tabLst/>
                          </a:pPr>
                          <a:r>
                            <a:rPr kumimoji="0" lang="en-US" sz="24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Arial" charset="0"/>
                              <a:cs typeface="Arial" charset="0"/>
                            </a:rPr>
                            <a:t>4</a:t>
                          </a:r>
                        </a:p>
                      </a:txBody>
                      <a:tcPr marT="45712" marB="45712" anchor="ctr" horzOverflow="overflow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852488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folHlink"/>
                            </a:buClr>
                            <a:buSzPct val="60000"/>
                            <a:buFont typeface="Wingdings" pitchFamily="2" charset="2"/>
                            <a:buNone/>
                            <a:tabLst/>
                          </a:pPr>
                          <a:r>
                            <a:rPr kumimoji="0" lang="en-US" sz="24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Arial" charset="0"/>
                              <a:cs typeface="Arial" charset="0"/>
                            </a:rPr>
                            <a:t>245</a:t>
                          </a:r>
                        </a:p>
                      </a:txBody>
                      <a:tcPr marT="45712" marB="45712" anchor="ctr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852488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folHlink"/>
                            </a:buClr>
                            <a:buSzPct val="60000"/>
                            <a:buFont typeface="Wingdings" pitchFamily="2" charset="2"/>
                            <a:buNone/>
                            <a:tabLst/>
                          </a:pPr>
                          <a:r>
                            <a:rPr kumimoji="0" lang="en-US" sz="24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Arial" charset="0"/>
                              <a:cs typeface="Arial" charset="0"/>
                            </a:rPr>
                            <a:t>235</a:t>
                          </a:r>
                        </a:p>
                      </a:txBody>
                      <a:tcPr marT="45712" marB="45712" anchor="ctr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852488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folHlink"/>
                            </a:buClr>
                            <a:buSzPct val="60000"/>
                            <a:buFont typeface="Wingdings" pitchFamily="2" charset="2"/>
                            <a:buNone/>
                            <a:tabLst/>
                          </a:pPr>
                          <a:r>
                            <a:rPr kumimoji="0" lang="en-US" sz="24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Arial" charset="0"/>
                              <a:cs typeface="Arial" charset="0"/>
                            </a:rPr>
                            <a:t>255</a:t>
                          </a:r>
                        </a:p>
                      </a:txBody>
                      <a:tcPr marT="45712" marB="45712" anchor="ctr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852488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folHlink"/>
                            </a:buClr>
                            <a:buSzPct val="60000"/>
                            <a:buFont typeface="Wingdings" pitchFamily="2" charset="2"/>
                            <a:buNone/>
                            <a:tabLst/>
                          </a:pPr>
                          <a:r>
                            <a:rPr kumimoji="0" lang="en-US" sz="24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latin typeface="Arial" charset="0"/>
                              <a:cs typeface="Arial" charset="0"/>
                            </a:rPr>
                            <a:t>No !</a:t>
                          </a:r>
                        </a:p>
                      </a:txBody>
                      <a:tcPr marT="45712" marB="45712" anchor="ctr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703277">
                    <a:tc>
                      <a:txBody>
                        <a:bodyPr/>
                        <a:lstStyle/>
                        <a:p>
                          <a:pPr marL="0" marR="0" lvl="0" indent="0" algn="ctr" defTabSz="852488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folHlink"/>
                            </a:buClr>
                            <a:buSzPct val="60000"/>
                            <a:buFont typeface="Wingdings" pitchFamily="2" charset="2"/>
                            <a:buNone/>
                            <a:tabLst/>
                          </a:pPr>
                          <a:r>
                            <a:rPr kumimoji="0" lang="en-US" sz="24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Arial" charset="0"/>
                              <a:cs typeface="Arial" charset="0"/>
                            </a:rPr>
                            <a:t>5</a:t>
                          </a:r>
                        </a:p>
                      </a:txBody>
                      <a:tcPr marT="45712" marB="45712" anchor="ctr" horzOverflow="overflow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852488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folHlink"/>
                            </a:buClr>
                            <a:buSzPct val="60000"/>
                            <a:buFont typeface="Wingdings" pitchFamily="2" charset="2"/>
                            <a:buNone/>
                            <a:tabLst/>
                          </a:pPr>
                          <a:r>
                            <a:rPr kumimoji="0" lang="en-US" sz="24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Arial" charset="0"/>
                              <a:cs typeface="Arial" charset="0"/>
                            </a:rPr>
                            <a:t>263</a:t>
                          </a:r>
                        </a:p>
                      </a:txBody>
                      <a:tcPr marT="45712" marB="45712" anchor="ctr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852488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folHlink"/>
                            </a:buClr>
                            <a:buSzPct val="60000"/>
                            <a:buFont typeface="Wingdings" pitchFamily="2" charset="2"/>
                            <a:buNone/>
                            <a:tabLst/>
                          </a:pPr>
                          <a:r>
                            <a:rPr kumimoji="0" lang="en-US" sz="24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Arial" charset="0"/>
                              <a:cs typeface="Arial" charset="0"/>
                            </a:rPr>
                            <a:t>253</a:t>
                          </a:r>
                        </a:p>
                      </a:txBody>
                      <a:tcPr marT="45712" marB="45712" anchor="ctr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852488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folHlink"/>
                            </a:buClr>
                            <a:buSzPct val="60000"/>
                            <a:buFont typeface="Wingdings" pitchFamily="2" charset="2"/>
                            <a:buNone/>
                            <a:tabLst/>
                          </a:pPr>
                          <a:r>
                            <a:rPr kumimoji="0" lang="en-US" sz="24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Arial" charset="0"/>
                              <a:cs typeface="Arial" charset="0"/>
                            </a:rPr>
                            <a:t>273</a:t>
                          </a:r>
                        </a:p>
                      </a:txBody>
                      <a:tcPr marT="45712" marB="45712" anchor="ctr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852488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folHlink"/>
                            </a:buClr>
                            <a:buSzPct val="60000"/>
                            <a:buFont typeface="Wingdings" pitchFamily="2" charset="2"/>
                            <a:buNone/>
                            <a:tabLst/>
                          </a:pPr>
                          <a:r>
                            <a:rPr kumimoji="0" lang="en-US" sz="24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Arial" charset="0"/>
                              <a:cs typeface="Arial" charset="0"/>
                            </a:rPr>
                            <a:t>Yes</a:t>
                          </a:r>
                        </a:p>
                      </a:txBody>
                      <a:tcPr marT="45712" marB="45712" anchor="ctr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52B6ED7-F000-4863-ACFF-C7AAC6C879D6}"/>
                  </a:ext>
                </a:extLst>
              </p:cNvPr>
              <p:cNvSpPr txBox="1"/>
              <p:nvPr/>
            </p:nvSpPr>
            <p:spPr>
              <a:xfrm>
                <a:off x="4495800" y="2590801"/>
                <a:ext cx="304800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52B6ED7-F000-4863-ACFF-C7AAC6C879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5800" y="2590801"/>
                <a:ext cx="304800" cy="461665"/>
              </a:xfrm>
              <a:prstGeom prst="rect">
                <a:avLst/>
              </a:prstGeom>
              <a:blipFill>
                <a:blip r:embed="rId4"/>
                <a:stretch>
                  <a:fillRect l="-8000" r="-2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C013358-B0C4-4625-9091-1ABA29941092}"/>
                  </a:ext>
                </a:extLst>
              </p:cNvPr>
              <p:cNvSpPr txBox="1"/>
              <p:nvPr/>
            </p:nvSpPr>
            <p:spPr>
              <a:xfrm>
                <a:off x="5638800" y="2579249"/>
                <a:ext cx="304800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C013358-B0C4-4625-9091-1ABA299410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8800" y="2579249"/>
                <a:ext cx="304800" cy="461665"/>
              </a:xfrm>
              <a:prstGeom prst="rect">
                <a:avLst/>
              </a:prstGeom>
              <a:blipFill>
                <a:blip r:embed="rId5"/>
                <a:stretch>
                  <a:fillRect l="-4000" r="-2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32A1191-39A4-4E61-91B7-A4A6BFF19FF1}"/>
                  </a:ext>
                </a:extLst>
              </p:cNvPr>
              <p:cNvSpPr txBox="1"/>
              <p:nvPr/>
            </p:nvSpPr>
            <p:spPr>
              <a:xfrm>
                <a:off x="7239002" y="2590801"/>
                <a:ext cx="304800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32A1191-39A4-4E61-91B7-A4A6BFF19F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9002" y="2590801"/>
                <a:ext cx="304800" cy="461665"/>
              </a:xfrm>
              <a:prstGeom prst="rect">
                <a:avLst/>
              </a:prstGeom>
              <a:blipFill>
                <a:blip r:embed="rId4"/>
                <a:stretch>
                  <a:fillRect l="-8000" r="-2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itle 1">
                <a:extLst>
                  <a:ext uri="{FF2B5EF4-FFF2-40B4-BE49-F238E27FC236}">
                    <a16:creationId xmlns:a16="http://schemas.microsoft.com/office/drawing/2014/main" id="{49C6A572-0601-94C0-0442-38E42636AB8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365126"/>
                <a:ext cx="10515600" cy="828244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dirty="0"/>
                  <a:t>Is This Interval a Good Guess of </a:t>
                </a:r>
                <a14:m>
                  <m:oMath xmlns:m="http://schemas.openxmlformats.org/officeDocument/2006/math">
                    <m:r>
                      <a:rPr lang="en-US" sz="4400" i="1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𝜇</m:t>
                    </m:r>
                    <m:r>
                      <a:rPr lang="en-US" sz="4400" b="0" i="0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?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" name="Title 1">
                <a:extLst>
                  <a:ext uri="{FF2B5EF4-FFF2-40B4-BE49-F238E27FC236}">
                    <a16:creationId xmlns:a16="http://schemas.microsoft.com/office/drawing/2014/main" id="{49C6A572-0601-94C0-0442-38E42636AB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65126"/>
                <a:ext cx="10515600" cy="828244"/>
              </a:xfrm>
              <a:prstGeom prst="rect">
                <a:avLst/>
              </a:prstGeom>
              <a:blipFill>
                <a:blip r:embed="rId6"/>
                <a:stretch>
                  <a:fillRect l="-2413" t="-22388" b="-179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094270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Picture 89">
            <a:extLst>
              <a:ext uri="{FF2B5EF4-FFF2-40B4-BE49-F238E27FC236}">
                <a16:creationId xmlns:a16="http://schemas.microsoft.com/office/drawing/2014/main" id="{89EDF4FC-134D-4C72-ADF1-9A5D9BC10B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2637" y="1349182"/>
            <a:ext cx="6069516" cy="300229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C5220C72-08D7-49D0-8C3B-45EB2A49C861}"/>
                  </a:ext>
                </a:extLst>
              </p:cNvPr>
              <p:cNvSpPr txBox="1"/>
              <p:nvPr/>
            </p:nvSpPr>
            <p:spPr>
              <a:xfrm>
                <a:off x="7023647" y="2449306"/>
                <a:ext cx="851297" cy="49244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b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2600" b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𝛔</m:t>
                          </m:r>
                        </m:e>
                        <m:sub>
                          <m:acc>
                            <m:accPr>
                              <m:chr m:val="̅"/>
                              <m:ctrlPr>
                                <a:rPr lang="en-US" sz="26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accPr>
                            <m:e>
                              <m:r>
                                <a:rPr lang="en-US" sz="2600" b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  <m:t>𝐗</m:t>
                              </m:r>
                            </m:e>
                          </m:acc>
                        </m:sub>
                      </m:sSub>
                    </m:oMath>
                  </m:oMathPara>
                </a14:m>
                <a:endParaRPr lang="en-US" sz="26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C5220C72-08D7-49D0-8C3B-45EB2A49C8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3647" y="2449306"/>
                <a:ext cx="851297" cy="492443"/>
              </a:xfrm>
              <a:prstGeom prst="rect">
                <a:avLst/>
              </a:prstGeom>
              <a:blipFill>
                <a:blip r:embed="rId3"/>
                <a:stretch>
                  <a:fillRect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AAAF6569-9B81-4109-83A6-0A44B4C0C592}"/>
              </a:ext>
            </a:extLst>
          </p:cNvPr>
          <p:cNvCxnSpPr/>
          <p:nvPr/>
        </p:nvCxnSpPr>
        <p:spPr>
          <a:xfrm>
            <a:off x="4980284" y="3725416"/>
            <a:ext cx="0" cy="476161"/>
          </a:xfrm>
          <a:prstGeom prst="line">
            <a:avLst/>
          </a:prstGeom>
          <a:ln w="3175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A21E4E73-3BF4-48AE-9FCF-1723F9EC58E3}"/>
                  </a:ext>
                </a:extLst>
              </p:cNvPr>
              <p:cNvSpPr txBox="1"/>
              <p:nvPr/>
            </p:nvSpPr>
            <p:spPr>
              <a:xfrm>
                <a:off x="9449233" y="3288372"/>
                <a:ext cx="667648" cy="49172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6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600" b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</m:acc>
                    </m:oMath>
                  </m:oMathPara>
                </a14:m>
                <a:endParaRPr lang="en-US" sz="26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A21E4E73-3BF4-48AE-9FCF-1723F9EC58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9233" y="3288372"/>
                <a:ext cx="667648" cy="49172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A36C28B7-AFC5-40B1-89E5-B7BC439674A7}"/>
                  </a:ext>
                </a:extLst>
              </p:cNvPr>
              <p:cNvSpPr txBox="1"/>
              <p:nvPr/>
            </p:nvSpPr>
            <p:spPr>
              <a:xfrm>
                <a:off x="5684539" y="3261997"/>
                <a:ext cx="2190405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dirty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𝝁</m:t>
                      </m:r>
                      <m:r>
                        <a:rPr lang="en-US" sz="2400" b="1" i="1" dirty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lang="en-US" sz="2400" b="1" i="1" dirty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𝟐𝟔𝟎</m:t>
                      </m:r>
                    </m:oMath>
                  </m:oMathPara>
                </a14:m>
                <a:endParaRPr lang="en-US" sz="24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A36C28B7-AFC5-40B1-89E5-B7BC439674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4539" y="3261997"/>
                <a:ext cx="2190405" cy="461665"/>
              </a:xfrm>
              <a:prstGeom prst="rect">
                <a:avLst/>
              </a:prstGeom>
              <a:blipFill>
                <a:blip r:embed="rId5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10DAE534-4113-4A88-B4B5-0CC298C007A5}"/>
                  </a:ext>
                </a:extLst>
              </p:cNvPr>
              <p:cNvSpPr txBox="1"/>
              <p:nvPr/>
            </p:nvSpPr>
            <p:spPr>
              <a:xfrm>
                <a:off x="9679855" y="3006577"/>
                <a:ext cx="674738" cy="49244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600" b="1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600" b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</m:acc>
                    </m:oMath>
                  </m:oMathPara>
                </a14:m>
                <a:endParaRPr lang="en-US" sz="26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10DAE534-4113-4A88-B4B5-0CC298C007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79855" y="3006577"/>
                <a:ext cx="674738" cy="49244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D41AA7F2-A59E-49BA-A2A4-B524A4F4C135}"/>
              </a:ext>
            </a:extLst>
          </p:cNvPr>
          <p:cNvSpPr/>
          <p:nvPr/>
        </p:nvSpPr>
        <p:spPr>
          <a:xfrm>
            <a:off x="4599707" y="3813774"/>
            <a:ext cx="4849527" cy="9675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58335FFA-7FCA-4EF1-B7E7-24F400495C0E}"/>
              </a:ext>
            </a:extLst>
          </p:cNvPr>
          <p:cNvSpPr/>
          <p:nvPr/>
        </p:nvSpPr>
        <p:spPr>
          <a:xfrm>
            <a:off x="7888729" y="3324303"/>
            <a:ext cx="1088579" cy="4917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769275F1-BAE1-404E-9345-52B749F01C58}"/>
              </a:ext>
            </a:extLst>
          </p:cNvPr>
          <p:cNvSpPr/>
          <p:nvPr/>
        </p:nvSpPr>
        <p:spPr>
          <a:xfrm>
            <a:off x="4595960" y="3244608"/>
            <a:ext cx="1088579" cy="8176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D43FA4CE-C85C-4563-9028-854D6528CF8C}"/>
              </a:ext>
            </a:extLst>
          </p:cNvPr>
          <p:cNvSpPr/>
          <p:nvPr/>
        </p:nvSpPr>
        <p:spPr>
          <a:xfrm>
            <a:off x="8059795" y="3236536"/>
            <a:ext cx="1088579" cy="8176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2B66F0D-E305-4A6D-B7E8-467DD3AE5E0E}"/>
              </a:ext>
            </a:extLst>
          </p:cNvPr>
          <p:cNvSpPr/>
          <p:nvPr/>
        </p:nvSpPr>
        <p:spPr>
          <a:xfrm>
            <a:off x="5643527" y="2528521"/>
            <a:ext cx="839763" cy="4269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A432C273-5609-4401-965A-E88FCFF4BC28}"/>
              </a:ext>
            </a:extLst>
          </p:cNvPr>
          <p:cNvSpPr/>
          <p:nvPr/>
        </p:nvSpPr>
        <p:spPr>
          <a:xfrm>
            <a:off x="7128617" y="2526238"/>
            <a:ext cx="839763" cy="4269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6B2C3B69-1DE9-40B1-BB0D-E540EBAB26DF}"/>
                  </a:ext>
                </a:extLst>
              </p:cNvPr>
              <p:cNvSpPr txBox="1"/>
              <p:nvPr/>
            </p:nvSpPr>
            <p:spPr>
              <a:xfrm>
                <a:off x="5913937" y="2146605"/>
                <a:ext cx="704817" cy="45671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3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300" b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2300" b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𝛔</m:t>
                          </m:r>
                        </m:e>
                        <m:sub>
                          <m:acc>
                            <m:accPr>
                              <m:chr m:val="̅"/>
                              <m:ctrlPr>
                                <a:rPr lang="en-US" sz="23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accPr>
                            <m:e>
                              <m:r>
                                <a:rPr lang="en-US" sz="2300" b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  <m:t>𝐗</m:t>
                              </m:r>
                            </m:e>
                          </m:acc>
                        </m:sub>
                      </m:sSub>
                    </m:oMath>
                  </m:oMathPara>
                </a14:m>
                <a:endParaRPr lang="en-US" sz="2300" b="1" dirty="0">
                  <a:solidFill>
                    <a:srgbClr val="FF0000"/>
                  </a:solidFill>
                  <a:latin typeface="Arial" panose="020B0604020202020204" pitchFamily="34" charset="0"/>
                  <a:ea typeface="Cambria Math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6B2C3B69-1DE9-40B1-BB0D-E540EBAB26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3937" y="2146605"/>
                <a:ext cx="704817" cy="456718"/>
              </a:xfrm>
              <a:prstGeom prst="rect">
                <a:avLst/>
              </a:prstGeom>
              <a:blipFill>
                <a:blip r:embed="rId7"/>
                <a:stretch>
                  <a:fillRect l="-5263" b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2" name="TextBox 111">
            <a:extLst>
              <a:ext uri="{FF2B5EF4-FFF2-40B4-BE49-F238E27FC236}">
                <a16:creationId xmlns:a16="http://schemas.microsoft.com/office/drawing/2014/main" id="{3ECFFC65-4F6E-42B4-9051-EB47A272B759}"/>
              </a:ext>
            </a:extLst>
          </p:cNvPr>
          <p:cNvSpPr txBox="1"/>
          <p:nvPr/>
        </p:nvSpPr>
        <p:spPr>
          <a:xfrm>
            <a:off x="5760109" y="2542853"/>
            <a:ext cx="914400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>
                <a:solidFill>
                  <a:srgbClr val="FF0000"/>
                </a:solidFill>
                <a:latin typeface="Arial" panose="020B0604020202020204" pitchFamily="34" charset="0"/>
                <a:ea typeface="Cambria Math"/>
                <a:cs typeface="Arial" panose="020B0604020202020204" pitchFamily="34" charset="0"/>
              </a:rPr>
              <a:t>= 10</a:t>
            </a:r>
            <a:endParaRPr lang="en-US" sz="2200" b="1" dirty="0">
              <a:solidFill>
                <a:srgbClr val="FF0000"/>
              </a:solidFill>
              <a:latin typeface="Arial" panose="020B0604020202020204" pitchFamily="34" charset="0"/>
              <a:ea typeface="Cambria Math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4446149A-6FB3-46C3-ACFF-A3670B00DB22}"/>
                  </a:ext>
                </a:extLst>
              </p:cNvPr>
              <p:cNvSpPr txBox="1"/>
              <p:nvPr/>
            </p:nvSpPr>
            <p:spPr>
              <a:xfrm>
                <a:off x="6950967" y="2135387"/>
                <a:ext cx="704817" cy="45671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3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300" b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2300" b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𝛔</m:t>
                          </m:r>
                        </m:e>
                        <m:sub>
                          <m:acc>
                            <m:accPr>
                              <m:chr m:val="̅"/>
                              <m:ctrlPr>
                                <a:rPr lang="en-US" sz="23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accPr>
                            <m:e>
                              <m:r>
                                <a:rPr lang="en-US" sz="2300" b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  <m:t>𝐗</m:t>
                              </m:r>
                            </m:e>
                          </m:acc>
                        </m:sub>
                      </m:sSub>
                    </m:oMath>
                  </m:oMathPara>
                </a14:m>
                <a:endParaRPr lang="en-US" sz="2300" b="1" dirty="0">
                  <a:solidFill>
                    <a:srgbClr val="FF0000"/>
                  </a:solidFill>
                  <a:latin typeface="Arial" panose="020B0604020202020204" pitchFamily="34" charset="0"/>
                  <a:ea typeface="Cambria Math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4446149A-6FB3-46C3-ACFF-A3670B00DB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0967" y="2135387"/>
                <a:ext cx="704817" cy="456718"/>
              </a:xfrm>
              <a:prstGeom prst="rect">
                <a:avLst/>
              </a:prstGeom>
              <a:blipFill>
                <a:blip r:embed="rId8"/>
                <a:stretch>
                  <a:fillRect l="-7143"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4" name="TextBox 113">
            <a:extLst>
              <a:ext uri="{FF2B5EF4-FFF2-40B4-BE49-F238E27FC236}">
                <a16:creationId xmlns:a16="http://schemas.microsoft.com/office/drawing/2014/main" id="{01655C40-EDFF-466F-BF94-60BFCE859747}"/>
              </a:ext>
            </a:extLst>
          </p:cNvPr>
          <p:cNvSpPr txBox="1"/>
          <p:nvPr/>
        </p:nvSpPr>
        <p:spPr>
          <a:xfrm>
            <a:off x="6797139" y="2531635"/>
            <a:ext cx="914400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>
                <a:solidFill>
                  <a:srgbClr val="FF0000"/>
                </a:solidFill>
                <a:latin typeface="Arial" panose="020B0604020202020204" pitchFamily="34" charset="0"/>
                <a:ea typeface="Cambria Math"/>
                <a:cs typeface="Arial" panose="020B0604020202020204" pitchFamily="34" charset="0"/>
              </a:rPr>
              <a:t>= 10</a:t>
            </a:r>
            <a:endParaRPr lang="en-US" sz="2200" b="1" dirty="0">
              <a:solidFill>
                <a:srgbClr val="FF0000"/>
              </a:solidFill>
              <a:latin typeface="Arial" panose="020B0604020202020204" pitchFamily="34" charset="0"/>
              <a:ea typeface="Cambria Math"/>
            </a:endParaRPr>
          </a:p>
        </p:txBody>
      </p: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A022B128-9653-439E-9853-D27DEAC0ADEC}"/>
              </a:ext>
            </a:extLst>
          </p:cNvPr>
          <p:cNvCxnSpPr/>
          <p:nvPr/>
        </p:nvCxnSpPr>
        <p:spPr>
          <a:xfrm>
            <a:off x="6737442" y="1397767"/>
            <a:ext cx="0" cy="2967037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6BBDF2A0-5423-447A-A961-9711E77946F1}"/>
              </a:ext>
            </a:extLst>
          </p:cNvPr>
          <p:cNvCxnSpPr>
            <a:cxnSpLocks/>
          </p:cNvCxnSpPr>
          <p:nvPr/>
        </p:nvCxnSpPr>
        <p:spPr>
          <a:xfrm>
            <a:off x="6728298" y="1397765"/>
            <a:ext cx="9144" cy="5056816"/>
          </a:xfrm>
          <a:prstGeom prst="line">
            <a:avLst/>
          </a:prstGeom>
          <a:ln w="222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2F5E743-CC2B-4904-AAA0-40FAA83E22A0}"/>
              </a:ext>
            </a:extLst>
          </p:cNvPr>
          <p:cNvGrpSpPr/>
          <p:nvPr/>
        </p:nvGrpSpPr>
        <p:grpSpPr>
          <a:xfrm>
            <a:off x="5569124" y="3783942"/>
            <a:ext cx="1314047" cy="400110"/>
            <a:chOff x="3723886" y="3958761"/>
            <a:chExt cx="1314047" cy="400110"/>
          </a:xfrm>
        </p:grpSpPr>
        <p:sp>
          <p:nvSpPr>
            <p:cNvPr id="121" name="Text Box 36">
              <a:extLst>
                <a:ext uri="{FF2B5EF4-FFF2-40B4-BE49-F238E27FC236}">
                  <a16:creationId xmlns:a16="http://schemas.microsoft.com/office/drawing/2014/main" id="{386A7A49-1A44-4A14-BBB8-86ECAB634BF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23886" y="3958761"/>
              <a:ext cx="1314047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CC3300"/>
                </a:buClr>
                <a:buSzPct val="5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folHlink"/>
                </a:buClr>
                <a:buSzPct val="55000"/>
                <a:buFont typeface="Wingdings" panose="05000000000000000000" pitchFamily="2" charset="2"/>
                <a:buChar char="n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CC3300"/>
                </a:buClr>
                <a:buSzPct val="50000"/>
                <a:buFont typeface="Wingdings" panose="05000000000000000000" pitchFamily="2" charset="2"/>
                <a:buChar char="n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CC3300"/>
                </a:buClr>
                <a:buSzPct val="50000"/>
                <a:buFont typeface="Wingdings" panose="05000000000000000000" pitchFamily="2" charset="2"/>
                <a:buChar char="n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CC3300"/>
                </a:buClr>
                <a:buSzPct val="50000"/>
                <a:buFont typeface="Wingdings" panose="05000000000000000000" pitchFamily="2" charset="2"/>
                <a:buChar char="n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CC3300"/>
                </a:buClr>
                <a:buSzPct val="50000"/>
                <a:buFont typeface="Wingdings" panose="05000000000000000000" pitchFamily="2" charset="2"/>
                <a:buChar char="n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CC3300"/>
                </a:buClr>
                <a:buSzPct val="50000"/>
                <a:buFont typeface="Wingdings" panose="05000000000000000000" pitchFamily="2" charset="2"/>
                <a:buChar char="n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en-US" sz="2000" dirty="0"/>
                <a:t>X</a:t>
              </a:r>
              <a:r>
                <a:rPr lang="en-US" altLang="en-US" sz="2000" baseline="-25000" dirty="0"/>
                <a:t>1 </a:t>
              </a:r>
              <a:r>
                <a:rPr lang="en-US" altLang="en-US" sz="2000" dirty="0"/>
                <a:t>= 258</a:t>
              </a:r>
              <a:r>
                <a:rPr lang="en-US" altLang="en-US" sz="2000" baseline="-25000" dirty="0"/>
                <a:t> </a:t>
              </a:r>
            </a:p>
          </p:txBody>
        </p:sp>
        <p:sp>
          <p:nvSpPr>
            <p:cNvPr id="122" name="Line 37">
              <a:extLst>
                <a:ext uri="{FF2B5EF4-FFF2-40B4-BE49-F238E27FC236}">
                  <a16:creationId xmlns:a16="http://schemas.microsoft.com/office/drawing/2014/main" id="{B2EF6B35-6E1C-4DAE-95AD-F3C236C0E98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86200" y="4002067"/>
              <a:ext cx="20116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20" name="Line 35">
            <a:extLst>
              <a:ext uri="{FF2B5EF4-FFF2-40B4-BE49-F238E27FC236}">
                <a16:creationId xmlns:a16="http://schemas.microsoft.com/office/drawing/2014/main" id="{3AA881DC-60E2-4624-A9AB-2A93939BA3A3}"/>
              </a:ext>
            </a:extLst>
          </p:cNvPr>
          <p:cNvSpPr>
            <a:spLocks noChangeShapeType="1"/>
          </p:cNvSpPr>
          <p:nvPr/>
        </p:nvSpPr>
        <p:spPr bwMode="auto">
          <a:xfrm>
            <a:off x="4639207" y="4219247"/>
            <a:ext cx="3688165" cy="0"/>
          </a:xfrm>
          <a:prstGeom prst="line">
            <a:avLst/>
          </a:prstGeom>
          <a:noFill/>
          <a:ln w="50800">
            <a:solidFill>
              <a:srgbClr val="00B0F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3" name="Oval 38">
            <a:extLst>
              <a:ext uri="{FF2B5EF4-FFF2-40B4-BE49-F238E27FC236}">
                <a16:creationId xmlns:a16="http://schemas.microsoft.com/office/drawing/2014/main" id="{58445BFE-02F6-4E1C-8432-DDE7A4C926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97367" y="4146281"/>
            <a:ext cx="152400" cy="152400"/>
          </a:xfrm>
          <a:prstGeom prst="ellipse">
            <a:avLst/>
          </a:prstGeom>
          <a:solidFill>
            <a:srgbClr val="00B0F0"/>
          </a:solidFill>
          <a:ln w="19050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CC3300"/>
              </a:buClr>
              <a:buSzPct val="5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55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CC3300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3300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3300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3300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3300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135" name="Line 35">
            <a:extLst>
              <a:ext uri="{FF2B5EF4-FFF2-40B4-BE49-F238E27FC236}">
                <a16:creationId xmlns:a16="http://schemas.microsoft.com/office/drawing/2014/main" id="{C24DAFAA-0F6F-410B-9513-F7C0325D99F5}"/>
              </a:ext>
            </a:extLst>
          </p:cNvPr>
          <p:cNvSpPr>
            <a:spLocks noChangeShapeType="1"/>
          </p:cNvSpPr>
          <p:nvPr/>
        </p:nvSpPr>
        <p:spPr bwMode="auto">
          <a:xfrm>
            <a:off x="3419230" y="4822566"/>
            <a:ext cx="3688165" cy="0"/>
          </a:xfrm>
          <a:prstGeom prst="line">
            <a:avLst/>
          </a:prstGeom>
          <a:noFill/>
          <a:ln w="50800">
            <a:solidFill>
              <a:srgbClr val="00B0F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" name="Oval 38">
            <a:extLst>
              <a:ext uri="{FF2B5EF4-FFF2-40B4-BE49-F238E27FC236}">
                <a16:creationId xmlns:a16="http://schemas.microsoft.com/office/drawing/2014/main" id="{510CB11B-0BCC-48BF-A2B9-8B4810B735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87111" y="4754438"/>
            <a:ext cx="152400" cy="152400"/>
          </a:xfrm>
          <a:prstGeom prst="ellipse">
            <a:avLst/>
          </a:prstGeom>
          <a:solidFill>
            <a:srgbClr val="00B0F0"/>
          </a:solidFill>
          <a:ln w="19050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CC3300"/>
              </a:buClr>
              <a:buSzPct val="5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55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CC3300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3300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3300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3300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3300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138" name="Line 35">
            <a:extLst>
              <a:ext uri="{FF2B5EF4-FFF2-40B4-BE49-F238E27FC236}">
                <a16:creationId xmlns:a16="http://schemas.microsoft.com/office/drawing/2014/main" id="{CC238356-DF93-450F-B0AD-7F18C24B1B17}"/>
              </a:ext>
            </a:extLst>
          </p:cNvPr>
          <p:cNvSpPr>
            <a:spLocks noChangeShapeType="1"/>
          </p:cNvSpPr>
          <p:nvPr/>
        </p:nvSpPr>
        <p:spPr bwMode="auto">
          <a:xfrm>
            <a:off x="6283989" y="5342490"/>
            <a:ext cx="3688165" cy="0"/>
          </a:xfrm>
          <a:prstGeom prst="line">
            <a:avLst/>
          </a:prstGeom>
          <a:noFill/>
          <a:ln w="50800">
            <a:solidFill>
              <a:srgbClr val="00B0F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9" name="Oval 38">
            <a:extLst>
              <a:ext uri="{FF2B5EF4-FFF2-40B4-BE49-F238E27FC236}">
                <a16:creationId xmlns:a16="http://schemas.microsoft.com/office/drawing/2014/main" id="{8B8CDA9C-E2D0-4ED1-8BCF-3FEB09E300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51870" y="5274362"/>
            <a:ext cx="152400" cy="152400"/>
          </a:xfrm>
          <a:prstGeom prst="ellipse">
            <a:avLst/>
          </a:prstGeom>
          <a:solidFill>
            <a:srgbClr val="00B0F0"/>
          </a:solidFill>
          <a:ln w="19050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CC3300"/>
              </a:buClr>
              <a:buSzPct val="5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55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CC3300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3300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3300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3300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3300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141" name="Line 35">
            <a:extLst>
              <a:ext uri="{FF2B5EF4-FFF2-40B4-BE49-F238E27FC236}">
                <a16:creationId xmlns:a16="http://schemas.microsoft.com/office/drawing/2014/main" id="{7451F754-6B06-4976-A936-F1E6A44CEA6B}"/>
              </a:ext>
            </a:extLst>
          </p:cNvPr>
          <p:cNvSpPr>
            <a:spLocks noChangeShapeType="1"/>
          </p:cNvSpPr>
          <p:nvPr/>
        </p:nvSpPr>
        <p:spPr bwMode="auto">
          <a:xfrm>
            <a:off x="2452913" y="5865842"/>
            <a:ext cx="3688165" cy="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2" name="Oval 38">
            <a:extLst>
              <a:ext uri="{FF2B5EF4-FFF2-40B4-BE49-F238E27FC236}">
                <a16:creationId xmlns:a16="http://schemas.microsoft.com/office/drawing/2014/main" id="{F46AA0D3-23B6-4CD7-96C1-411CE9B39C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0794" y="5797714"/>
            <a:ext cx="152400" cy="152400"/>
          </a:xfrm>
          <a:prstGeom prst="ellipse">
            <a:avLst/>
          </a:prstGeom>
          <a:solidFill>
            <a:srgbClr val="FF0000"/>
          </a:solidFill>
          <a:ln w="19050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CC3300"/>
              </a:buClr>
              <a:buSzPct val="5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55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CC3300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3300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3300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3300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3300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144" name="Line 35">
            <a:extLst>
              <a:ext uri="{FF2B5EF4-FFF2-40B4-BE49-F238E27FC236}">
                <a16:creationId xmlns:a16="http://schemas.microsoft.com/office/drawing/2014/main" id="{CA0D7E50-49DD-4A48-B666-3291C476B503}"/>
              </a:ext>
            </a:extLst>
          </p:cNvPr>
          <p:cNvSpPr>
            <a:spLocks noChangeShapeType="1"/>
          </p:cNvSpPr>
          <p:nvPr/>
        </p:nvSpPr>
        <p:spPr bwMode="auto">
          <a:xfrm>
            <a:off x="5569124" y="6367096"/>
            <a:ext cx="3688165" cy="0"/>
          </a:xfrm>
          <a:prstGeom prst="line">
            <a:avLst/>
          </a:prstGeom>
          <a:noFill/>
          <a:ln w="50800">
            <a:solidFill>
              <a:srgbClr val="00B0F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" name="Oval 38">
            <a:extLst>
              <a:ext uri="{FF2B5EF4-FFF2-40B4-BE49-F238E27FC236}">
                <a16:creationId xmlns:a16="http://schemas.microsoft.com/office/drawing/2014/main" id="{6F60E766-1E41-4223-8E97-73350BED44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37005" y="6298968"/>
            <a:ext cx="152400" cy="152400"/>
          </a:xfrm>
          <a:prstGeom prst="ellipse">
            <a:avLst/>
          </a:prstGeom>
          <a:solidFill>
            <a:srgbClr val="00B0F0"/>
          </a:solidFill>
          <a:ln w="19050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CC3300"/>
              </a:buClr>
              <a:buSzPct val="5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55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CC3300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3300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3300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3300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3300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AD67E9FF-4398-4D03-A4B5-9D76B82143F6}"/>
              </a:ext>
            </a:extLst>
          </p:cNvPr>
          <p:cNvGrpSpPr/>
          <p:nvPr/>
        </p:nvGrpSpPr>
        <p:grpSpPr>
          <a:xfrm>
            <a:off x="4702456" y="4413644"/>
            <a:ext cx="1314047" cy="400110"/>
            <a:chOff x="3723886" y="3958761"/>
            <a:chExt cx="1314047" cy="400110"/>
          </a:xfrm>
        </p:grpSpPr>
        <p:sp>
          <p:nvSpPr>
            <p:cNvPr id="166" name="Text Box 36">
              <a:extLst>
                <a:ext uri="{FF2B5EF4-FFF2-40B4-BE49-F238E27FC236}">
                  <a16:creationId xmlns:a16="http://schemas.microsoft.com/office/drawing/2014/main" id="{E169B585-32C3-4CE6-AC29-C2785B7DB83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23886" y="3958761"/>
              <a:ext cx="1314047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CC3300"/>
                </a:buClr>
                <a:buSzPct val="5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folHlink"/>
                </a:buClr>
                <a:buSzPct val="55000"/>
                <a:buFont typeface="Wingdings" panose="05000000000000000000" pitchFamily="2" charset="2"/>
                <a:buChar char="n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CC3300"/>
                </a:buClr>
                <a:buSzPct val="50000"/>
                <a:buFont typeface="Wingdings" panose="05000000000000000000" pitchFamily="2" charset="2"/>
                <a:buChar char="n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CC3300"/>
                </a:buClr>
                <a:buSzPct val="50000"/>
                <a:buFont typeface="Wingdings" panose="05000000000000000000" pitchFamily="2" charset="2"/>
                <a:buChar char="n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CC3300"/>
                </a:buClr>
                <a:buSzPct val="50000"/>
                <a:buFont typeface="Wingdings" panose="05000000000000000000" pitchFamily="2" charset="2"/>
                <a:buChar char="n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CC3300"/>
                </a:buClr>
                <a:buSzPct val="50000"/>
                <a:buFont typeface="Wingdings" panose="05000000000000000000" pitchFamily="2" charset="2"/>
                <a:buChar char="n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CC3300"/>
                </a:buClr>
                <a:buSzPct val="50000"/>
                <a:buFont typeface="Wingdings" panose="05000000000000000000" pitchFamily="2" charset="2"/>
                <a:buChar char="n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en-US" sz="2000" dirty="0"/>
                <a:t>X</a:t>
              </a:r>
              <a:r>
                <a:rPr lang="en-US" altLang="en-US" sz="2000" baseline="-25000" dirty="0"/>
                <a:t>2 </a:t>
              </a:r>
              <a:r>
                <a:rPr lang="en-US" altLang="en-US" sz="2000" dirty="0"/>
                <a:t>= 252</a:t>
              </a:r>
              <a:r>
                <a:rPr lang="en-US" altLang="en-US" sz="2000" baseline="-25000" dirty="0"/>
                <a:t> </a:t>
              </a:r>
            </a:p>
          </p:txBody>
        </p:sp>
        <p:sp>
          <p:nvSpPr>
            <p:cNvPr id="167" name="Line 37">
              <a:extLst>
                <a:ext uri="{FF2B5EF4-FFF2-40B4-BE49-F238E27FC236}">
                  <a16:creationId xmlns:a16="http://schemas.microsoft.com/office/drawing/2014/main" id="{701361DD-A90E-4709-8E16-DF40A856849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86200" y="4002067"/>
              <a:ext cx="20116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64149255-60FB-40C6-871D-CEBA0E7D1A79}"/>
              </a:ext>
            </a:extLst>
          </p:cNvPr>
          <p:cNvGrpSpPr/>
          <p:nvPr/>
        </p:nvGrpSpPr>
        <p:grpSpPr>
          <a:xfrm>
            <a:off x="7817809" y="4889610"/>
            <a:ext cx="1314047" cy="400110"/>
            <a:chOff x="3723886" y="3958761"/>
            <a:chExt cx="1314047" cy="400110"/>
          </a:xfrm>
        </p:grpSpPr>
        <p:sp>
          <p:nvSpPr>
            <p:cNvPr id="169" name="Text Box 36">
              <a:extLst>
                <a:ext uri="{FF2B5EF4-FFF2-40B4-BE49-F238E27FC236}">
                  <a16:creationId xmlns:a16="http://schemas.microsoft.com/office/drawing/2014/main" id="{95D6B099-1258-4657-9F9E-3AB593D827D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23886" y="3958761"/>
              <a:ext cx="1314047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CC3300"/>
                </a:buClr>
                <a:buSzPct val="5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folHlink"/>
                </a:buClr>
                <a:buSzPct val="55000"/>
                <a:buFont typeface="Wingdings" panose="05000000000000000000" pitchFamily="2" charset="2"/>
                <a:buChar char="n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CC3300"/>
                </a:buClr>
                <a:buSzPct val="50000"/>
                <a:buFont typeface="Wingdings" panose="05000000000000000000" pitchFamily="2" charset="2"/>
                <a:buChar char="n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CC3300"/>
                </a:buClr>
                <a:buSzPct val="50000"/>
                <a:buFont typeface="Wingdings" panose="05000000000000000000" pitchFamily="2" charset="2"/>
                <a:buChar char="n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CC3300"/>
                </a:buClr>
                <a:buSzPct val="50000"/>
                <a:buFont typeface="Wingdings" panose="05000000000000000000" pitchFamily="2" charset="2"/>
                <a:buChar char="n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CC3300"/>
                </a:buClr>
                <a:buSzPct val="50000"/>
                <a:buFont typeface="Wingdings" panose="05000000000000000000" pitchFamily="2" charset="2"/>
                <a:buChar char="n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CC3300"/>
                </a:buClr>
                <a:buSzPct val="50000"/>
                <a:buFont typeface="Wingdings" panose="05000000000000000000" pitchFamily="2" charset="2"/>
                <a:buChar char="n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en-US" sz="2000" dirty="0"/>
                <a:t>X</a:t>
              </a:r>
              <a:r>
                <a:rPr lang="en-US" altLang="en-US" sz="2000" baseline="-25000" dirty="0"/>
                <a:t>3 </a:t>
              </a:r>
              <a:r>
                <a:rPr lang="en-US" altLang="en-US" sz="2000" dirty="0"/>
                <a:t>= 267</a:t>
              </a:r>
              <a:r>
                <a:rPr lang="en-US" altLang="en-US" sz="2000" baseline="-25000" dirty="0"/>
                <a:t> </a:t>
              </a:r>
            </a:p>
          </p:txBody>
        </p:sp>
        <p:sp>
          <p:nvSpPr>
            <p:cNvPr id="170" name="Line 37">
              <a:extLst>
                <a:ext uri="{FF2B5EF4-FFF2-40B4-BE49-F238E27FC236}">
                  <a16:creationId xmlns:a16="http://schemas.microsoft.com/office/drawing/2014/main" id="{2891EA80-3A0A-4DF7-88F4-DC9C8DA60E4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86200" y="4002067"/>
              <a:ext cx="20116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71" name="Group 170">
            <a:extLst>
              <a:ext uri="{FF2B5EF4-FFF2-40B4-BE49-F238E27FC236}">
                <a16:creationId xmlns:a16="http://schemas.microsoft.com/office/drawing/2014/main" id="{A0F49BA7-2CF3-4D58-8760-ED94E2D5076E}"/>
              </a:ext>
            </a:extLst>
          </p:cNvPr>
          <p:cNvGrpSpPr/>
          <p:nvPr/>
        </p:nvGrpSpPr>
        <p:grpSpPr>
          <a:xfrm>
            <a:off x="3713919" y="5424521"/>
            <a:ext cx="1314047" cy="400110"/>
            <a:chOff x="3723886" y="3958761"/>
            <a:chExt cx="1314047" cy="400110"/>
          </a:xfrm>
        </p:grpSpPr>
        <p:sp>
          <p:nvSpPr>
            <p:cNvPr id="172" name="Text Box 36">
              <a:extLst>
                <a:ext uri="{FF2B5EF4-FFF2-40B4-BE49-F238E27FC236}">
                  <a16:creationId xmlns:a16="http://schemas.microsoft.com/office/drawing/2014/main" id="{06FA7EF5-C5D7-40BB-B542-C23CF8DD97C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23886" y="3958761"/>
              <a:ext cx="1314047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CC3300"/>
                </a:buClr>
                <a:buSzPct val="5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folHlink"/>
                </a:buClr>
                <a:buSzPct val="55000"/>
                <a:buFont typeface="Wingdings" panose="05000000000000000000" pitchFamily="2" charset="2"/>
                <a:buChar char="n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CC3300"/>
                </a:buClr>
                <a:buSzPct val="50000"/>
                <a:buFont typeface="Wingdings" panose="05000000000000000000" pitchFamily="2" charset="2"/>
                <a:buChar char="n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CC3300"/>
                </a:buClr>
                <a:buSzPct val="50000"/>
                <a:buFont typeface="Wingdings" panose="05000000000000000000" pitchFamily="2" charset="2"/>
                <a:buChar char="n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CC3300"/>
                </a:buClr>
                <a:buSzPct val="50000"/>
                <a:buFont typeface="Wingdings" panose="05000000000000000000" pitchFamily="2" charset="2"/>
                <a:buChar char="n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CC3300"/>
                </a:buClr>
                <a:buSzPct val="50000"/>
                <a:buFont typeface="Wingdings" panose="05000000000000000000" pitchFamily="2" charset="2"/>
                <a:buChar char="n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CC3300"/>
                </a:buClr>
                <a:buSzPct val="50000"/>
                <a:buFont typeface="Wingdings" panose="05000000000000000000" pitchFamily="2" charset="2"/>
                <a:buChar char="n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en-US" sz="2000" dirty="0"/>
                <a:t>X</a:t>
              </a:r>
              <a:r>
                <a:rPr lang="en-US" altLang="en-US" sz="2000" baseline="-25000" dirty="0"/>
                <a:t>4 </a:t>
              </a:r>
              <a:r>
                <a:rPr lang="en-US" altLang="en-US" sz="2000" dirty="0"/>
                <a:t>= 245</a:t>
              </a:r>
              <a:r>
                <a:rPr lang="en-US" altLang="en-US" sz="2000" baseline="-25000" dirty="0"/>
                <a:t> </a:t>
              </a:r>
            </a:p>
          </p:txBody>
        </p:sp>
        <p:sp>
          <p:nvSpPr>
            <p:cNvPr id="173" name="Line 37">
              <a:extLst>
                <a:ext uri="{FF2B5EF4-FFF2-40B4-BE49-F238E27FC236}">
                  <a16:creationId xmlns:a16="http://schemas.microsoft.com/office/drawing/2014/main" id="{F8D37FEB-365C-4BBA-8C69-40E2DD4E1CB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86200" y="4002067"/>
              <a:ext cx="20116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8A02238B-0045-4645-B9EA-39EEC968CFF3}"/>
              </a:ext>
            </a:extLst>
          </p:cNvPr>
          <p:cNvGrpSpPr/>
          <p:nvPr/>
        </p:nvGrpSpPr>
        <p:grpSpPr>
          <a:xfrm>
            <a:off x="6862508" y="5903677"/>
            <a:ext cx="1314047" cy="400110"/>
            <a:chOff x="3723886" y="3958761"/>
            <a:chExt cx="1314047" cy="400110"/>
          </a:xfrm>
        </p:grpSpPr>
        <p:sp>
          <p:nvSpPr>
            <p:cNvPr id="175" name="Text Box 36">
              <a:extLst>
                <a:ext uri="{FF2B5EF4-FFF2-40B4-BE49-F238E27FC236}">
                  <a16:creationId xmlns:a16="http://schemas.microsoft.com/office/drawing/2014/main" id="{49F8B1EF-D50F-4A43-81CB-B040B6732A3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23886" y="3958761"/>
              <a:ext cx="1314047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CC3300"/>
                </a:buClr>
                <a:buSzPct val="5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folHlink"/>
                </a:buClr>
                <a:buSzPct val="55000"/>
                <a:buFont typeface="Wingdings" panose="05000000000000000000" pitchFamily="2" charset="2"/>
                <a:buChar char="n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CC3300"/>
                </a:buClr>
                <a:buSzPct val="50000"/>
                <a:buFont typeface="Wingdings" panose="05000000000000000000" pitchFamily="2" charset="2"/>
                <a:buChar char="n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CC3300"/>
                </a:buClr>
                <a:buSzPct val="50000"/>
                <a:buFont typeface="Wingdings" panose="05000000000000000000" pitchFamily="2" charset="2"/>
                <a:buChar char="n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CC3300"/>
                </a:buClr>
                <a:buSzPct val="50000"/>
                <a:buFont typeface="Wingdings" panose="05000000000000000000" pitchFamily="2" charset="2"/>
                <a:buChar char="n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CC3300"/>
                </a:buClr>
                <a:buSzPct val="50000"/>
                <a:buFont typeface="Wingdings" panose="05000000000000000000" pitchFamily="2" charset="2"/>
                <a:buChar char="n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CC3300"/>
                </a:buClr>
                <a:buSzPct val="50000"/>
                <a:buFont typeface="Wingdings" panose="05000000000000000000" pitchFamily="2" charset="2"/>
                <a:buChar char="n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en-US" sz="2000" dirty="0"/>
                <a:t>X</a:t>
              </a:r>
              <a:r>
                <a:rPr lang="en-US" altLang="en-US" sz="2000" baseline="-25000" dirty="0"/>
                <a:t>5 </a:t>
              </a:r>
              <a:r>
                <a:rPr lang="en-US" altLang="en-US" sz="2000" dirty="0"/>
                <a:t>= 263</a:t>
              </a:r>
              <a:r>
                <a:rPr lang="en-US" altLang="en-US" sz="2000" baseline="-25000" dirty="0"/>
                <a:t> </a:t>
              </a:r>
            </a:p>
          </p:txBody>
        </p:sp>
        <p:sp>
          <p:nvSpPr>
            <p:cNvPr id="176" name="Line 37">
              <a:extLst>
                <a:ext uri="{FF2B5EF4-FFF2-40B4-BE49-F238E27FC236}">
                  <a16:creationId xmlns:a16="http://schemas.microsoft.com/office/drawing/2014/main" id="{5A683F2E-01D7-4208-B7B2-C4F6ABA8213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86200" y="4002067"/>
              <a:ext cx="20116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77" name="Text Box 36">
            <a:extLst>
              <a:ext uri="{FF2B5EF4-FFF2-40B4-BE49-F238E27FC236}">
                <a16:creationId xmlns:a16="http://schemas.microsoft.com/office/drawing/2014/main" id="{3BF5A2C8-C69F-4559-817E-0143465F9E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10091" y="3990234"/>
            <a:ext cx="818037" cy="4024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CC3300"/>
              </a:buClr>
              <a:buSzPct val="5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55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CC3300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3300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3300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3300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3300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2000" dirty="0"/>
              <a:t>248</a:t>
            </a:r>
            <a:r>
              <a:rPr lang="en-US" altLang="en-US" sz="2000" baseline="-25000" dirty="0"/>
              <a:t> </a:t>
            </a:r>
          </a:p>
        </p:txBody>
      </p:sp>
      <p:sp>
        <p:nvSpPr>
          <p:cNvPr id="178" name="Text Box 36">
            <a:extLst>
              <a:ext uri="{FF2B5EF4-FFF2-40B4-BE49-F238E27FC236}">
                <a16:creationId xmlns:a16="http://schemas.microsoft.com/office/drawing/2014/main" id="{E72851AE-D1A7-4D02-92A7-C9D7456822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52027" y="3994154"/>
            <a:ext cx="818037" cy="4024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CC3300"/>
              </a:buClr>
              <a:buSzPct val="5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55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CC3300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3300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3300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3300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3300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2000" dirty="0"/>
              <a:t>268</a:t>
            </a:r>
            <a:r>
              <a:rPr lang="en-US" altLang="en-US" sz="2000" baseline="-25000" dirty="0"/>
              <a:t> </a:t>
            </a:r>
          </a:p>
        </p:txBody>
      </p:sp>
      <p:sp>
        <p:nvSpPr>
          <p:cNvPr id="181" name="Text Box 36">
            <a:extLst>
              <a:ext uri="{FF2B5EF4-FFF2-40B4-BE49-F238E27FC236}">
                <a16:creationId xmlns:a16="http://schemas.microsoft.com/office/drawing/2014/main" id="{51FC04D4-06BF-4722-8F5D-20ACA8F33E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75551" y="4606230"/>
            <a:ext cx="818037" cy="4024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CC3300"/>
              </a:buClr>
              <a:buSzPct val="5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55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CC3300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3300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3300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3300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3300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2000" dirty="0"/>
              <a:t>242</a:t>
            </a:r>
            <a:r>
              <a:rPr lang="en-US" altLang="en-US" sz="2000" baseline="-25000" dirty="0"/>
              <a:t> </a:t>
            </a:r>
          </a:p>
        </p:txBody>
      </p:sp>
      <p:sp>
        <p:nvSpPr>
          <p:cNvPr id="182" name="Text Box 36">
            <a:extLst>
              <a:ext uri="{FF2B5EF4-FFF2-40B4-BE49-F238E27FC236}">
                <a16:creationId xmlns:a16="http://schemas.microsoft.com/office/drawing/2014/main" id="{8085B08D-6332-4FC5-9DD0-AF5AC21094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4976" y="5469995"/>
            <a:ext cx="818037" cy="4024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CC3300"/>
              </a:buClr>
              <a:buSzPct val="5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55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CC3300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3300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3300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3300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3300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2000" dirty="0"/>
              <a:t>235</a:t>
            </a:r>
            <a:endParaRPr lang="en-US" altLang="en-US" sz="2000" baseline="-25000" dirty="0"/>
          </a:p>
        </p:txBody>
      </p:sp>
      <p:sp>
        <p:nvSpPr>
          <p:cNvPr id="183" name="Text Box 36">
            <a:extLst>
              <a:ext uri="{FF2B5EF4-FFF2-40B4-BE49-F238E27FC236}">
                <a16:creationId xmlns:a16="http://schemas.microsoft.com/office/drawing/2014/main" id="{865F6AFF-86A9-486D-AC23-BB14E0E665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86634" y="5664617"/>
            <a:ext cx="818037" cy="4024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CC3300"/>
              </a:buClr>
              <a:buSzPct val="5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55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CC3300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3300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3300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3300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3300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2000" dirty="0"/>
              <a:t>255</a:t>
            </a:r>
            <a:endParaRPr lang="en-US" altLang="en-US" sz="2000" baseline="-25000" dirty="0"/>
          </a:p>
        </p:txBody>
      </p:sp>
      <p:sp>
        <p:nvSpPr>
          <p:cNvPr id="184" name="Text Box 36">
            <a:extLst>
              <a:ext uri="{FF2B5EF4-FFF2-40B4-BE49-F238E27FC236}">
                <a16:creationId xmlns:a16="http://schemas.microsoft.com/office/drawing/2014/main" id="{99BB5E3B-3BA1-4125-A06D-F47D5ED247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16720" y="5103900"/>
            <a:ext cx="818037" cy="4024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CC3300"/>
              </a:buClr>
              <a:buSzPct val="5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55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CC3300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3300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3300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3300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3300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2000" dirty="0"/>
              <a:t>257</a:t>
            </a:r>
            <a:endParaRPr lang="en-US" altLang="en-US" sz="2000" baseline="-25000" dirty="0"/>
          </a:p>
        </p:txBody>
      </p:sp>
      <p:sp>
        <p:nvSpPr>
          <p:cNvPr id="185" name="Text Box 36">
            <a:extLst>
              <a:ext uri="{FF2B5EF4-FFF2-40B4-BE49-F238E27FC236}">
                <a16:creationId xmlns:a16="http://schemas.microsoft.com/office/drawing/2014/main" id="{EB7299E8-9F41-44A1-83FD-5A65B1E7E3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72297" y="4585727"/>
            <a:ext cx="818037" cy="4024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CC3300"/>
              </a:buClr>
              <a:buSzPct val="5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55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CC3300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3300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3300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3300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3300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2000" dirty="0"/>
              <a:t>262</a:t>
            </a:r>
            <a:endParaRPr lang="en-US" altLang="en-US" sz="2000" baseline="-25000" dirty="0"/>
          </a:p>
        </p:txBody>
      </p:sp>
      <p:sp>
        <p:nvSpPr>
          <p:cNvPr id="186" name="Text Box 36">
            <a:extLst>
              <a:ext uri="{FF2B5EF4-FFF2-40B4-BE49-F238E27FC236}">
                <a16:creationId xmlns:a16="http://schemas.microsoft.com/office/drawing/2014/main" id="{7DD5AC7C-2259-4003-B33D-A72B5FF0D0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65913" y="5092632"/>
            <a:ext cx="818037" cy="4024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CC3300"/>
              </a:buClr>
              <a:buSzPct val="5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55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CC3300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3300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3300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3300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3300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2000" dirty="0"/>
              <a:t>277</a:t>
            </a:r>
            <a:r>
              <a:rPr lang="en-US" altLang="en-US" sz="2000" baseline="-25000" dirty="0"/>
              <a:t> </a:t>
            </a:r>
          </a:p>
        </p:txBody>
      </p:sp>
      <p:sp>
        <p:nvSpPr>
          <p:cNvPr id="187" name="Text Box 36">
            <a:extLst>
              <a:ext uri="{FF2B5EF4-FFF2-40B4-BE49-F238E27FC236}">
                <a16:creationId xmlns:a16="http://schemas.microsoft.com/office/drawing/2014/main" id="{7F3F73F3-CFF7-47C4-9CE1-5E07801E3B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54085" y="6132282"/>
            <a:ext cx="818037" cy="4024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CC3300"/>
              </a:buClr>
              <a:buSzPct val="5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55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CC3300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3300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3300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3300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3300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2000" dirty="0"/>
              <a:t>273</a:t>
            </a:r>
            <a:r>
              <a:rPr lang="en-US" altLang="en-US" sz="2000" baseline="-25000" dirty="0"/>
              <a:t> </a:t>
            </a:r>
          </a:p>
        </p:txBody>
      </p:sp>
      <p:sp>
        <p:nvSpPr>
          <p:cNvPr id="188" name="Text Box 36">
            <a:extLst>
              <a:ext uri="{FF2B5EF4-FFF2-40B4-BE49-F238E27FC236}">
                <a16:creationId xmlns:a16="http://schemas.microsoft.com/office/drawing/2014/main" id="{5F86DF6E-169B-40DF-B762-21209D540E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64770" y="6172051"/>
            <a:ext cx="818037" cy="4024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CC3300"/>
              </a:buClr>
              <a:buSzPct val="5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55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CC3300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3300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3300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3300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3300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2000" dirty="0"/>
              <a:t>253</a:t>
            </a:r>
            <a:r>
              <a:rPr lang="en-US" altLang="en-US" sz="2000" baseline="-25000" dirty="0"/>
              <a:t> </a:t>
            </a:r>
          </a:p>
        </p:txBody>
      </p:sp>
      <p:sp>
        <p:nvSpPr>
          <p:cNvPr id="189" name="Oval 41">
            <a:extLst>
              <a:ext uri="{FF2B5EF4-FFF2-40B4-BE49-F238E27FC236}">
                <a16:creationId xmlns:a16="http://schemas.microsoft.com/office/drawing/2014/main" id="{742174E9-F26E-42AB-9E1F-749778911F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67844" y="4150243"/>
            <a:ext cx="152400" cy="152400"/>
          </a:xfrm>
          <a:prstGeom prst="ellipse">
            <a:avLst/>
          </a:prstGeom>
          <a:solidFill>
            <a:srgbClr val="00FF00"/>
          </a:solidFill>
          <a:ln w="19050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CC3300"/>
              </a:buClr>
              <a:buSzPct val="5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55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CC3300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3300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3300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3300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3300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190" name="Oval 41">
            <a:extLst>
              <a:ext uri="{FF2B5EF4-FFF2-40B4-BE49-F238E27FC236}">
                <a16:creationId xmlns:a16="http://schemas.microsoft.com/office/drawing/2014/main" id="{716618E3-6A0C-4827-9DCB-DA8B8BAAC6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61242" y="4770302"/>
            <a:ext cx="152400" cy="152400"/>
          </a:xfrm>
          <a:prstGeom prst="ellipse">
            <a:avLst/>
          </a:prstGeom>
          <a:solidFill>
            <a:srgbClr val="00FF00"/>
          </a:solidFill>
          <a:ln w="19050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CC3300"/>
              </a:buClr>
              <a:buSzPct val="5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55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CC3300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3300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3300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3300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3300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191" name="Oval 41">
            <a:extLst>
              <a:ext uri="{FF2B5EF4-FFF2-40B4-BE49-F238E27FC236}">
                <a16:creationId xmlns:a16="http://schemas.microsoft.com/office/drawing/2014/main" id="{2A35AEBF-E3C2-44FE-BB86-1855F7ACDB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74509" y="5273176"/>
            <a:ext cx="152400" cy="152400"/>
          </a:xfrm>
          <a:prstGeom prst="ellipse">
            <a:avLst/>
          </a:prstGeom>
          <a:solidFill>
            <a:srgbClr val="00FF00"/>
          </a:solidFill>
          <a:ln w="19050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CC3300"/>
              </a:buClr>
              <a:buSzPct val="5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55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CC3300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3300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3300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3300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3300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192" name="Oval 41">
            <a:extLst>
              <a:ext uri="{FF2B5EF4-FFF2-40B4-BE49-F238E27FC236}">
                <a16:creationId xmlns:a16="http://schemas.microsoft.com/office/drawing/2014/main" id="{3AB32CCA-252F-43A4-87BA-EA9181B013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41465" y="6317421"/>
            <a:ext cx="152400" cy="152400"/>
          </a:xfrm>
          <a:prstGeom prst="ellipse">
            <a:avLst/>
          </a:prstGeom>
          <a:solidFill>
            <a:srgbClr val="00FF00"/>
          </a:solidFill>
          <a:ln w="19050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CC3300"/>
              </a:buClr>
              <a:buSzPct val="5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55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CC3300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3300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3300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3300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3300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195" name="Text Box 36">
            <a:extLst>
              <a:ext uri="{FF2B5EF4-FFF2-40B4-BE49-F238E27FC236}">
                <a16:creationId xmlns:a16="http://schemas.microsoft.com/office/drawing/2014/main" id="{D2FF5F59-128A-457F-9AF3-93448ABE2A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83441" y="3248005"/>
            <a:ext cx="818037" cy="4024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CC3300"/>
              </a:buClr>
              <a:buSzPct val="5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55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CC3300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3300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3300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3300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3300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2000" b="1" dirty="0">
                <a:solidFill>
                  <a:srgbClr val="008000"/>
                </a:solidFill>
              </a:rPr>
              <a:t>250</a:t>
            </a:r>
            <a:r>
              <a:rPr lang="en-US" altLang="en-US" sz="2000" baseline="-25000" dirty="0"/>
              <a:t> </a:t>
            </a:r>
          </a:p>
        </p:txBody>
      </p:sp>
      <p:sp>
        <p:nvSpPr>
          <p:cNvPr id="196" name="Text Box 36">
            <a:extLst>
              <a:ext uri="{FF2B5EF4-FFF2-40B4-BE49-F238E27FC236}">
                <a16:creationId xmlns:a16="http://schemas.microsoft.com/office/drawing/2014/main" id="{359A1B23-EED3-4416-9A57-E4B7E2D1FD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46697" y="3215078"/>
            <a:ext cx="818037" cy="4024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CC3300"/>
              </a:buClr>
              <a:buSzPct val="5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55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CC3300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3300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3300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3300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3300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2000" b="1" dirty="0">
                <a:solidFill>
                  <a:srgbClr val="008000"/>
                </a:solidFill>
              </a:rPr>
              <a:t>270</a:t>
            </a:r>
            <a:r>
              <a:rPr lang="en-US" altLang="en-US" sz="2000" baseline="-25000" dirty="0"/>
              <a:t> 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FCC22095-576E-4B88-95FA-9630B8AD0472}"/>
              </a:ext>
            </a:extLst>
          </p:cNvPr>
          <p:cNvSpPr/>
          <p:nvPr/>
        </p:nvSpPr>
        <p:spPr>
          <a:xfrm>
            <a:off x="4970486" y="2953145"/>
            <a:ext cx="3646759" cy="3769387"/>
          </a:xfrm>
          <a:prstGeom prst="rect">
            <a:avLst/>
          </a:prstGeom>
          <a:solidFill>
            <a:srgbClr val="00B0F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92481CF-1C32-A40E-D904-A817D0590E4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365126"/>
                <a:ext cx="10515600" cy="828244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dirty="0"/>
                  <a:t>Is This Interval a Good Guess of </a:t>
                </a:r>
                <a14:m>
                  <m:oMath xmlns:m="http://schemas.openxmlformats.org/officeDocument/2006/math">
                    <m:r>
                      <a:rPr lang="en-US" sz="4400" i="1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𝜇</m:t>
                    </m:r>
                    <m:r>
                      <a:rPr lang="en-US" sz="4400" b="0" i="0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?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92481CF-1C32-A40E-D904-A817D0590E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65126"/>
                <a:ext cx="10515600" cy="828244"/>
              </a:xfrm>
              <a:prstGeom prst="rect">
                <a:avLst/>
              </a:prstGeom>
              <a:blipFill>
                <a:blip r:embed="rId10"/>
                <a:stretch>
                  <a:fillRect l="-2413" t="-22388" b="-179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510066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B6562D-6D15-891D-D1D8-47BA0E9D71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showing a number of data&#10;&#10;Description automatically generated with medium confidence">
            <a:extLst>
              <a:ext uri="{FF2B5EF4-FFF2-40B4-BE49-F238E27FC236}">
                <a16:creationId xmlns:a16="http://schemas.microsoft.com/office/drawing/2014/main" id="{30F36467-3440-7621-26C9-312BAB7482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835" y="779248"/>
            <a:ext cx="10260330" cy="6156198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859F8DC8-496B-662B-141B-EE37B08895B1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82824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The Center Point Has Changed</a:t>
            </a:r>
          </a:p>
        </p:txBody>
      </p:sp>
    </p:spTree>
    <p:extLst>
      <p:ext uri="{BB962C8B-B14F-4D97-AF65-F5344CB8AC3E}">
        <p14:creationId xmlns:p14="http://schemas.microsoft.com/office/powerpoint/2010/main" val="11084201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ED34A3D6-103A-45B5-9FEA-E3D3C3656AB2}"/>
              </a:ext>
            </a:extLst>
          </p:cNvPr>
          <p:cNvSpPr txBox="1"/>
          <p:nvPr/>
        </p:nvSpPr>
        <p:spPr>
          <a:xfrm>
            <a:off x="2209800" y="4700090"/>
            <a:ext cx="7924800" cy="430887"/>
          </a:xfrm>
          <a:prstGeom prst="rect">
            <a:avLst/>
          </a:prstGeom>
          <a:solidFill>
            <a:srgbClr val="00FF00">
              <a:alpha val="15000"/>
            </a:srgb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200" dirty="0"/>
              <a:t>Critical Value:    =</a:t>
            </a:r>
            <a:r>
              <a:rPr lang="en-US" sz="2200" dirty="0">
                <a:solidFill>
                  <a:srgbClr val="0000FF"/>
                </a:solidFill>
              </a:rPr>
              <a:t> </a:t>
            </a:r>
            <a:r>
              <a:rPr lang="en-US" sz="2200" b="1" dirty="0">
                <a:solidFill>
                  <a:srgbClr val="0000FF"/>
                </a:solidFill>
              </a:rPr>
              <a:t>1</a:t>
            </a:r>
            <a:r>
              <a:rPr lang="en-US" sz="2200" dirty="0">
                <a:solidFill>
                  <a:srgbClr val="0000FF"/>
                </a:solidFill>
              </a:rPr>
              <a:t>  </a:t>
            </a:r>
            <a:r>
              <a:rPr lang="en-US" sz="2200" dirty="0"/>
              <a:t>if looking for </a:t>
            </a:r>
            <a:r>
              <a:rPr lang="en-US" sz="2200" dirty="0">
                <a:solidFill>
                  <a:srgbClr val="0000FF"/>
                </a:solidFill>
              </a:rPr>
              <a:t>68%</a:t>
            </a:r>
            <a:r>
              <a:rPr lang="en-US" sz="2200" dirty="0"/>
              <a:t> confidence interval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75DC5B4-9A1E-485C-8458-ACC76480613E}"/>
              </a:ext>
            </a:extLst>
          </p:cNvPr>
          <p:cNvSpPr/>
          <p:nvPr/>
        </p:nvSpPr>
        <p:spPr>
          <a:xfrm>
            <a:off x="2209800" y="4700089"/>
            <a:ext cx="7935433" cy="129067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5049D50-C3E8-4B49-A748-AEBCFCBD60D1}"/>
              </a:ext>
            </a:extLst>
          </p:cNvPr>
          <p:cNvSpPr txBox="1"/>
          <p:nvPr/>
        </p:nvSpPr>
        <p:spPr>
          <a:xfrm>
            <a:off x="2209800" y="5128990"/>
            <a:ext cx="7924800" cy="430887"/>
          </a:xfrm>
          <a:prstGeom prst="rect">
            <a:avLst/>
          </a:prstGeom>
          <a:solidFill>
            <a:srgbClr val="00FF00">
              <a:alpha val="15000"/>
            </a:srgb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200" dirty="0"/>
              <a:t>                            = </a:t>
            </a:r>
            <a:r>
              <a:rPr lang="en-US" sz="2200" b="1" dirty="0">
                <a:solidFill>
                  <a:srgbClr val="FF0000"/>
                </a:solidFill>
              </a:rPr>
              <a:t>2</a:t>
            </a:r>
            <a:r>
              <a:rPr lang="en-US" sz="2200" dirty="0"/>
              <a:t>  if looking for </a:t>
            </a:r>
            <a:r>
              <a:rPr lang="en-US" sz="2200" dirty="0">
                <a:solidFill>
                  <a:srgbClr val="FF0000"/>
                </a:solidFill>
              </a:rPr>
              <a:t>95%</a:t>
            </a:r>
            <a:r>
              <a:rPr lang="en-US" sz="2200" dirty="0"/>
              <a:t> confidence interval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915FF96-59F4-407C-A592-9838A540A2FB}"/>
              </a:ext>
            </a:extLst>
          </p:cNvPr>
          <p:cNvSpPr txBox="1"/>
          <p:nvPr/>
        </p:nvSpPr>
        <p:spPr>
          <a:xfrm>
            <a:off x="2220433" y="5559877"/>
            <a:ext cx="7924800" cy="430887"/>
          </a:xfrm>
          <a:prstGeom prst="rect">
            <a:avLst/>
          </a:prstGeom>
          <a:solidFill>
            <a:srgbClr val="00FF00">
              <a:alpha val="15000"/>
            </a:srgb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200" dirty="0"/>
              <a:t>                            = </a:t>
            </a:r>
            <a:r>
              <a:rPr lang="en-US" sz="2200" b="1" dirty="0">
                <a:solidFill>
                  <a:srgbClr val="7030A0"/>
                </a:solidFill>
              </a:rPr>
              <a:t>3</a:t>
            </a:r>
            <a:r>
              <a:rPr lang="en-US" sz="2200" dirty="0"/>
              <a:t>  if looking for </a:t>
            </a:r>
            <a:r>
              <a:rPr lang="en-US" sz="2200" dirty="0">
                <a:solidFill>
                  <a:srgbClr val="7030A0"/>
                </a:solidFill>
              </a:rPr>
              <a:t>99.7% </a:t>
            </a:r>
            <a:r>
              <a:rPr lang="en-US" sz="2200" dirty="0"/>
              <a:t>confidence interval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E74568C-9AF2-4894-922E-3077FF059250}"/>
              </a:ext>
            </a:extLst>
          </p:cNvPr>
          <p:cNvSpPr/>
          <p:nvPr/>
        </p:nvSpPr>
        <p:spPr>
          <a:xfrm>
            <a:off x="5791200" y="2398179"/>
            <a:ext cx="1981201" cy="540288"/>
          </a:xfrm>
          <a:prstGeom prst="rect">
            <a:avLst/>
          </a:prstGeom>
          <a:solidFill>
            <a:srgbClr val="00FF0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D5E69A7-6311-4429-A574-48EBB68B1DE9}"/>
                  </a:ext>
                </a:extLst>
              </p:cNvPr>
              <p:cNvSpPr txBox="1"/>
              <p:nvPr/>
            </p:nvSpPr>
            <p:spPr>
              <a:xfrm>
                <a:off x="4724400" y="1756275"/>
                <a:ext cx="4419600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600" i="1">
                            <a:latin typeface="Cambria Math"/>
                          </a:rPr>
                          <m:t>𝑋</m:t>
                        </m:r>
                      </m:e>
                    </m:acc>
                    <m:r>
                      <a:rPr lang="en-US" sz="2600" i="1">
                        <a:latin typeface="Cambria Math"/>
                        <a:ea typeface="Cambria Math"/>
                      </a:rPr>
                      <m:t>±</m:t>
                    </m:r>
                  </m:oMath>
                </a14:m>
                <a:r>
                  <a:rPr lang="en-US" sz="2600" dirty="0"/>
                  <a:t> Critical Value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/>
                        <a:ea typeface="Cambria Math"/>
                      </a:rPr>
                      <m:t>∙</m:t>
                    </m:r>
                  </m:oMath>
                </a14:m>
                <a:r>
                  <a:rPr lang="en-US" sz="2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e>
                      <m:sub>
                        <m:acc>
                          <m:accPr>
                            <m:chr m:val="̅"/>
                            <m:ctrlPr>
                              <a:rPr lang="en-US" sz="2600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sz="2600" i="1">
                                <a:latin typeface="Cambria Math" panose="02040503050406030204" pitchFamily="18" charset="0"/>
                                <a:ea typeface="Cambria Math"/>
                              </a:rPr>
                              <m:t>X</m:t>
                            </m:r>
                          </m:e>
                        </m:acc>
                      </m:sub>
                    </m:sSub>
                  </m:oMath>
                </a14:m>
                <a:r>
                  <a:rPr lang="en-US" sz="2600" dirty="0"/>
                  <a:t> </a:t>
                </a: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D5E69A7-6311-4429-A574-48EBB68B1D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4400" y="1756275"/>
                <a:ext cx="4419600" cy="492443"/>
              </a:xfrm>
              <a:prstGeom prst="rect">
                <a:avLst/>
              </a:prstGeom>
              <a:blipFill>
                <a:blip r:embed="rId3"/>
                <a:stretch>
                  <a:fillRect t="-12500" b="-2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CC6FDEE-2838-40D3-BD81-C3534A516849}"/>
                  </a:ext>
                </a:extLst>
              </p:cNvPr>
              <p:cNvSpPr txBox="1"/>
              <p:nvPr/>
            </p:nvSpPr>
            <p:spPr>
              <a:xfrm>
                <a:off x="4756298" y="2398179"/>
                <a:ext cx="4006702" cy="6649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600" i="1">
                            <a:latin typeface="Cambria Math"/>
                          </a:rPr>
                          <m:t>𝑋</m:t>
                        </m:r>
                      </m:e>
                    </m:acc>
                    <m:r>
                      <a:rPr lang="en-US" sz="2600" i="1">
                        <a:latin typeface="Cambria Math"/>
                        <a:ea typeface="Cambria Math"/>
                      </a:rPr>
                      <m:t>±</m:t>
                    </m:r>
                  </m:oMath>
                </a14:m>
                <a:r>
                  <a:rPr lang="en-US" sz="2600" dirty="0"/>
                  <a:t> Critical Value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/>
                        <a:ea typeface="Cambria Math"/>
                      </a:rPr>
                      <m:t>∙</m:t>
                    </m:r>
                    <m:f>
                      <m:fPr>
                        <m:ctrlPr>
                          <a:rPr lang="en-US" sz="260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fPr>
                      <m:num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600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radPr>
                          <m:deg/>
                          <m:e>
                            <m:r>
                              <a:rPr lang="en-US" sz="2600" i="1">
                                <a:latin typeface="Cambria Math" panose="02040503050406030204" pitchFamily="18" charset="0"/>
                                <a:ea typeface="Cambria Math"/>
                              </a:rPr>
                              <m:t>𝑛</m:t>
                            </m:r>
                          </m:e>
                        </m:rad>
                      </m:den>
                    </m:f>
                  </m:oMath>
                </a14:m>
                <a:endParaRPr lang="en-US" sz="26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CC6FDEE-2838-40D3-BD81-C3534A5168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6298" y="2398179"/>
                <a:ext cx="4006702" cy="664926"/>
              </a:xfrm>
              <a:prstGeom prst="rect">
                <a:avLst/>
              </a:prstGeom>
              <a:blipFill>
                <a:blip r:embed="rId4"/>
                <a:stretch>
                  <a:fillRect t="-1887" b="-37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Box 31">
            <a:extLst>
              <a:ext uri="{FF2B5EF4-FFF2-40B4-BE49-F238E27FC236}">
                <a16:creationId xmlns:a16="http://schemas.microsoft.com/office/drawing/2014/main" id="{A3C88E32-3861-4FDF-82CB-EAA6D24A2296}"/>
              </a:ext>
            </a:extLst>
          </p:cNvPr>
          <p:cNvSpPr txBox="1"/>
          <p:nvPr/>
        </p:nvSpPr>
        <p:spPr>
          <a:xfrm>
            <a:off x="2209800" y="1756275"/>
            <a:ext cx="2514600" cy="477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Interval Estimate  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28A186E-2DF1-4CC4-8505-C3256668255B}"/>
              </a:ext>
            </a:extLst>
          </p:cNvPr>
          <p:cNvSpPr txBox="1"/>
          <p:nvPr/>
        </p:nvSpPr>
        <p:spPr>
          <a:xfrm>
            <a:off x="6172200" y="3579453"/>
            <a:ext cx="22098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Margin of Error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CB499F3-351C-4470-B02E-AF0194FB3A95}"/>
              </a:ext>
            </a:extLst>
          </p:cNvPr>
          <p:cNvSpPr txBox="1"/>
          <p:nvPr/>
        </p:nvSpPr>
        <p:spPr>
          <a:xfrm>
            <a:off x="2773399" y="3569409"/>
            <a:ext cx="22098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Point Estimate</a:t>
            </a:r>
          </a:p>
        </p:txBody>
      </p:sp>
      <p:sp>
        <p:nvSpPr>
          <p:cNvPr id="35" name="Right Brace 34">
            <a:extLst>
              <a:ext uri="{FF2B5EF4-FFF2-40B4-BE49-F238E27FC236}">
                <a16:creationId xmlns:a16="http://schemas.microsoft.com/office/drawing/2014/main" id="{9DA69307-9349-4EAD-8541-776855F78836}"/>
              </a:ext>
            </a:extLst>
          </p:cNvPr>
          <p:cNvSpPr/>
          <p:nvPr/>
        </p:nvSpPr>
        <p:spPr>
          <a:xfrm rot="5400000">
            <a:off x="6871156" y="2021382"/>
            <a:ext cx="430889" cy="2590800"/>
          </a:xfrm>
          <a:prstGeom prst="righ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6E0CA401-A462-4BF6-9294-34D98A0951AC}"/>
              </a:ext>
            </a:extLst>
          </p:cNvPr>
          <p:cNvCxnSpPr>
            <a:cxnSpLocks/>
          </p:cNvCxnSpPr>
          <p:nvPr/>
        </p:nvCxnSpPr>
        <p:spPr>
          <a:xfrm flipV="1">
            <a:off x="4703136" y="2904482"/>
            <a:ext cx="560129" cy="67497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1">
            <a:extLst>
              <a:ext uri="{FF2B5EF4-FFF2-40B4-BE49-F238E27FC236}">
                <a16:creationId xmlns:a16="http://schemas.microsoft.com/office/drawing/2014/main" id="{23FB5739-D051-0AE3-614F-24DCF3841967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82824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lnSpc>
                <a:spcPct val="110000"/>
              </a:lnSpc>
              <a:spcBef>
                <a:spcPct val="30000"/>
              </a:spcBef>
            </a:pPr>
            <a:r>
              <a:rPr lang="en-US" dirty="0"/>
              <a:t>Estimating the Population Mean</a:t>
            </a:r>
          </a:p>
        </p:txBody>
      </p:sp>
    </p:spTree>
    <p:extLst>
      <p:ext uri="{BB962C8B-B14F-4D97-AF65-F5344CB8AC3E}">
        <p14:creationId xmlns:p14="http://schemas.microsoft.com/office/powerpoint/2010/main" val="13992381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C0704886-FBA3-DA8E-1065-9AAF434C3EAB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82824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lnSpc>
                <a:spcPct val="110000"/>
              </a:lnSpc>
              <a:spcBef>
                <a:spcPct val="30000"/>
              </a:spcBef>
            </a:pPr>
            <a:r>
              <a:rPr lang="en-US" dirty="0"/>
              <a:t>Estimating the Population Mean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8EE7E23-C429-0251-4A84-F0AA1C08FEE9}"/>
              </a:ext>
            </a:extLst>
          </p:cNvPr>
          <p:cNvSpPr txBox="1"/>
          <p:nvPr/>
        </p:nvSpPr>
        <p:spPr>
          <a:xfrm>
            <a:off x="2588350" y="3167390"/>
            <a:ext cx="27553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+mj-lt"/>
              </a:rPr>
              <a:t>Interval Estimate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8ADA541-F645-5FCB-2115-A013AD4C9C8F}"/>
                  </a:ext>
                </a:extLst>
              </p:cNvPr>
              <p:cNvSpPr txBox="1"/>
              <p:nvPr/>
            </p:nvSpPr>
            <p:spPr>
              <a:xfrm>
                <a:off x="5131331" y="3103281"/>
                <a:ext cx="4006702" cy="7605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  <m:r>
                      <a:rPr lang="en-US" sz="2800" i="1">
                        <a:latin typeface="Cambria Math" panose="02040503050406030204" pitchFamily="18" charset="0"/>
                        <a:ea typeface="Cambria Math"/>
                      </a:rPr>
                      <m:t>±</m:t>
                    </m:r>
                  </m:oMath>
                </a14:m>
                <a:r>
                  <a:rPr lang="en-US" sz="2800" dirty="0">
                    <a:latin typeface="+mj-lt"/>
                  </a:rPr>
                  <a:t> Critical Value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ea typeface="Cambria Math"/>
                      </a:rPr>
                      <m:t>∙</m:t>
                    </m:r>
                    <m:f>
                      <m:fPr>
                        <m:ctrlPr>
                          <a:rPr lang="en-US" sz="280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fPr>
                      <m:num>
                        <m:r>
                          <a:rPr lang="en-US" sz="2800" i="1">
                            <a:latin typeface="Cambria Math" panose="02040503050406030204" pitchFamily="18" charset="0"/>
                            <a:ea typeface="Cambria Math"/>
                          </a:rPr>
                          <m:t>𝑆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800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radPr>
                          <m:deg/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/>
                              </a:rPr>
                              <m:t>𝑛</m:t>
                            </m:r>
                          </m:e>
                        </m:rad>
                      </m:den>
                    </m:f>
                  </m:oMath>
                </a14:m>
                <a:endParaRPr lang="en-US" sz="2800" dirty="0">
                  <a:latin typeface="+mj-lt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8ADA541-F645-5FCB-2115-A013AD4C9C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1331" y="3103281"/>
                <a:ext cx="4006702" cy="760529"/>
              </a:xfrm>
              <a:prstGeom prst="rect">
                <a:avLst/>
              </a:prstGeom>
              <a:blipFill>
                <a:blip r:embed="rId3"/>
                <a:stretch>
                  <a:fillRect b="-3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val 5">
            <a:extLst>
              <a:ext uri="{FF2B5EF4-FFF2-40B4-BE49-F238E27FC236}">
                <a16:creationId xmlns:a16="http://schemas.microsoft.com/office/drawing/2014/main" id="{AAFAB038-7DA6-6873-A6AD-ED153268F969}"/>
              </a:ext>
            </a:extLst>
          </p:cNvPr>
          <p:cNvSpPr/>
          <p:nvPr/>
        </p:nvSpPr>
        <p:spPr>
          <a:xfrm>
            <a:off x="5508501" y="3173731"/>
            <a:ext cx="418834" cy="52875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CC92E1A-2F17-B71B-0D41-A448D450F35D}"/>
              </a:ext>
            </a:extLst>
          </p:cNvPr>
          <p:cNvSpPr/>
          <p:nvPr/>
        </p:nvSpPr>
        <p:spPr>
          <a:xfrm>
            <a:off x="6181235" y="3103281"/>
            <a:ext cx="2082789" cy="66855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0643167-7CAF-C0C9-C92B-BC37EAD83D2F}"/>
              </a:ext>
            </a:extLst>
          </p:cNvPr>
          <p:cNvSpPr/>
          <p:nvPr/>
        </p:nvSpPr>
        <p:spPr>
          <a:xfrm>
            <a:off x="8435707" y="3489699"/>
            <a:ext cx="508012" cy="40182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55DD5C1-67ED-A1C0-2687-CFAE52C51314}"/>
              </a:ext>
            </a:extLst>
          </p:cNvPr>
          <p:cNvSpPr/>
          <p:nvPr/>
        </p:nvSpPr>
        <p:spPr>
          <a:xfrm>
            <a:off x="8434828" y="3031364"/>
            <a:ext cx="418834" cy="40619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84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6" grpId="0" animBg="1"/>
      <p:bldP spid="8" grpId="0" animBg="1"/>
      <p:bldP spid="9" grpId="0" animBg="1"/>
      <p:bldP spid="1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itle 1">
                <a:extLst>
                  <a:ext uri="{FF2B5EF4-FFF2-40B4-BE49-F238E27FC236}">
                    <a16:creationId xmlns:a16="http://schemas.microsoft.com/office/drawing/2014/main" id="{E60A935F-8D58-0944-5CEC-A09FA1B4671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365126"/>
                <a:ext cx="10515600" cy="828244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342900" indent="-342900">
                  <a:lnSpc>
                    <a:spcPct val="110000"/>
                  </a:lnSpc>
                  <a:spcBef>
                    <a:spcPct val="30000"/>
                  </a:spcBef>
                </a:pPr>
                <a:r>
                  <a:rPr lang="en-US" sz="4400" dirty="0"/>
                  <a:t>Example 1: Find Confidence Interval for </a:t>
                </a:r>
                <a14:m>
                  <m:oMath xmlns:m="http://schemas.openxmlformats.org/officeDocument/2006/math">
                    <m:r>
                      <a:rPr lang="en-US" sz="44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𝜇</m:t>
                    </m:r>
                  </m:oMath>
                </a14:m>
                <a:r>
                  <a:rPr lang="en-US" sz="4400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13" name="Title 1">
                <a:extLst>
                  <a:ext uri="{FF2B5EF4-FFF2-40B4-BE49-F238E27FC236}">
                    <a16:creationId xmlns:a16="http://schemas.microsoft.com/office/drawing/2014/main" id="{E60A935F-8D58-0944-5CEC-A09FA1B467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65126"/>
                <a:ext cx="10515600" cy="828244"/>
              </a:xfrm>
              <a:prstGeom prst="rect">
                <a:avLst/>
              </a:prstGeom>
              <a:blipFill>
                <a:blip r:embed="rId9"/>
                <a:stretch>
                  <a:fillRect l="-2413" t="-11940" b="-283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6C1C1FB8-D069-9FBC-9BD9-E50A9D4C1828}"/>
              </a:ext>
            </a:extLst>
          </p:cNvPr>
          <p:cNvSpPr txBox="1">
            <a:spLocks/>
          </p:cNvSpPr>
          <p:nvPr/>
        </p:nvSpPr>
        <p:spPr>
          <a:xfrm>
            <a:off x="838200" y="1193370"/>
            <a:ext cx="10515600" cy="5664630"/>
          </a:xfrm>
          <a:prstGeom prst="rect">
            <a:avLst/>
          </a:prstGeom>
        </p:spPr>
        <p:txBody>
          <a:bodyPr>
            <a:norm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en-US" sz="2400" dirty="0">
                <a:latin typeface="+mj-lt"/>
              </a:rPr>
              <a:t>Working at Avis, you oversee buying mid-size cars and are considering proposals from Ford, GM and Chrysler (each offering one car model). Your key consideration: miles per gallon (mpg). You test drive 10 Ford vehicles: </a:t>
            </a:r>
          </a:p>
          <a:p>
            <a:pPr lvl="1"/>
            <a:r>
              <a:rPr lang="en-US" dirty="0">
                <a:latin typeface="+mj-lt"/>
              </a:rPr>
              <a:t>Sample mean of mpg: 31.8 </a:t>
            </a:r>
          </a:p>
          <a:p>
            <a:pPr lvl="1"/>
            <a:r>
              <a:rPr lang="en-US" dirty="0">
                <a:latin typeface="+mj-lt"/>
              </a:rPr>
              <a:t>Sample variance of mpg: 2</a:t>
            </a:r>
          </a:p>
          <a:p>
            <a:pPr marL="0" indent="0">
              <a:buNone/>
            </a:pPr>
            <a:endParaRPr lang="en-US" sz="2400" dirty="0">
              <a:latin typeface="+mj-lt"/>
            </a:endParaRPr>
          </a:p>
          <a:p>
            <a:pPr marL="0" indent="0">
              <a:buNone/>
            </a:pPr>
            <a:r>
              <a:rPr lang="en-US" sz="2400" b="1" i="1" dirty="0">
                <a:latin typeface="+mj-lt"/>
              </a:rPr>
              <a:t>Q. </a:t>
            </a:r>
            <a:r>
              <a:rPr lang="en-US" sz="2400" dirty="0">
                <a:latin typeface="+mj-lt"/>
              </a:rPr>
              <a:t>Based on this sample, what is the 95% confidence interval for the average mpg for a Ford fleet.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223AAEF-1182-F2C2-F5B9-FFA550BC0EFC}"/>
              </a:ext>
            </a:extLst>
          </p:cNvPr>
          <p:cNvSpPr/>
          <p:nvPr/>
        </p:nvSpPr>
        <p:spPr>
          <a:xfrm>
            <a:off x="5578550" y="1906128"/>
            <a:ext cx="381000" cy="457200"/>
          </a:xfrm>
          <a:prstGeom prst="rect">
            <a:avLst/>
          </a:prstGeom>
          <a:solidFill>
            <a:srgbClr val="FF000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8DF98A2-7848-370C-765F-2C099BC26ADA}"/>
                  </a:ext>
                </a:extLst>
              </p:cNvPr>
              <p:cNvSpPr txBox="1"/>
              <p:nvPr/>
            </p:nvSpPr>
            <p:spPr>
              <a:xfrm>
                <a:off x="9209635" y="2105379"/>
                <a:ext cx="1375144" cy="429115"/>
              </a:xfrm>
              <a:prstGeom prst="rect">
                <a:avLst/>
              </a:prstGeom>
              <a:solidFill>
                <a:srgbClr val="FF0000">
                  <a:alpha val="15000"/>
                </a:srgbClr>
              </a:solidFill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sz="22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=10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8DF98A2-7848-370C-765F-2C099BC26A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09635" y="2105379"/>
                <a:ext cx="1375144" cy="42911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ectangle 21">
            <a:extLst>
              <a:ext uri="{FF2B5EF4-FFF2-40B4-BE49-F238E27FC236}">
                <a16:creationId xmlns:a16="http://schemas.microsoft.com/office/drawing/2014/main" id="{2A96E5F4-E79D-9842-D634-AA2AE17115CE}"/>
              </a:ext>
            </a:extLst>
          </p:cNvPr>
          <p:cNvSpPr/>
          <p:nvPr/>
        </p:nvSpPr>
        <p:spPr>
          <a:xfrm>
            <a:off x="4234909" y="2353889"/>
            <a:ext cx="633151" cy="533400"/>
          </a:xfrm>
          <a:prstGeom prst="rect">
            <a:avLst/>
          </a:prstGeom>
          <a:solidFill>
            <a:srgbClr val="00B05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07CB333-37F6-6293-BE6D-7CCC27AB63C7}"/>
                  </a:ext>
                </a:extLst>
              </p:cNvPr>
              <p:cNvSpPr txBox="1"/>
              <p:nvPr/>
            </p:nvSpPr>
            <p:spPr>
              <a:xfrm>
                <a:off x="9209635" y="2662836"/>
                <a:ext cx="1368056" cy="429115"/>
              </a:xfrm>
              <a:prstGeom prst="rect">
                <a:avLst/>
              </a:prstGeom>
              <a:solidFill>
                <a:srgbClr val="00B050">
                  <a:alpha val="15000"/>
                </a:srgbClr>
              </a:solidFill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200" i="1">
                              <a:latin typeface="Cambria Math"/>
                            </a:rPr>
                            <m:t>𝑋</m:t>
                          </m:r>
                        </m:e>
                      </m:acc>
                      <m:r>
                        <a:rPr lang="en-US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=31.8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07CB333-37F6-6293-BE6D-7CCC27AB63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09635" y="2662836"/>
                <a:ext cx="1368056" cy="429115"/>
              </a:xfrm>
              <a:prstGeom prst="rect">
                <a:avLst/>
              </a:prstGeom>
              <a:blipFill>
                <a:blip r:embed="rId11"/>
                <a:stretch>
                  <a:fillRect l="-92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BE2BE67-A056-D8AF-3C89-C4C63B46BA46}"/>
                  </a:ext>
                </a:extLst>
              </p:cNvPr>
              <p:cNvSpPr txBox="1"/>
              <p:nvPr/>
            </p:nvSpPr>
            <p:spPr>
              <a:xfrm>
                <a:off x="9209635" y="3216907"/>
                <a:ext cx="1375144" cy="463973"/>
              </a:xfrm>
              <a:prstGeom prst="rect">
                <a:avLst/>
              </a:prstGeom>
              <a:solidFill>
                <a:srgbClr val="FFFF00">
                  <a:alpha val="50000"/>
                </a:srgbClr>
              </a:solidFill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r>
                  <a:rPr lang="en-US" sz="2200" i="1" dirty="0">
                    <a:ea typeface="Cambria Math" panose="02040503050406030204" pitchFamily="18" charset="0"/>
                  </a:rPr>
                  <a:t>S</a:t>
                </a:r>
                <a:r>
                  <a:rPr lang="en-US" sz="22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2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</m:rad>
                  </m:oMath>
                </a14:m>
                <a:endParaRPr lang="en-US" sz="22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BE2BE67-A056-D8AF-3C89-C4C63B46BA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09635" y="3216907"/>
                <a:ext cx="1375144" cy="463973"/>
              </a:xfrm>
              <a:prstGeom prst="rect">
                <a:avLst/>
              </a:prstGeom>
              <a:blipFill>
                <a:blip r:embed="rId12"/>
                <a:stretch>
                  <a:fillRect l="-5505" t="-2703" b="-2702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13F987C-D93A-B256-B95B-D741F27571D5}"/>
                  </a:ext>
                </a:extLst>
              </p:cNvPr>
              <p:cNvSpPr txBox="1"/>
              <p:nvPr/>
            </p:nvSpPr>
            <p:spPr>
              <a:xfrm>
                <a:off x="9209635" y="3216907"/>
                <a:ext cx="1375144" cy="463973"/>
              </a:xfrm>
              <a:prstGeom prst="rect">
                <a:avLst/>
              </a:prstGeom>
              <a:solidFill>
                <a:srgbClr val="FFFF00">
                  <a:alpha val="50000"/>
                </a:srgbClr>
              </a:solidFill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r>
                  <a:rPr lang="en-US" sz="2200" i="1" dirty="0">
                    <a:ea typeface="Cambria Math" panose="02040503050406030204" pitchFamily="18" charset="0"/>
                  </a:rPr>
                  <a:t>S</a:t>
                </a:r>
                <a:r>
                  <a:rPr lang="en-US" sz="22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2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</m:rad>
                  </m:oMath>
                </a14:m>
                <a:endParaRPr lang="en-US" sz="22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13F987C-D93A-B256-B95B-D741F27571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09635" y="3216907"/>
                <a:ext cx="1375144" cy="463973"/>
              </a:xfrm>
              <a:prstGeom prst="rect">
                <a:avLst/>
              </a:prstGeom>
              <a:blipFill>
                <a:blip r:embed="rId12"/>
                <a:stretch>
                  <a:fillRect l="-5505" t="-2703" b="-2702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Rectangle 30">
            <a:extLst>
              <a:ext uri="{FF2B5EF4-FFF2-40B4-BE49-F238E27FC236}">
                <a16:creationId xmlns:a16="http://schemas.microsoft.com/office/drawing/2014/main" id="{2A72956A-C815-6D3A-5684-989DC650F768}"/>
              </a:ext>
            </a:extLst>
          </p:cNvPr>
          <p:cNvSpPr/>
          <p:nvPr/>
        </p:nvSpPr>
        <p:spPr>
          <a:xfrm>
            <a:off x="5359641" y="3680880"/>
            <a:ext cx="3080974" cy="435184"/>
          </a:xfrm>
          <a:prstGeom prst="rect">
            <a:avLst/>
          </a:prstGeom>
          <a:solidFill>
            <a:srgbClr val="7030A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16532FA8-2AEC-95F9-D1DE-09C1FDFB1258}"/>
                  </a:ext>
                </a:extLst>
              </p:cNvPr>
              <p:cNvSpPr txBox="1"/>
              <p:nvPr/>
            </p:nvSpPr>
            <p:spPr>
              <a:xfrm>
                <a:off x="1538307" y="5199030"/>
                <a:ext cx="4721816" cy="461665"/>
              </a:xfrm>
              <a:prstGeom prst="rect">
                <a:avLst/>
              </a:prstGeom>
              <a:solidFill>
                <a:srgbClr val="7030A0">
                  <a:alpha val="15000"/>
                </a:srgbClr>
              </a:solidFill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latin typeface="+mj-lt"/>
                  </a:rPr>
                  <a:t>95% C.I of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𝜇</m:t>
                    </m:r>
                    <m:r>
                      <a:rPr lang="en-US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lang="en-US" sz="2400" dirty="0">
                    <a:latin typeface="+mj-lt"/>
                  </a:rPr>
                  <a:t>= [ ? , ? ] </a:t>
                </a: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16532FA8-2AEC-95F9-D1DE-09C1FDFB12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8307" y="5199030"/>
                <a:ext cx="4721816" cy="461665"/>
              </a:xfrm>
              <a:prstGeom prst="rect">
                <a:avLst/>
              </a:prstGeom>
              <a:blipFill>
                <a:blip r:embed="rId13"/>
                <a:stretch>
                  <a:fillRect l="-1877" t="-10811" b="-2973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Rectangle 33">
            <a:extLst>
              <a:ext uri="{FF2B5EF4-FFF2-40B4-BE49-F238E27FC236}">
                <a16:creationId xmlns:a16="http://schemas.microsoft.com/office/drawing/2014/main" id="{BA114C88-2753-FB81-4002-4DDE54311069}"/>
              </a:ext>
            </a:extLst>
          </p:cNvPr>
          <p:cNvSpPr/>
          <p:nvPr/>
        </p:nvSpPr>
        <p:spPr>
          <a:xfrm>
            <a:off x="4551484" y="2887289"/>
            <a:ext cx="412670" cy="341351"/>
          </a:xfrm>
          <a:prstGeom prst="rect">
            <a:avLst/>
          </a:prstGeom>
          <a:solidFill>
            <a:srgbClr val="FFFF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7445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578400-BCF1-D09A-3833-9DAB8E10E2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itle 1">
                <a:extLst>
                  <a:ext uri="{FF2B5EF4-FFF2-40B4-BE49-F238E27FC236}">
                    <a16:creationId xmlns:a16="http://schemas.microsoft.com/office/drawing/2014/main" id="{BA80A58D-CF05-D1DF-F1EE-236925C84E5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365126"/>
                <a:ext cx="10515600" cy="828244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342900" indent="-342900">
                  <a:lnSpc>
                    <a:spcPct val="110000"/>
                  </a:lnSpc>
                  <a:spcBef>
                    <a:spcPct val="30000"/>
                  </a:spcBef>
                </a:pPr>
                <a:r>
                  <a:rPr lang="en-US" sz="4400" dirty="0"/>
                  <a:t>Example 1: Find Confidence Interval for </a:t>
                </a:r>
                <a14:m>
                  <m:oMath xmlns:m="http://schemas.openxmlformats.org/officeDocument/2006/math">
                    <m:r>
                      <a:rPr lang="en-US" sz="44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𝜇</m:t>
                    </m:r>
                  </m:oMath>
                </a14:m>
                <a:r>
                  <a:rPr lang="en-US" sz="4400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13" name="Title 1">
                <a:extLst>
                  <a:ext uri="{FF2B5EF4-FFF2-40B4-BE49-F238E27FC236}">
                    <a16:creationId xmlns:a16="http://schemas.microsoft.com/office/drawing/2014/main" id="{E60A935F-8D58-0944-5CEC-A09FA1B467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65126"/>
                <a:ext cx="10515600" cy="828244"/>
              </a:xfrm>
              <a:prstGeom prst="rect">
                <a:avLst/>
              </a:prstGeom>
              <a:blipFill>
                <a:blip r:embed="rId9"/>
                <a:stretch>
                  <a:fillRect l="-2413" t="-11940" b="-283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BBAD0F3C-81AD-9AB7-5862-6B473B50B5F7}"/>
              </a:ext>
            </a:extLst>
          </p:cNvPr>
          <p:cNvSpPr txBox="1">
            <a:spLocks/>
          </p:cNvSpPr>
          <p:nvPr/>
        </p:nvSpPr>
        <p:spPr>
          <a:xfrm>
            <a:off x="838200" y="1193370"/>
            <a:ext cx="10515600" cy="5664630"/>
          </a:xfrm>
          <a:prstGeom prst="rect">
            <a:avLst/>
          </a:prstGeom>
        </p:spPr>
        <p:txBody>
          <a:bodyPr>
            <a:norm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en-US" sz="2400" dirty="0">
                <a:latin typeface="+mj-lt"/>
              </a:rPr>
              <a:t>Working at Avis, you oversee buying mid-size cars and are considering proposals from Ford, GM and Chrysler (each offering one car model). Your key consideration: miles per gallon (mpg). You test drive 10 Ford vehicles: </a:t>
            </a:r>
          </a:p>
          <a:p>
            <a:pPr lvl="1"/>
            <a:r>
              <a:rPr lang="en-US" dirty="0">
                <a:latin typeface="+mj-lt"/>
              </a:rPr>
              <a:t>Sample mean of mpg: 31.8 </a:t>
            </a:r>
          </a:p>
          <a:p>
            <a:pPr lvl="1"/>
            <a:r>
              <a:rPr lang="en-US" dirty="0">
                <a:latin typeface="+mj-lt"/>
              </a:rPr>
              <a:t>Sample variance of mpg: 2</a:t>
            </a:r>
          </a:p>
          <a:p>
            <a:pPr marL="0" indent="0">
              <a:buNone/>
            </a:pPr>
            <a:endParaRPr lang="en-US" sz="2400" dirty="0">
              <a:latin typeface="+mj-lt"/>
            </a:endParaRPr>
          </a:p>
          <a:p>
            <a:pPr marL="0" indent="0">
              <a:buNone/>
            </a:pPr>
            <a:r>
              <a:rPr lang="en-US" sz="2400" b="1" i="1" dirty="0">
                <a:latin typeface="+mj-lt"/>
              </a:rPr>
              <a:t>Q. </a:t>
            </a:r>
            <a:r>
              <a:rPr lang="en-US" sz="2400" dirty="0">
                <a:latin typeface="+mj-lt"/>
              </a:rPr>
              <a:t>Based on this sample, what is the 95% confidence interval for the average mpg for a Ford fleet.</a:t>
            </a:r>
          </a:p>
          <a:p>
            <a:pPr marL="0" indent="0">
              <a:buNone/>
            </a:pPr>
            <a:r>
              <a:rPr lang="en-US" sz="2400" dirty="0">
                <a:latin typeface="+mj-lt"/>
              </a:rPr>
              <a:t>Is the distribution (</a:t>
            </a:r>
            <a:r>
              <a:rPr lang="en-US" sz="2400" i="1" dirty="0">
                <a:latin typeface="+mj-lt"/>
              </a:rPr>
              <a:t>X</a:t>
            </a:r>
            <a:r>
              <a:rPr lang="en-US" sz="2400" dirty="0">
                <a:latin typeface="+mj-lt"/>
              </a:rPr>
              <a:t>) normal? Yes. 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5B2898C-43BE-23A0-16B6-099831D76870}"/>
              </a:ext>
            </a:extLst>
          </p:cNvPr>
          <p:cNvSpPr/>
          <p:nvPr/>
        </p:nvSpPr>
        <p:spPr>
          <a:xfrm>
            <a:off x="5578550" y="1906128"/>
            <a:ext cx="381000" cy="457200"/>
          </a:xfrm>
          <a:prstGeom prst="rect">
            <a:avLst/>
          </a:prstGeom>
          <a:solidFill>
            <a:srgbClr val="FF000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A89181D-7FD3-A961-A2FF-5D7E459E904C}"/>
              </a:ext>
            </a:extLst>
          </p:cNvPr>
          <p:cNvSpPr/>
          <p:nvPr/>
        </p:nvSpPr>
        <p:spPr>
          <a:xfrm>
            <a:off x="4234909" y="2353889"/>
            <a:ext cx="633151" cy="533400"/>
          </a:xfrm>
          <a:prstGeom prst="rect">
            <a:avLst/>
          </a:prstGeom>
          <a:solidFill>
            <a:srgbClr val="00B05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DEB54C7-0494-556F-6E4B-3DC558F246D6}"/>
              </a:ext>
            </a:extLst>
          </p:cNvPr>
          <p:cNvSpPr/>
          <p:nvPr/>
        </p:nvSpPr>
        <p:spPr>
          <a:xfrm>
            <a:off x="5359641" y="3680880"/>
            <a:ext cx="3080974" cy="435184"/>
          </a:xfrm>
          <a:prstGeom prst="rect">
            <a:avLst/>
          </a:prstGeom>
          <a:solidFill>
            <a:srgbClr val="7030A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C657E68-1367-5BEB-9030-0EFB113E8ABE}"/>
              </a:ext>
            </a:extLst>
          </p:cNvPr>
          <p:cNvSpPr txBox="1"/>
          <p:nvPr/>
        </p:nvSpPr>
        <p:spPr>
          <a:xfrm>
            <a:off x="6192490" y="4509124"/>
            <a:ext cx="1266292" cy="461665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sz="2400" dirty="0">
                <a:latin typeface="+mj-lt"/>
              </a:rPr>
              <a:t>95% C.I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195F353-864E-C0CA-44E9-161BC27943A9}"/>
              </a:ext>
            </a:extLst>
          </p:cNvPr>
          <p:cNvSpPr/>
          <p:nvPr/>
        </p:nvSpPr>
        <p:spPr>
          <a:xfrm>
            <a:off x="4551484" y="2887289"/>
            <a:ext cx="412670" cy="341351"/>
          </a:xfrm>
          <a:prstGeom prst="rect">
            <a:avLst/>
          </a:prstGeom>
          <a:solidFill>
            <a:srgbClr val="FFFF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F36F98B-0BAE-A4BF-575E-11C03BC77A66}"/>
                  </a:ext>
                </a:extLst>
              </p:cNvPr>
              <p:cNvSpPr txBox="1"/>
              <p:nvPr/>
            </p:nvSpPr>
            <p:spPr>
              <a:xfrm>
                <a:off x="1445953" y="5367333"/>
                <a:ext cx="2878156" cy="79175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2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US" sz="22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2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2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2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F36F98B-0BAE-A4BF-575E-11C03BC77A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5953" y="5367333"/>
                <a:ext cx="2878156" cy="79175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5E84221-632F-C239-1516-069B6A2F4850}"/>
                  </a:ext>
                </a:extLst>
              </p:cNvPr>
              <p:cNvSpPr txBox="1"/>
              <p:nvPr/>
            </p:nvSpPr>
            <p:spPr>
              <a:xfrm>
                <a:off x="2531792" y="5308237"/>
                <a:ext cx="2471244" cy="87278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2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2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sz="22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2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2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2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10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5E84221-632F-C239-1516-069B6A2F48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1792" y="5308237"/>
                <a:ext cx="2471244" cy="872784"/>
              </a:xfrm>
              <a:prstGeom prst="rect">
                <a:avLst/>
              </a:prstGeom>
              <a:blipFill>
                <a:blip r:embed="rId11"/>
                <a:stretch>
                  <a:fillRect b="-289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BB2C948-2EA8-CB6D-DE61-5D50641007B8}"/>
                  </a:ext>
                </a:extLst>
              </p:cNvPr>
              <p:cNvSpPr txBox="1"/>
              <p:nvPr/>
            </p:nvSpPr>
            <p:spPr>
              <a:xfrm>
                <a:off x="-45810" y="5403315"/>
                <a:ext cx="3930298" cy="7914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3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3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acc>
                            <m:accPr>
                              <m:chr m:val="̅"/>
                              <m:ctrlPr>
                                <a:rPr lang="en-US" sz="23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300" i="1">
                                  <a:latin typeface="Cambria Math"/>
                                </a:rPr>
                                <m:t>𝑋</m:t>
                              </m:r>
                            </m:e>
                          </m:acc>
                        </m:sub>
                      </m:sSub>
                      <m:r>
                        <a:rPr lang="en-US" sz="23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3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3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3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3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BB2C948-2EA8-CB6D-DE61-5D50641007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5810" y="5403315"/>
                <a:ext cx="3930298" cy="79143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8C3EFAA-5FB0-AAE1-B22E-D3C07AC5298F}"/>
                  </a:ext>
                </a:extLst>
              </p:cNvPr>
              <p:cNvSpPr txBox="1"/>
              <p:nvPr/>
            </p:nvSpPr>
            <p:spPr>
              <a:xfrm>
                <a:off x="3067278" y="5559386"/>
                <a:ext cx="3370949" cy="4308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2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=0.447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8C3EFAA-5FB0-AAE1-B22E-D3C07AC529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7278" y="5559386"/>
                <a:ext cx="3370949" cy="43088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E575738-7BD7-FEF9-F4AB-2F8C0A5480D5}"/>
                  </a:ext>
                </a:extLst>
              </p:cNvPr>
              <p:cNvSpPr txBox="1"/>
              <p:nvPr/>
            </p:nvSpPr>
            <p:spPr>
              <a:xfrm>
                <a:off x="6118685" y="5021265"/>
                <a:ext cx="1368056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/>
                            </a:rPr>
                            <m:t>𝑋</m:t>
                          </m:r>
                        </m:e>
                      </m:acc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±2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acc>
                            <m:accPr>
                              <m:chr m:val="̅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𝑋</m:t>
                              </m:r>
                            </m:e>
                          </m:acc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E575738-7BD7-FEF9-F4AB-2F8C0A5480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8685" y="5021265"/>
                <a:ext cx="1368056" cy="461665"/>
              </a:xfrm>
              <a:prstGeom prst="rect">
                <a:avLst/>
              </a:prstGeom>
              <a:blipFill>
                <a:blip r:embed="rId14"/>
                <a:stretch>
                  <a:fillRect b="-540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9B8C0FD-51E2-5CA3-EF6C-C19380FB82C3}"/>
                  </a:ext>
                </a:extLst>
              </p:cNvPr>
              <p:cNvSpPr txBox="1"/>
              <p:nvPr/>
            </p:nvSpPr>
            <p:spPr>
              <a:xfrm>
                <a:off x="7314544" y="5023688"/>
                <a:ext cx="2669551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=31.8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±2×0.447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9B8C0FD-51E2-5CA3-EF6C-C19380FB82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4544" y="5023688"/>
                <a:ext cx="2669551" cy="461665"/>
              </a:xfrm>
              <a:prstGeom prst="rect">
                <a:avLst/>
              </a:prstGeom>
              <a:blipFill>
                <a:blip r:embed="rId15"/>
                <a:stretch>
                  <a:fillRect b="-263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2793DB7-1A7B-E6BA-6FC9-4647CE9E1032}"/>
                  </a:ext>
                </a:extLst>
              </p:cNvPr>
              <p:cNvSpPr txBox="1"/>
              <p:nvPr/>
            </p:nvSpPr>
            <p:spPr>
              <a:xfrm>
                <a:off x="7120387" y="5417811"/>
                <a:ext cx="2679405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=31.8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±0.894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2793DB7-1A7B-E6BA-6FC9-4647CE9E10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0387" y="5417811"/>
                <a:ext cx="2679405" cy="461665"/>
              </a:xfrm>
              <a:prstGeom prst="rect">
                <a:avLst/>
              </a:prstGeom>
              <a:blipFill>
                <a:blip r:embed="rId16"/>
                <a:stretch>
                  <a:fillRect b="-540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532EAF2-383B-B396-FD2A-2D94C9A3BAD7}"/>
                  </a:ext>
                </a:extLst>
              </p:cNvPr>
              <p:cNvSpPr txBox="1"/>
              <p:nvPr/>
            </p:nvSpPr>
            <p:spPr>
              <a:xfrm>
                <a:off x="7195933" y="5845764"/>
                <a:ext cx="1752600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=[30.91,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532EAF2-383B-B396-FD2A-2D94C9A3BA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5933" y="5845764"/>
                <a:ext cx="1752600" cy="461665"/>
              </a:xfrm>
              <a:prstGeom prst="rect">
                <a:avLst/>
              </a:prstGeom>
              <a:blipFill>
                <a:blip r:embed="rId17"/>
                <a:stretch>
                  <a:fillRect b="-1891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565BAC5-3AF9-C51E-C305-E3D87A129076}"/>
                  </a:ext>
                </a:extLst>
              </p:cNvPr>
              <p:cNvSpPr txBox="1"/>
              <p:nvPr/>
            </p:nvSpPr>
            <p:spPr>
              <a:xfrm>
                <a:off x="8555424" y="5852294"/>
                <a:ext cx="1538177" cy="46166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32.69]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565BAC5-3AF9-C51E-C305-E3D87A1290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5424" y="5852294"/>
                <a:ext cx="1538177" cy="461666"/>
              </a:xfrm>
              <a:prstGeom prst="rect">
                <a:avLst/>
              </a:prstGeom>
              <a:blipFill>
                <a:blip r:embed="rId18"/>
                <a:stretch>
                  <a:fillRect b="-1578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FA7D4C1-3E7F-61A1-0FF5-61E80A181626}"/>
                  </a:ext>
                </a:extLst>
              </p:cNvPr>
              <p:cNvSpPr txBox="1"/>
              <p:nvPr/>
            </p:nvSpPr>
            <p:spPr>
              <a:xfrm>
                <a:off x="9209635" y="2105379"/>
                <a:ext cx="1375144" cy="429115"/>
              </a:xfrm>
              <a:prstGeom prst="rect">
                <a:avLst/>
              </a:prstGeom>
              <a:solidFill>
                <a:srgbClr val="FF0000">
                  <a:alpha val="15000"/>
                </a:srgbClr>
              </a:solidFill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sz="22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=10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FA7D4C1-3E7F-61A1-0FF5-61E80A1816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09635" y="2105379"/>
                <a:ext cx="1375144" cy="429115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116D8B6-A7D9-B243-5A9E-42020D2A47B1}"/>
                  </a:ext>
                </a:extLst>
              </p:cNvPr>
              <p:cNvSpPr txBox="1"/>
              <p:nvPr/>
            </p:nvSpPr>
            <p:spPr>
              <a:xfrm>
                <a:off x="9209635" y="2662836"/>
                <a:ext cx="1368056" cy="429115"/>
              </a:xfrm>
              <a:prstGeom prst="rect">
                <a:avLst/>
              </a:prstGeom>
              <a:solidFill>
                <a:srgbClr val="00B050">
                  <a:alpha val="15000"/>
                </a:srgbClr>
              </a:solidFill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200" i="1">
                              <a:latin typeface="Cambria Math"/>
                            </a:rPr>
                            <m:t>𝑋</m:t>
                          </m:r>
                        </m:e>
                      </m:acc>
                      <m:r>
                        <a:rPr lang="en-US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=31.8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116D8B6-A7D9-B243-5A9E-42020D2A47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09635" y="2662836"/>
                <a:ext cx="1368056" cy="429115"/>
              </a:xfrm>
              <a:prstGeom prst="rect">
                <a:avLst/>
              </a:prstGeom>
              <a:blipFill>
                <a:blip r:embed="rId20"/>
                <a:stretch>
                  <a:fillRect l="-92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4B73E12-2FC4-0A78-4B69-4F567311A2BD}"/>
                  </a:ext>
                </a:extLst>
              </p:cNvPr>
              <p:cNvSpPr txBox="1"/>
              <p:nvPr/>
            </p:nvSpPr>
            <p:spPr>
              <a:xfrm>
                <a:off x="9209635" y="3216907"/>
                <a:ext cx="1375144" cy="463973"/>
              </a:xfrm>
              <a:prstGeom prst="rect">
                <a:avLst/>
              </a:prstGeom>
              <a:solidFill>
                <a:srgbClr val="FFFF00">
                  <a:alpha val="50000"/>
                </a:srgbClr>
              </a:solidFill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r>
                  <a:rPr lang="en-US" sz="2200" i="1" dirty="0">
                    <a:ea typeface="Cambria Math" panose="02040503050406030204" pitchFamily="18" charset="0"/>
                  </a:rPr>
                  <a:t>S</a:t>
                </a:r>
                <a:r>
                  <a:rPr lang="en-US" sz="22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2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</m:rad>
                  </m:oMath>
                </a14:m>
                <a:endParaRPr lang="en-US" sz="22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4B73E12-2FC4-0A78-4B69-4F567311A2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09635" y="3216907"/>
                <a:ext cx="1375144" cy="463973"/>
              </a:xfrm>
              <a:prstGeom prst="rect">
                <a:avLst/>
              </a:prstGeom>
              <a:blipFill>
                <a:blip r:embed="rId21"/>
                <a:stretch>
                  <a:fillRect l="-5505" t="-2703" b="-2702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A69142B-776B-9924-0550-B9214849000F}"/>
                  </a:ext>
                </a:extLst>
              </p:cNvPr>
              <p:cNvSpPr txBox="1"/>
              <p:nvPr/>
            </p:nvSpPr>
            <p:spPr>
              <a:xfrm>
                <a:off x="9209635" y="3216907"/>
                <a:ext cx="1375144" cy="463973"/>
              </a:xfrm>
              <a:prstGeom prst="rect">
                <a:avLst/>
              </a:prstGeom>
              <a:solidFill>
                <a:srgbClr val="FFFF00">
                  <a:alpha val="50000"/>
                </a:srgbClr>
              </a:solidFill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r>
                  <a:rPr lang="en-US" sz="2200" i="1" dirty="0">
                    <a:ea typeface="Cambria Math" panose="02040503050406030204" pitchFamily="18" charset="0"/>
                  </a:rPr>
                  <a:t>S</a:t>
                </a:r>
                <a:r>
                  <a:rPr lang="en-US" sz="22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2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</m:rad>
                  </m:oMath>
                </a14:m>
                <a:endParaRPr lang="en-US" sz="22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A69142B-776B-9924-0550-B921484900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09635" y="3216907"/>
                <a:ext cx="1375144" cy="463973"/>
              </a:xfrm>
              <a:prstGeom prst="rect">
                <a:avLst/>
              </a:prstGeom>
              <a:blipFill>
                <a:blip r:embed="rId21"/>
                <a:stretch>
                  <a:fillRect l="-5505" t="-2703" b="-2702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36971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>
            <a:extLst>
              <a:ext uri="{FF2B5EF4-FFF2-40B4-BE49-F238E27FC236}">
                <a16:creationId xmlns:a16="http://schemas.microsoft.com/office/drawing/2014/main" id="{861157DF-439C-4791-B49F-70B4BBAFB83F}"/>
              </a:ext>
            </a:extLst>
          </p:cNvPr>
          <p:cNvSpPr txBox="1">
            <a:spLocks/>
          </p:cNvSpPr>
          <p:nvPr/>
        </p:nvSpPr>
        <p:spPr>
          <a:xfrm>
            <a:off x="2057401" y="709267"/>
            <a:ext cx="8747051" cy="1072794"/>
          </a:xfrm>
          <a:prstGeom prst="rect">
            <a:avLst/>
          </a:prstGeom>
        </p:spPr>
        <p:txBody>
          <a:bodyPr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5000" b="0" kern="120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lnSpc>
                <a:spcPct val="110000"/>
              </a:lnSpc>
              <a:spcBef>
                <a:spcPct val="30000"/>
              </a:spcBef>
            </a:pPr>
            <a:endParaRPr lang="en-US" sz="3800" dirty="0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D27EF5B0-F364-4859-835E-CB4FD7768C49}"/>
              </a:ext>
            </a:extLst>
          </p:cNvPr>
          <p:cNvCxnSpPr>
            <a:cxnSpLocks/>
          </p:cNvCxnSpPr>
          <p:nvPr/>
        </p:nvCxnSpPr>
        <p:spPr>
          <a:xfrm>
            <a:off x="6497124" y="3148807"/>
            <a:ext cx="0" cy="986029"/>
          </a:xfrm>
          <a:prstGeom prst="straightConnector1">
            <a:avLst/>
          </a:prstGeom>
          <a:ln w="50800">
            <a:solidFill>
              <a:srgbClr val="000099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355C283-90A4-4EA4-AFC8-2C1AE1AD2EDF}"/>
              </a:ext>
            </a:extLst>
          </p:cNvPr>
          <p:cNvCxnSpPr/>
          <p:nvPr/>
        </p:nvCxnSpPr>
        <p:spPr>
          <a:xfrm>
            <a:off x="5560320" y="2994009"/>
            <a:ext cx="120" cy="184666"/>
          </a:xfrm>
          <a:prstGeom prst="line">
            <a:avLst/>
          </a:prstGeom>
          <a:ln w="317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A231C278-C2BD-45DA-87A0-DC837175EBEE}"/>
              </a:ext>
            </a:extLst>
          </p:cNvPr>
          <p:cNvSpPr/>
          <p:nvPr/>
        </p:nvSpPr>
        <p:spPr>
          <a:xfrm>
            <a:off x="4648200" y="2350351"/>
            <a:ext cx="3697848" cy="1291470"/>
          </a:xfrm>
          <a:prstGeom prst="rect">
            <a:avLst/>
          </a:prstGeom>
          <a:solidFill>
            <a:srgbClr val="00CC00">
              <a:alpha val="15000"/>
            </a:srgbClr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99"/>
              </a:solidFill>
            </a:endParaRP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24A0B8AA-D463-40E7-88D4-D47ECE906714}"/>
              </a:ext>
            </a:extLst>
          </p:cNvPr>
          <p:cNvCxnSpPr>
            <a:cxnSpLocks/>
          </p:cNvCxnSpPr>
          <p:nvPr/>
        </p:nvCxnSpPr>
        <p:spPr>
          <a:xfrm>
            <a:off x="2507124" y="3050522"/>
            <a:ext cx="7475076" cy="0"/>
          </a:xfrm>
          <a:prstGeom prst="line">
            <a:avLst/>
          </a:prstGeom>
          <a:ln w="349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03F9A7F-6684-4486-A9CC-1D6CA613BD6F}"/>
                  </a:ext>
                </a:extLst>
              </p:cNvPr>
              <p:cNvSpPr txBox="1"/>
              <p:nvPr/>
            </p:nvSpPr>
            <p:spPr>
              <a:xfrm>
                <a:off x="2819401" y="4164566"/>
                <a:ext cx="1600197" cy="83099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/>
                            </a:rPr>
                            <m:t>𝑋</m:t>
                          </m:r>
                        </m:e>
                      </m:acc>
                      <m:r>
                        <a:rPr lang="en-US" sz="24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acc>
                            <m:accPr>
                              <m:chr m:val="̅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𝑋</m:t>
                              </m:r>
                            </m:e>
                          </m:acc>
                        </m:sub>
                      </m:sSub>
                    </m:oMath>
                  </m:oMathPara>
                </a14:m>
                <a:endParaRPr lang="en-US" sz="24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=30.91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03F9A7F-6684-4486-A9CC-1D6CA613BD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9401" y="4164566"/>
                <a:ext cx="1600197" cy="83099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9579D0AF-2186-47B7-BD75-4DA1D1B6ABDF}"/>
                  </a:ext>
                </a:extLst>
              </p:cNvPr>
              <p:cNvSpPr txBox="1"/>
              <p:nvPr/>
            </p:nvSpPr>
            <p:spPr>
              <a:xfrm>
                <a:off x="5813097" y="4164566"/>
                <a:ext cx="1368055" cy="83099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</m:oMath>
                  </m:oMathPara>
                </a14:m>
                <a:endParaRPr lang="en-US" sz="24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=31.8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9579D0AF-2186-47B7-BD75-4DA1D1B6AB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3097" y="4164566"/>
                <a:ext cx="1368055" cy="83099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CAB5630-8C36-4DD8-9384-2AD420B93944}"/>
                  </a:ext>
                </a:extLst>
              </p:cNvPr>
              <p:cNvSpPr txBox="1"/>
              <p:nvPr/>
            </p:nvSpPr>
            <p:spPr>
              <a:xfrm>
                <a:off x="5293619" y="3160851"/>
                <a:ext cx="533402" cy="46166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CAB5630-8C36-4DD8-9384-2AD420B939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3619" y="3160851"/>
                <a:ext cx="533402" cy="461666"/>
              </a:xfrm>
              <a:prstGeom prst="rect">
                <a:avLst/>
              </a:prstGeom>
              <a:blipFill>
                <a:blip r:embed="rId6"/>
                <a:stretch>
                  <a:fillRect b="-810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AAE68770-184B-4EC6-B883-5896F9CB986C}"/>
              </a:ext>
            </a:extLst>
          </p:cNvPr>
          <p:cNvCxnSpPr>
            <a:cxnSpLocks/>
          </p:cNvCxnSpPr>
          <p:nvPr/>
        </p:nvCxnSpPr>
        <p:spPr>
          <a:xfrm flipH="1">
            <a:off x="3844174" y="3200091"/>
            <a:ext cx="671371" cy="844854"/>
          </a:xfrm>
          <a:prstGeom prst="straightConnector1">
            <a:avLst/>
          </a:prstGeom>
          <a:ln w="50800">
            <a:solidFill>
              <a:srgbClr val="C0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5C1034A0-12A0-4AA4-AC58-321AAF6E7609}"/>
              </a:ext>
            </a:extLst>
          </p:cNvPr>
          <p:cNvCxnSpPr>
            <a:cxnSpLocks/>
          </p:cNvCxnSpPr>
          <p:nvPr/>
        </p:nvCxnSpPr>
        <p:spPr>
          <a:xfrm>
            <a:off x="8474718" y="3131116"/>
            <a:ext cx="669283" cy="913828"/>
          </a:xfrm>
          <a:prstGeom prst="straightConnector1">
            <a:avLst/>
          </a:prstGeom>
          <a:ln w="50800">
            <a:solidFill>
              <a:srgbClr val="C0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AD056548-DEA2-44CC-82A3-6E35B8B318C8}"/>
                  </a:ext>
                </a:extLst>
              </p:cNvPr>
              <p:cNvSpPr txBox="1"/>
              <p:nvPr/>
            </p:nvSpPr>
            <p:spPr>
              <a:xfrm>
                <a:off x="8474718" y="4134836"/>
                <a:ext cx="1600197" cy="83099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/>
                            </a:rPr>
                            <m:t>𝑋</m:t>
                          </m:r>
                        </m:e>
                      </m:acc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acc>
                            <m:accPr>
                              <m:chr m:val="̅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𝑋</m:t>
                              </m:r>
                            </m:e>
                          </m:acc>
                        </m:sub>
                      </m:sSub>
                    </m:oMath>
                  </m:oMathPara>
                </a14:m>
                <a:endParaRPr lang="en-US" sz="24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=32.69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AD056548-DEA2-44CC-82A3-6E35B8B318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4718" y="4134836"/>
                <a:ext cx="1600197" cy="83099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1F82C67-3D85-B5B6-5600-9E9F32F662E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365126"/>
                <a:ext cx="10515600" cy="828244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342900" indent="-342900">
                  <a:lnSpc>
                    <a:spcPct val="110000"/>
                  </a:lnSpc>
                  <a:spcBef>
                    <a:spcPct val="30000"/>
                  </a:spcBef>
                </a:pPr>
                <a:r>
                  <a:rPr lang="en-US" sz="4400" dirty="0"/>
                  <a:t>What Does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4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</m:oMath>
                </a14:m>
                <a:r>
                  <a:rPr lang="en-US" sz="4400" dirty="0"/>
                  <a:t> Suggest About </a:t>
                </a:r>
                <a14:m>
                  <m:oMath xmlns:m="http://schemas.openxmlformats.org/officeDocument/2006/math">
                    <m:r>
                      <a:rPr lang="en-US" sz="44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𝜇</m:t>
                    </m:r>
                  </m:oMath>
                </a14:m>
                <a:r>
                  <a:rPr lang="en-US" sz="4400" dirty="0"/>
                  <a:t>?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1F82C67-3D85-B5B6-5600-9E9F32F662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65126"/>
                <a:ext cx="10515600" cy="828244"/>
              </a:xfrm>
              <a:prstGeom prst="rect">
                <a:avLst/>
              </a:prstGeom>
              <a:blipFill>
                <a:blip r:embed="rId8"/>
                <a:stretch>
                  <a:fillRect l="-2413" t="-11940" b="-283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2190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8" grpId="0"/>
      <p:bldP spid="41" grpId="0"/>
      <p:bldP spid="4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331F00-F8F4-B930-BADA-758C5AEE26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5AD65DA-1CD6-1E81-C8D3-75D59CBA8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28244"/>
          </a:xfrm>
        </p:spPr>
        <p:txBody>
          <a:bodyPr anchor="t"/>
          <a:lstStyle/>
          <a:p>
            <a:r>
              <a:rPr lang="en-US" altLang="en-US" sz="4400" dirty="0"/>
              <a:t>But how do we learn about the population?</a:t>
            </a:r>
            <a:endParaRPr lang="en-US" dirty="0"/>
          </a:p>
        </p:txBody>
      </p:sp>
      <p:sp>
        <p:nvSpPr>
          <p:cNvPr id="8" name="AutoShape 297">
            <a:extLst>
              <a:ext uri="{FF2B5EF4-FFF2-40B4-BE49-F238E27FC236}">
                <a16:creationId xmlns:a16="http://schemas.microsoft.com/office/drawing/2014/main" id="{5718A6FA-5C76-5B64-FFD2-6ECF64F4BF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19500" y="4857750"/>
            <a:ext cx="114300" cy="114300"/>
          </a:xfrm>
          <a:prstGeom prst="star4">
            <a:avLst>
              <a:gd name="adj" fmla="val 12500"/>
            </a:avLst>
          </a:prstGeom>
          <a:solidFill>
            <a:srgbClr val="008000"/>
          </a:solidFill>
          <a:ln w="38100">
            <a:solidFill>
              <a:srgbClr val="008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 sz="1350"/>
          </a:p>
        </p:txBody>
      </p:sp>
      <p:sp>
        <p:nvSpPr>
          <p:cNvPr id="9" name="Oval 287">
            <a:extLst>
              <a:ext uri="{FF2B5EF4-FFF2-40B4-BE49-F238E27FC236}">
                <a16:creationId xmlns:a16="http://schemas.microsoft.com/office/drawing/2014/main" id="{FD9D62F6-1E2D-278A-D8EB-79A3846BB6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0615" y="1828800"/>
            <a:ext cx="2057400" cy="3486150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10" name="Text Box 329">
            <a:extLst>
              <a:ext uri="{FF2B5EF4-FFF2-40B4-BE49-F238E27FC236}">
                <a16:creationId xmlns:a16="http://schemas.microsoft.com/office/drawing/2014/main" id="{423BEAF8-5982-759C-F791-58A31627BA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63430" y="5486400"/>
            <a:ext cx="1970485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en-US"/>
          </a:p>
        </p:txBody>
      </p:sp>
      <p:sp>
        <p:nvSpPr>
          <p:cNvPr id="11" name="Line 327">
            <a:extLst>
              <a:ext uri="{FF2B5EF4-FFF2-40B4-BE49-F238E27FC236}">
                <a16:creationId xmlns:a16="http://schemas.microsoft.com/office/drawing/2014/main" id="{C71509E0-EFF8-0B34-CEBD-4CD0317F5F67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393564" y="6018789"/>
            <a:ext cx="1338350" cy="825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 sz="1050"/>
          </a:p>
        </p:txBody>
      </p:sp>
      <p:sp>
        <p:nvSpPr>
          <p:cNvPr id="12" name="Text Box 333">
            <a:extLst>
              <a:ext uri="{FF2B5EF4-FFF2-40B4-BE49-F238E27FC236}">
                <a16:creationId xmlns:a16="http://schemas.microsoft.com/office/drawing/2014/main" id="{0A4795F0-9B6D-BF4B-CC90-513FC1892249}"/>
              </a:ext>
            </a:extLst>
          </p:cNvPr>
          <p:cNvSpPr txBox="1">
            <a:spLocks noChangeArrowheads="1"/>
          </p:cNvSpPr>
          <p:nvPr/>
        </p:nvSpPr>
        <p:spPr bwMode="auto">
          <a:xfrm rot="21588116">
            <a:off x="5493007" y="5524569"/>
            <a:ext cx="1765697" cy="43088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200" dirty="0"/>
              <a:t>Inference</a:t>
            </a:r>
          </a:p>
        </p:txBody>
      </p:sp>
      <p:sp>
        <p:nvSpPr>
          <p:cNvPr id="13" name="Line 331">
            <a:extLst>
              <a:ext uri="{FF2B5EF4-FFF2-40B4-BE49-F238E27FC236}">
                <a16:creationId xmlns:a16="http://schemas.microsoft.com/office/drawing/2014/main" id="{FFD1E452-9E04-6C5B-1B6F-EBC305FE9A1D}"/>
              </a:ext>
            </a:extLst>
          </p:cNvPr>
          <p:cNvSpPr>
            <a:spLocks noChangeShapeType="1"/>
          </p:cNvSpPr>
          <p:nvPr/>
        </p:nvSpPr>
        <p:spPr bwMode="auto">
          <a:xfrm>
            <a:off x="5590496" y="2160029"/>
            <a:ext cx="2084781" cy="466715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 sz="1050"/>
          </a:p>
        </p:txBody>
      </p:sp>
      <p:sp>
        <p:nvSpPr>
          <p:cNvPr id="14" name="Text Box 332">
            <a:extLst>
              <a:ext uri="{FF2B5EF4-FFF2-40B4-BE49-F238E27FC236}">
                <a16:creationId xmlns:a16="http://schemas.microsoft.com/office/drawing/2014/main" id="{7B856BC0-F676-ECF3-EA2B-DB9E778C3097}"/>
              </a:ext>
            </a:extLst>
          </p:cNvPr>
          <p:cNvSpPr txBox="1">
            <a:spLocks noChangeArrowheads="1"/>
          </p:cNvSpPr>
          <p:nvPr/>
        </p:nvSpPr>
        <p:spPr bwMode="auto">
          <a:xfrm rot="621609">
            <a:off x="5855081" y="1886437"/>
            <a:ext cx="1765697" cy="46166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b="1" dirty="0">
                <a:solidFill>
                  <a:srgbClr val="FF0000"/>
                </a:solidFill>
              </a:rPr>
              <a:t>Sampling</a:t>
            </a:r>
          </a:p>
        </p:txBody>
      </p:sp>
      <p:grpSp>
        <p:nvGrpSpPr>
          <p:cNvPr id="15" name="Group 344">
            <a:extLst>
              <a:ext uri="{FF2B5EF4-FFF2-40B4-BE49-F238E27FC236}">
                <a16:creationId xmlns:a16="http://schemas.microsoft.com/office/drawing/2014/main" id="{58F980B4-D9CA-EAE7-B9A0-A353EEE6744A}"/>
              </a:ext>
            </a:extLst>
          </p:cNvPr>
          <p:cNvGrpSpPr>
            <a:grpSpLocks/>
          </p:cNvGrpSpPr>
          <p:nvPr/>
        </p:nvGrpSpPr>
        <p:grpSpPr bwMode="auto">
          <a:xfrm>
            <a:off x="4006367" y="2057400"/>
            <a:ext cx="1627585" cy="3086100"/>
            <a:chOff x="1008" y="1008"/>
            <a:chExt cx="1367" cy="2592"/>
          </a:xfrm>
        </p:grpSpPr>
        <p:sp>
          <p:nvSpPr>
            <p:cNvPr id="16" name="Oval 345">
              <a:extLst>
                <a:ext uri="{FF2B5EF4-FFF2-40B4-BE49-F238E27FC236}">
                  <a16:creationId xmlns:a16="http://schemas.microsoft.com/office/drawing/2014/main" id="{1C392EE5-73A1-B590-6C5A-36067B11B17E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440" y="2304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18" name="Oval 346">
              <a:extLst>
                <a:ext uri="{FF2B5EF4-FFF2-40B4-BE49-F238E27FC236}">
                  <a16:creationId xmlns:a16="http://schemas.microsoft.com/office/drawing/2014/main" id="{17278E9B-55AF-9962-1C64-FFDF9F11D28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536" y="2592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19" name="Oval 347">
              <a:extLst>
                <a:ext uri="{FF2B5EF4-FFF2-40B4-BE49-F238E27FC236}">
                  <a16:creationId xmlns:a16="http://schemas.microsoft.com/office/drawing/2014/main" id="{5314DAC4-A78C-1D25-D701-F45F43679F72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968" y="2544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20" name="Oval 348">
              <a:extLst>
                <a:ext uri="{FF2B5EF4-FFF2-40B4-BE49-F238E27FC236}">
                  <a16:creationId xmlns:a16="http://schemas.microsoft.com/office/drawing/2014/main" id="{26254C7C-2E67-4340-CEB2-ED2D1AC4091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152" y="2640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21" name="Oval 349">
              <a:extLst>
                <a:ext uri="{FF2B5EF4-FFF2-40B4-BE49-F238E27FC236}">
                  <a16:creationId xmlns:a16="http://schemas.microsoft.com/office/drawing/2014/main" id="{4F171A73-493B-4A12-FB5C-1A0B605C4192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824" y="2784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22" name="Oval 350">
              <a:extLst>
                <a:ext uri="{FF2B5EF4-FFF2-40B4-BE49-F238E27FC236}">
                  <a16:creationId xmlns:a16="http://schemas.microsoft.com/office/drawing/2014/main" id="{8D8EC5C2-E134-B5E2-5DB9-A6F7387C33DE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728" y="3216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23" name="Oval 351">
              <a:extLst>
                <a:ext uri="{FF2B5EF4-FFF2-40B4-BE49-F238E27FC236}">
                  <a16:creationId xmlns:a16="http://schemas.microsoft.com/office/drawing/2014/main" id="{1053A2B7-D73B-6700-2C0E-D0A162DC2F8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016" y="2976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24" name="Oval 352">
              <a:extLst>
                <a:ext uri="{FF2B5EF4-FFF2-40B4-BE49-F238E27FC236}">
                  <a16:creationId xmlns:a16="http://schemas.microsoft.com/office/drawing/2014/main" id="{BB5BF5A6-4938-BB1E-CD4E-277E27BD71B2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160" y="2496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25" name="Oval 353">
              <a:extLst>
                <a:ext uri="{FF2B5EF4-FFF2-40B4-BE49-F238E27FC236}">
                  <a16:creationId xmlns:a16="http://schemas.microsoft.com/office/drawing/2014/main" id="{E411A666-FC55-97F4-7560-FC9B4E1FE62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968" y="3312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26" name="Oval 354">
              <a:extLst>
                <a:ext uri="{FF2B5EF4-FFF2-40B4-BE49-F238E27FC236}">
                  <a16:creationId xmlns:a16="http://schemas.microsoft.com/office/drawing/2014/main" id="{D09E2597-3F48-B524-D3F1-52DA2C90CAB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584" y="1488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27" name="Oval 355">
              <a:extLst>
                <a:ext uri="{FF2B5EF4-FFF2-40B4-BE49-F238E27FC236}">
                  <a16:creationId xmlns:a16="http://schemas.microsoft.com/office/drawing/2014/main" id="{75E8BB75-33E5-7699-8AB4-4690B958C50B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968" y="1680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28" name="Oval 356">
              <a:extLst>
                <a:ext uri="{FF2B5EF4-FFF2-40B4-BE49-F238E27FC236}">
                  <a16:creationId xmlns:a16="http://schemas.microsoft.com/office/drawing/2014/main" id="{FEC03C0A-88A3-C8A6-ADB8-6AC6CA502A0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680" y="1920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29" name="Oval 357">
              <a:extLst>
                <a:ext uri="{FF2B5EF4-FFF2-40B4-BE49-F238E27FC236}">
                  <a16:creationId xmlns:a16="http://schemas.microsoft.com/office/drawing/2014/main" id="{95E4857C-D2BA-1273-B327-1644065D1AC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296" y="2112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30" name="Oval 358">
              <a:extLst>
                <a:ext uri="{FF2B5EF4-FFF2-40B4-BE49-F238E27FC236}">
                  <a16:creationId xmlns:a16="http://schemas.microsoft.com/office/drawing/2014/main" id="{FE8EDF93-2540-3AAB-2822-5E3199E5C62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392" y="2400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31" name="Oval 359">
              <a:extLst>
                <a:ext uri="{FF2B5EF4-FFF2-40B4-BE49-F238E27FC236}">
                  <a16:creationId xmlns:a16="http://schemas.microsoft.com/office/drawing/2014/main" id="{60BE9210-A8A4-335B-E425-FA3EFD3DC1F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824" y="2352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32" name="Oval 360">
              <a:extLst>
                <a:ext uri="{FF2B5EF4-FFF2-40B4-BE49-F238E27FC236}">
                  <a16:creationId xmlns:a16="http://schemas.microsoft.com/office/drawing/2014/main" id="{26536133-0D98-EB98-75AC-7CDFCF236172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008" y="2544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33" name="Oval 361">
              <a:extLst>
                <a:ext uri="{FF2B5EF4-FFF2-40B4-BE49-F238E27FC236}">
                  <a16:creationId xmlns:a16="http://schemas.microsoft.com/office/drawing/2014/main" id="{DF84B0D2-6C08-DF9C-2E47-FB04CF5B3F51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680" y="2496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34" name="Oval 362">
              <a:extLst>
                <a:ext uri="{FF2B5EF4-FFF2-40B4-BE49-F238E27FC236}">
                  <a16:creationId xmlns:a16="http://schemas.microsoft.com/office/drawing/2014/main" id="{3916E699-7A0F-721E-C001-FE06EBC62DC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584" y="3024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35" name="Oval 363">
              <a:extLst>
                <a:ext uri="{FF2B5EF4-FFF2-40B4-BE49-F238E27FC236}">
                  <a16:creationId xmlns:a16="http://schemas.microsoft.com/office/drawing/2014/main" id="{7B827EEE-B130-0A36-4C45-1B1F8CD025C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872" y="2784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36" name="Oval 364">
              <a:extLst>
                <a:ext uri="{FF2B5EF4-FFF2-40B4-BE49-F238E27FC236}">
                  <a16:creationId xmlns:a16="http://schemas.microsoft.com/office/drawing/2014/main" id="{1D1EF801-2861-CA10-6738-ACF36292529F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016" y="2304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37" name="Oval 365">
              <a:extLst>
                <a:ext uri="{FF2B5EF4-FFF2-40B4-BE49-F238E27FC236}">
                  <a16:creationId xmlns:a16="http://schemas.microsoft.com/office/drawing/2014/main" id="{85720218-B578-DAE1-219E-26A03887AD1E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824" y="3120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38" name="Oval 366">
              <a:extLst>
                <a:ext uri="{FF2B5EF4-FFF2-40B4-BE49-F238E27FC236}">
                  <a16:creationId xmlns:a16="http://schemas.microsoft.com/office/drawing/2014/main" id="{C8CA640C-DCA7-D8BE-3AD5-9DA1BDEE2E7C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440" y="1296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39" name="Oval 367">
              <a:extLst>
                <a:ext uri="{FF2B5EF4-FFF2-40B4-BE49-F238E27FC236}">
                  <a16:creationId xmlns:a16="http://schemas.microsoft.com/office/drawing/2014/main" id="{9ABCE402-AF00-B496-92D7-2F32A4C788A7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824" y="1488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40" name="Oval 368">
              <a:extLst>
                <a:ext uri="{FF2B5EF4-FFF2-40B4-BE49-F238E27FC236}">
                  <a16:creationId xmlns:a16="http://schemas.microsoft.com/office/drawing/2014/main" id="{56929AC2-6B12-6DA7-E39D-261B44DFF522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536" y="1728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41" name="Oval 369">
              <a:extLst>
                <a:ext uri="{FF2B5EF4-FFF2-40B4-BE49-F238E27FC236}">
                  <a16:creationId xmlns:a16="http://schemas.microsoft.com/office/drawing/2014/main" id="{AF8613DD-0CA8-D54F-2B63-D4D7C6E7BB1B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536" y="2016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42" name="Oval 370">
              <a:extLst>
                <a:ext uri="{FF2B5EF4-FFF2-40B4-BE49-F238E27FC236}">
                  <a16:creationId xmlns:a16="http://schemas.microsoft.com/office/drawing/2014/main" id="{3B262F29-CD2A-F40D-41F5-8693136FAE2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632" y="2304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43" name="Oval 371">
              <a:extLst>
                <a:ext uri="{FF2B5EF4-FFF2-40B4-BE49-F238E27FC236}">
                  <a16:creationId xmlns:a16="http://schemas.microsoft.com/office/drawing/2014/main" id="{A1165A1C-A177-824D-2096-322C842BD87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064" y="2256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44" name="Oval 372">
              <a:extLst>
                <a:ext uri="{FF2B5EF4-FFF2-40B4-BE49-F238E27FC236}">
                  <a16:creationId xmlns:a16="http://schemas.microsoft.com/office/drawing/2014/main" id="{06FC4F9C-0A67-B514-B749-44E562959A5E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248" y="2352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45" name="Oval 373">
              <a:extLst>
                <a:ext uri="{FF2B5EF4-FFF2-40B4-BE49-F238E27FC236}">
                  <a16:creationId xmlns:a16="http://schemas.microsoft.com/office/drawing/2014/main" id="{96B922FD-F8A2-202D-F7CE-9AB2F6FC26C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920" y="2496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46" name="Oval 374">
              <a:extLst>
                <a:ext uri="{FF2B5EF4-FFF2-40B4-BE49-F238E27FC236}">
                  <a16:creationId xmlns:a16="http://schemas.microsoft.com/office/drawing/2014/main" id="{D5D339B0-0765-9F3A-9D1F-8C424D4623F1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824" y="2928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47" name="Oval 375">
              <a:extLst>
                <a:ext uri="{FF2B5EF4-FFF2-40B4-BE49-F238E27FC236}">
                  <a16:creationId xmlns:a16="http://schemas.microsoft.com/office/drawing/2014/main" id="{892019C8-8FD7-9102-9585-0F9A26DD7A62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112" y="2688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48" name="Oval 376">
              <a:extLst>
                <a:ext uri="{FF2B5EF4-FFF2-40B4-BE49-F238E27FC236}">
                  <a16:creationId xmlns:a16="http://schemas.microsoft.com/office/drawing/2014/main" id="{43901B5F-2DCE-2A24-64C4-A98937C0F31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256" y="2208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49" name="Oval 377">
              <a:extLst>
                <a:ext uri="{FF2B5EF4-FFF2-40B4-BE49-F238E27FC236}">
                  <a16:creationId xmlns:a16="http://schemas.microsoft.com/office/drawing/2014/main" id="{CAEB23C7-48B8-FB53-8CC4-3377C7AE98F1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064" y="3024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50" name="Oval 378">
              <a:extLst>
                <a:ext uri="{FF2B5EF4-FFF2-40B4-BE49-F238E27FC236}">
                  <a16:creationId xmlns:a16="http://schemas.microsoft.com/office/drawing/2014/main" id="{D4FAD8A3-0A0F-73A9-3DEB-50FB19FC2D99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680" y="1200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51" name="Oval 379">
              <a:extLst>
                <a:ext uri="{FF2B5EF4-FFF2-40B4-BE49-F238E27FC236}">
                  <a16:creationId xmlns:a16="http://schemas.microsoft.com/office/drawing/2014/main" id="{11873F3A-4A02-EBAC-6F56-22FC21E704FB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064" y="1392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52" name="Oval 380">
              <a:extLst>
                <a:ext uri="{FF2B5EF4-FFF2-40B4-BE49-F238E27FC236}">
                  <a16:creationId xmlns:a16="http://schemas.microsoft.com/office/drawing/2014/main" id="{801D57D9-DEA7-EED7-B836-5A318E9CC22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776" y="1632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53" name="Oval 381">
              <a:extLst>
                <a:ext uri="{FF2B5EF4-FFF2-40B4-BE49-F238E27FC236}">
                  <a16:creationId xmlns:a16="http://schemas.microsoft.com/office/drawing/2014/main" id="{7E34B590-021F-A37A-5685-A94914379DB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392" y="1920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54" name="Oval 382">
              <a:extLst>
                <a:ext uri="{FF2B5EF4-FFF2-40B4-BE49-F238E27FC236}">
                  <a16:creationId xmlns:a16="http://schemas.microsoft.com/office/drawing/2014/main" id="{569DF949-E5BB-7AF2-ED2C-F03BB820F98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488" y="2112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55" name="Oval 383">
              <a:extLst>
                <a:ext uri="{FF2B5EF4-FFF2-40B4-BE49-F238E27FC236}">
                  <a16:creationId xmlns:a16="http://schemas.microsoft.com/office/drawing/2014/main" id="{0AE75EEA-E7D3-1F1C-87BD-B682E276F239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920" y="2064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56" name="Oval 384">
              <a:extLst>
                <a:ext uri="{FF2B5EF4-FFF2-40B4-BE49-F238E27FC236}">
                  <a16:creationId xmlns:a16="http://schemas.microsoft.com/office/drawing/2014/main" id="{C3EA9464-BCAA-EA87-F030-246F07B1ECDF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104" y="2160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57" name="Oval 385">
              <a:extLst>
                <a:ext uri="{FF2B5EF4-FFF2-40B4-BE49-F238E27FC236}">
                  <a16:creationId xmlns:a16="http://schemas.microsoft.com/office/drawing/2014/main" id="{853AE480-8F6A-6FE3-CC1B-B7CBAFA3418B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776" y="2208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58" name="Oval 386">
              <a:extLst>
                <a:ext uri="{FF2B5EF4-FFF2-40B4-BE49-F238E27FC236}">
                  <a16:creationId xmlns:a16="http://schemas.microsoft.com/office/drawing/2014/main" id="{B408CEDA-8996-C085-9DD7-059CCEF878F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680" y="2640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59" name="Oval 387">
              <a:extLst>
                <a:ext uri="{FF2B5EF4-FFF2-40B4-BE49-F238E27FC236}">
                  <a16:creationId xmlns:a16="http://schemas.microsoft.com/office/drawing/2014/main" id="{D3288EED-6BAB-49F8-8C3F-415112F1BDF9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968" y="2496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60" name="Oval 388">
              <a:extLst>
                <a:ext uri="{FF2B5EF4-FFF2-40B4-BE49-F238E27FC236}">
                  <a16:creationId xmlns:a16="http://schemas.microsoft.com/office/drawing/2014/main" id="{A5072E33-490D-060C-99BF-17741D4AB4A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112" y="2016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61" name="Oval 389">
              <a:extLst>
                <a:ext uri="{FF2B5EF4-FFF2-40B4-BE49-F238E27FC236}">
                  <a16:creationId xmlns:a16="http://schemas.microsoft.com/office/drawing/2014/main" id="{DB72BD38-B4DA-1E73-68BF-CB7DB83C6A8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920" y="2832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62" name="Oval 390">
              <a:extLst>
                <a:ext uri="{FF2B5EF4-FFF2-40B4-BE49-F238E27FC236}">
                  <a16:creationId xmlns:a16="http://schemas.microsoft.com/office/drawing/2014/main" id="{47EE1E26-F7E6-13F6-CC71-40DC2D0DB64E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536" y="1008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63" name="Oval 391">
              <a:extLst>
                <a:ext uri="{FF2B5EF4-FFF2-40B4-BE49-F238E27FC236}">
                  <a16:creationId xmlns:a16="http://schemas.microsoft.com/office/drawing/2014/main" id="{DCA7CF82-4B69-E719-4C8C-EE4567762C89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920" y="1200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64" name="Oval 392">
              <a:extLst>
                <a:ext uri="{FF2B5EF4-FFF2-40B4-BE49-F238E27FC236}">
                  <a16:creationId xmlns:a16="http://schemas.microsoft.com/office/drawing/2014/main" id="{DFDF124C-4829-CA3B-9D5C-5FFF50220DE1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632" y="1440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65" name="Oval 393">
              <a:extLst>
                <a:ext uri="{FF2B5EF4-FFF2-40B4-BE49-F238E27FC236}">
                  <a16:creationId xmlns:a16="http://schemas.microsoft.com/office/drawing/2014/main" id="{246F6BBE-91A6-6D82-9FE6-FC2E94F76A32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536" y="2400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66" name="Oval 394">
              <a:extLst>
                <a:ext uri="{FF2B5EF4-FFF2-40B4-BE49-F238E27FC236}">
                  <a16:creationId xmlns:a16="http://schemas.microsoft.com/office/drawing/2014/main" id="{35BC50B4-0D95-CA7D-3BF5-613975965DF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632" y="2784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67" name="Oval 395">
              <a:extLst>
                <a:ext uri="{FF2B5EF4-FFF2-40B4-BE49-F238E27FC236}">
                  <a16:creationId xmlns:a16="http://schemas.microsoft.com/office/drawing/2014/main" id="{30662F86-4345-C097-A58C-D301F268065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064" y="2640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68" name="Oval 396">
              <a:extLst>
                <a:ext uri="{FF2B5EF4-FFF2-40B4-BE49-F238E27FC236}">
                  <a16:creationId xmlns:a16="http://schemas.microsoft.com/office/drawing/2014/main" id="{7200198C-A26C-C149-F92B-A0313551D6F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248" y="2832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69" name="Oval 397">
              <a:extLst>
                <a:ext uri="{FF2B5EF4-FFF2-40B4-BE49-F238E27FC236}">
                  <a16:creationId xmlns:a16="http://schemas.microsoft.com/office/drawing/2014/main" id="{2018CD76-8E06-DB03-D044-433ADF76F82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920" y="2880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70" name="Oval 398">
              <a:extLst>
                <a:ext uri="{FF2B5EF4-FFF2-40B4-BE49-F238E27FC236}">
                  <a16:creationId xmlns:a16="http://schemas.microsoft.com/office/drawing/2014/main" id="{82A7737F-C21B-029B-ED2A-47D6F163115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824" y="3312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71" name="Oval 399">
              <a:extLst>
                <a:ext uri="{FF2B5EF4-FFF2-40B4-BE49-F238E27FC236}">
                  <a16:creationId xmlns:a16="http://schemas.microsoft.com/office/drawing/2014/main" id="{07303822-B046-5E12-3A76-983340CB286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112" y="3072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72" name="Oval 400">
              <a:extLst>
                <a:ext uri="{FF2B5EF4-FFF2-40B4-BE49-F238E27FC236}">
                  <a16:creationId xmlns:a16="http://schemas.microsoft.com/office/drawing/2014/main" id="{A2A7AD07-93AA-1B6C-EA64-C20F209B711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256" y="2592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73" name="Oval 401">
              <a:extLst>
                <a:ext uri="{FF2B5EF4-FFF2-40B4-BE49-F238E27FC236}">
                  <a16:creationId xmlns:a16="http://schemas.microsoft.com/office/drawing/2014/main" id="{9C208551-E9F8-FC31-62BD-0569AC0399E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064" y="3408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74" name="Oval 402">
              <a:extLst>
                <a:ext uri="{FF2B5EF4-FFF2-40B4-BE49-F238E27FC236}">
                  <a16:creationId xmlns:a16="http://schemas.microsoft.com/office/drawing/2014/main" id="{AFC54E27-467F-81B7-3CF7-9B686B20431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680" y="1584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75" name="Oval 403">
              <a:extLst>
                <a:ext uri="{FF2B5EF4-FFF2-40B4-BE49-F238E27FC236}">
                  <a16:creationId xmlns:a16="http://schemas.microsoft.com/office/drawing/2014/main" id="{D838677B-2B1B-F34F-547F-AE8789F0608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064" y="1776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76" name="Oval 404">
              <a:extLst>
                <a:ext uri="{FF2B5EF4-FFF2-40B4-BE49-F238E27FC236}">
                  <a16:creationId xmlns:a16="http://schemas.microsoft.com/office/drawing/2014/main" id="{BE452623-C44C-2E02-4237-AF5F4FBF13D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776" y="2016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77" name="Oval 405">
              <a:extLst>
                <a:ext uri="{FF2B5EF4-FFF2-40B4-BE49-F238E27FC236}">
                  <a16:creationId xmlns:a16="http://schemas.microsoft.com/office/drawing/2014/main" id="{D66B6A52-E23D-30C8-BF68-9505358A88E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536" y="2400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78" name="Oval 406">
              <a:extLst>
                <a:ext uri="{FF2B5EF4-FFF2-40B4-BE49-F238E27FC236}">
                  <a16:creationId xmlns:a16="http://schemas.microsoft.com/office/drawing/2014/main" id="{96F073EA-C4F1-A6C5-80BD-64C871EA0A9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776" y="2016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79" name="Oval 407">
              <a:extLst>
                <a:ext uri="{FF2B5EF4-FFF2-40B4-BE49-F238E27FC236}">
                  <a16:creationId xmlns:a16="http://schemas.microsoft.com/office/drawing/2014/main" id="{4D4970F4-8189-A67B-5DF1-8F22669FB792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392" y="2208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80" name="Oval 408">
              <a:extLst>
                <a:ext uri="{FF2B5EF4-FFF2-40B4-BE49-F238E27FC236}">
                  <a16:creationId xmlns:a16="http://schemas.microsoft.com/office/drawing/2014/main" id="{7E778BC3-9F1C-0F14-5178-A9E511410E32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488" y="2496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81" name="Oval 409">
              <a:extLst>
                <a:ext uri="{FF2B5EF4-FFF2-40B4-BE49-F238E27FC236}">
                  <a16:creationId xmlns:a16="http://schemas.microsoft.com/office/drawing/2014/main" id="{E1418DA3-827A-9F45-870C-6C2CA24D8F09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920" y="2448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82" name="Oval 410">
              <a:extLst>
                <a:ext uri="{FF2B5EF4-FFF2-40B4-BE49-F238E27FC236}">
                  <a16:creationId xmlns:a16="http://schemas.microsoft.com/office/drawing/2014/main" id="{3F4BF053-E2CB-91B6-D4EF-E3ED8CCF38E1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104" y="2544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83" name="Oval 411">
              <a:extLst>
                <a:ext uri="{FF2B5EF4-FFF2-40B4-BE49-F238E27FC236}">
                  <a16:creationId xmlns:a16="http://schemas.microsoft.com/office/drawing/2014/main" id="{B3FEC025-FEC3-AA4F-4A7D-B5C636C344D0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776" y="2592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84" name="Oval 412">
              <a:extLst>
                <a:ext uri="{FF2B5EF4-FFF2-40B4-BE49-F238E27FC236}">
                  <a16:creationId xmlns:a16="http://schemas.microsoft.com/office/drawing/2014/main" id="{EA1AC14C-3067-38C9-FB30-38EA97E8EE0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632" y="1824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85" name="Oval 413">
              <a:extLst>
                <a:ext uri="{FF2B5EF4-FFF2-40B4-BE49-F238E27FC236}">
                  <a16:creationId xmlns:a16="http://schemas.microsoft.com/office/drawing/2014/main" id="{5DF8BBC0-D1BC-94E8-8CA7-5CD645DC5FC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632" y="2112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86" name="Oval 414">
              <a:extLst>
                <a:ext uri="{FF2B5EF4-FFF2-40B4-BE49-F238E27FC236}">
                  <a16:creationId xmlns:a16="http://schemas.microsoft.com/office/drawing/2014/main" id="{1B3747A6-65A2-EA41-FE5D-45220B045C9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728" y="2400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87" name="Oval 415">
              <a:extLst>
                <a:ext uri="{FF2B5EF4-FFF2-40B4-BE49-F238E27FC236}">
                  <a16:creationId xmlns:a16="http://schemas.microsoft.com/office/drawing/2014/main" id="{E2A6B782-07B9-6F63-9A9D-800282010C4E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344" y="2448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88" name="Oval 416">
              <a:extLst>
                <a:ext uri="{FF2B5EF4-FFF2-40B4-BE49-F238E27FC236}">
                  <a16:creationId xmlns:a16="http://schemas.microsoft.com/office/drawing/2014/main" id="{07C56B81-BC5E-78A4-599E-A852CE89F11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016" y="2592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89" name="Oval 417">
              <a:extLst>
                <a:ext uri="{FF2B5EF4-FFF2-40B4-BE49-F238E27FC236}">
                  <a16:creationId xmlns:a16="http://schemas.microsoft.com/office/drawing/2014/main" id="{2D70331C-8BBC-B240-4310-DBDDED50A37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488" y="2016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90" name="Oval 418">
              <a:extLst>
                <a:ext uri="{FF2B5EF4-FFF2-40B4-BE49-F238E27FC236}">
                  <a16:creationId xmlns:a16="http://schemas.microsoft.com/office/drawing/2014/main" id="{EF48EAE1-A02A-1FD0-7901-3AF9D688B362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584" y="2208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91" name="Oval 419">
              <a:extLst>
                <a:ext uri="{FF2B5EF4-FFF2-40B4-BE49-F238E27FC236}">
                  <a16:creationId xmlns:a16="http://schemas.microsoft.com/office/drawing/2014/main" id="{5ECA6482-15B8-D3C0-B97A-6F0EEF723A10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016" y="2160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92" name="Oval 420">
              <a:extLst>
                <a:ext uri="{FF2B5EF4-FFF2-40B4-BE49-F238E27FC236}">
                  <a16:creationId xmlns:a16="http://schemas.microsoft.com/office/drawing/2014/main" id="{19521E3F-FFF2-DAF4-AFCC-E67C6C9B9D1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200" y="2256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93" name="Oval 421">
              <a:extLst>
                <a:ext uri="{FF2B5EF4-FFF2-40B4-BE49-F238E27FC236}">
                  <a16:creationId xmlns:a16="http://schemas.microsoft.com/office/drawing/2014/main" id="{5CFA8A86-28CE-F6CE-B905-475EA851B8D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872" y="2400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94" name="Oval 422">
              <a:extLst>
                <a:ext uri="{FF2B5EF4-FFF2-40B4-BE49-F238E27FC236}">
                  <a16:creationId xmlns:a16="http://schemas.microsoft.com/office/drawing/2014/main" id="{FB2707C4-52D1-D378-D5E6-AFE12BCDCB57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632" y="2496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95" name="Oval 423">
              <a:extLst>
                <a:ext uri="{FF2B5EF4-FFF2-40B4-BE49-F238E27FC236}">
                  <a16:creationId xmlns:a16="http://schemas.microsoft.com/office/drawing/2014/main" id="{A2A1AFE1-F826-D82C-5589-113555D1035C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872" y="2112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96" name="Oval 424">
              <a:extLst>
                <a:ext uri="{FF2B5EF4-FFF2-40B4-BE49-F238E27FC236}">
                  <a16:creationId xmlns:a16="http://schemas.microsoft.com/office/drawing/2014/main" id="{F72DA0B5-D241-9591-AC68-13F1ACB3CB8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056" y="1632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97" name="Oval 425">
              <a:extLst>
                <a:ext uri="{FF2B5EF4-FFF2-40B4-BE49-F238E27FC236}">
                  <a16:creationId xmlns:a16="http://schemas.microsoft.com/office/drawing/2014/main" id="{70BAE49D-2C83-3574-9ECA-60411EF9813F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152" y="1920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98" name="Oval 426">
              <a:extLst>
                <a:ext uri="{FF2B5EF4-FFF2-40B4-BE49-F238E27FC236}">
                  <a16:creationId xmlns:a16="http://schemas.microsoft.com/office/drawing/2014/main" id="{62E6BA81-BD15-F5B0-A560-26D82A396C3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584" y="1776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99" name="Oval 427">
              <a:extLst>
                <a:ext uri="{FF2B5EF4-FFF2-40B4-BE49-F238E27FC236}">
                  <a16:creationId xmlns:a16="http://schemas.microsoft.com/office/drawing/2014/main" id="{7866A937-FE0F-F26D-9F61-50E8B7951E9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440" y="2016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100" name="Oval 428">
              <a:extLst>
                <a:ext uri="{FF2B5EF4-FFF2-40B4-BE49-F238E27FC236}">
                  <a16:creationId xmlns:a16="http://schemas.microsoft.com/office/drawing/2014/main" id="{E10DA393-D64E-D5C6-C563-1F0743B19FD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344" y="2352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101" name="Oval 429">
              <a:extLst>
                <a:ext uri="{FF2B5EF4-FFF2-40B4-BE49-F238E27FC236}">
                  <a16:creationId xmlns:a16="http://schemas.microsoft.com/office/drawing/2014/main" id="{8C819849-604D-FC69-9B5C-2618289104CC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632" y="2112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102" name="Oval 430">
              <a:extLst>
                <a:ext uri="{FF2B5EF4-FFF2-40B4-BE49-F238E27FC236}">
                  <a16:creationId xmlns:a16="http://schemas.microsoft.com/office/drawing/2014/main" id="{B2163EE2-A632-585E-DAC8-202682560237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440" y="1584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103" name="Oval 431">
              <a:extLst>
                <a:ext uri="{FF2B5EF4-FFF2-40B4-BE49-F238E27FC236}">
                  <a16:creationId xmlns:a16="http://schemas.microsoft.com/office/drawing/2014/main" id="{2A919B26-6A5B-A311-B5E9-5316428AECA7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296" y="1824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104" name="Oval 432">
              <a:extLst>
                <a:ext uri="{FF2B5EF4-FFF2-40B4-BE49-F238E27FC236}">
                  <a16:creationId xmlns:a16="http://schemas.microsoft.com/office/drawing/2014/main" id="{9933A14A-B56B-9030-039D-F72CCA8E187E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200" y="2160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105" name="Oval 433">
              <a:extLst>
                <a:ext uri="{FF2B5EF4-FFF2-40B4-BE49-F238E27FC236}">
                  <a16:creationId xmlns:a16="http://schemas.microsoft.com/office/drawing/2014/main" id="{4D5E3F09-B594-AE26-7284-6F71CBCB6DC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488" y="2016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106" name="Oval 434">
              <a:extLst>
                <a:ext uri="{FF2B5EF4-FFF2-40B4-BE49-F238E27FC236}">
                  <a16:creationId xmlns:a16="http://schemas.microsoft.com/office/drawing/2014/main" id="{374EB16C-4D0D-6D26-E952-5698E5240FD7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632" y="1536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107" name="Oval 435">
              <a:extLst>
                <a:ext uri="{FF2B5EF4-FFF2-40B4-BE49-F238E27FC236}">
                  <a16:creationId xmlns:a16="http://schemas.microsoft.com/office/drawing/2014/main" id="{101E2CBA-AA66-DF4B-1517-5A5EE8FB075E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440" y="2256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108" name="Oval 436">
              <a:extLst>
                <a:ext uri="{FF2B5EF4-FFF2-40B4-BE49-F238E27FC236}">
                  <a16:creationId xmlns:a16="http://schemas.microsoft.com/office/drawing/2014/main" id="{3271AF86-8E99-0AE3-0DB0-FE66C2BD708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152" y="1344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109" name="Oval 437">
              <a:extLst>
                <a:ext uri="{FF2B5EF4-FFF2-40B4-BE49-F238E27FC236}">
                  <a16:creationId xmlns:a16="http://schemas.microsoft.com/office/drawing/2014/main" id="{12DD573E-55CC-7778-2F33-036E1413749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248" y="1632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110" name="Oval 438">
              <a:extLst>
                <a:ext uri="{FF2B5EF4-FFF2-40B4-BE49-F238E27FC236}">
                  <a16:creationId xmlns:a16="http://schemas.microsoft.com/office/drawing/2014/main" id="{58E18630-A704-F8CD-903B-8D86F37C2F1B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536" y="1728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111" name="Oval 439">
              <a:extLst>
                <a:ext uri="{FF2B5EF4-FFF2-40B4-BE49-F238E27FC236}">
                  <a16:creationId xmlns:a16="http://schemas.microsoft.com/office/drawing/2014/main" id="{E6A856BA-9A9F-B906-722A-6EDF2A7AF231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440" y="2064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112" name="Oval 440">
              <a:extLst>
                <a:ext uri="{FF2B5EF4-FFF2-40B4-BE49-F238E27FC236}">
                  <a16:creationId xmlns:a16="http://schemas.microsoft.com/office/drawing/2014/main" id="{0D16E57B-75F2-A05F-4320-45E38799E7D0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104" y="1440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113" name="Oval 441">
              <a:extLst>
                <a:ext uri="{FF2B5EF4-FFF2-40B4-BE49-F238E27FC236}">
                  <a16:creationId xmlns:a16="http://schemas.microsoft.com/office/drawing/2014/main" id="{E2B7613A-A34A-15D3-9971-89F1F5AA9E4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536" y="1296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114" name="Oval 442">
              <a:extLst>
                <a:ext uri="{FF2B5EF4-FFF2-40B4-BE49-F238E27FC236}">
                  <a16:creationId xmlns:a16="http://schemas.microsoft.com/office/drawing/2014/main" id="{7F1968AC-E6C3-B353-739E-41011DEE941C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392" y="1536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115" name="Oval 443">
              <a:extLst>
                <a:ext uri="{FF2B5EF4-FFF2-40B4-BE49-F238E27FC236}">
                  <a16:creationId xmlns:a16="http://schemas.microsoft.com/office/drawing/2014/main" id="{734A00B0-0274-8610-6A43-5D5DDA35920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296" y="1968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116" name="Oval 444">
              <a:extLst>
                <a:ext uri="{FF2B5EF4-FFF2-40B4-BE49-F238E27FC236}">
                  <a16:creationId xmlns:a16="http://schemas.microsoft.com/office/drawing/2014/main" id="{90A7132B-658A-C64F-AC18-B62809E2468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584" y="1728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117" name="Oval 445">
              <a:extLst>
                <a:ext uri="{FF2B5EF4-FFF2-40B4-BE49-F238E27FC236}">
                  <a16:creationId xmlns:a16="http://schemas.microsoft.com/office/drawing/2014/main" id="{51C2664F-798E-6ACD-4FFC-4BE7C022FC51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536" y="2064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118" name="Oval 446">
              <a:extLst>
                <a:ext uri="{FF2B5EF4-FFF2-40B4-BE49-F238E27FC236}">
                  <a16:creationId xmlns:a16="http://schemas.microsoft.com/office/drawing/2014/main" id="{6C51C076-CA48-7515-CAD2-F058D79960E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152" y="1728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119" name="Oval 447">
              <a:extLst>
                <a:ext uri="{FF2B5EF4-FFF2-40B4-BE49-F238E27FC236}">
                  <a16:creationId xmlns:a16="http://schemas.microsoft.com/office/drawing/2014/main" id="{ED99F861-5CE6-2458-9EB2-367CB50EADD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248" y="2016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120" name="Oval 448">
              <a:extLst>
                <a:ext uri="{FF2B5EF4-FFF2-40B4-BE49-F238E27FC236}">
                  <a16:creationId xmlns:a16="http://schemas.microsoft.com/office/drawing/2014/main" id="{5989AE96-031F-BAE2-DDDA-C32B22DB8BDE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536" y="2016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121" name="Oval 449">
              <a:extLst>
                <a:ext uri="{FF2B5EF4-FFF2-40B4-BE49-F238E27FC236}">
                  <a16:creationId xmlns:a16="http://schemas.microsoft.com/office/drawing/2014/main" id="{5A1BF5DD-05F8-188D-50D5-67943A6A2D9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392" y="1248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122" name="Oval 450">
              <a:extLst>
                <a:ext uri="{FF2B5EF4-FFF2-40B4-BE49-F238E27FC236}">
                  <a16:creationId xmlns:a16="http://schemas.microsoft.com/office/drawing/2014/main" id="{B43B2F4B-0DA0-A5C4-9A80-F46BE34973EF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152" y="1728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123" name="Oval 451">
              <a:extLst>
                <a:ext uri="{FF2B5EF4-FFF2-40B4-BE49-F238E27FC236}">
                  <a16:creationId xmlns:a16="http://schemas.microsoft.com/office/drawing/2014/main" id="{447541A7-E101-A5FF-EAEA-8A3ABDDC57D2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392" y="1248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124" name="Oval 452">
              <a:extLst>
                <a:ext uri="{FF2B5EF4-FFF2-40B4-BE49-F238E27FC236}">
                  <a16:creationId xmlns:a16="http://schemas.microsoft.com/office/drawing/2014/main" id="{799CD97E-2CA5-3D28-980D-CEBA01C8211E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104" y="1824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125" name="Oval 453">
              <a:extLst>
                <a:ext uri="{FF2B5EF4-FFF2-40B4-BE49-F238E27FC236}">
                  <a16:creationId xmlns:a16="http://schemas.microsoft.com/office/drawing/2014/main" id="{3CB57E81-A810-D1E4-E374-B876BF749E7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536" y="1680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126" name="Oval 454">
              <a:extLst>
                <a:ext uri="{FF2B5EF4-FFF2-40B4-BE49-F238E27FC236}">
                  <a16:creationId xmlns:a16="http://schemas.microsoft.com/office/drawing/2014/main" id="{8ADF63EC-05EB-D0CE-2349-17BC447AA83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392" y="1920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127" name="Oval 455">
              <a:extLst>
                <a:ext uri="{FF2B5EF4-FFF2-40B4-BE49-F238E27FC236}">
                  <a16:creationId xmlns:a16="http://schemas.microsoft.com/office/drawing/2014/main" id="{752D4D3C-4BCE-8280-E819-5B52463F776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248" y="1440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128" name="Oval 456">
              <a:extLst>
                <a:ext uri="{FF2B5EF4-FFF2-40B4-BE49-F238E27FC236}">
                  <a16:creationId xmlns:a16="http://schemas.microsoft.com/office/drawing/2014/main" id="{E911389F-21FA-A467-05D5-02859227D8EB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344" y="1728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129" name="Oval 457">
              <a:extLst>
                <a:ext uri="{FF2B5EF4-FFF2-40B4-BE49-F238E27FC236}">
                  <a16:creationId xmlns:a16="http://schemas.microsoft.com/office/drawing/2014/main" id="{8103FD1B-C3F6-A7D6-0B5D-1D13E7E0CEF0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632" y="1824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130" name="Oval 458">
              <a:extLst>
                <a:ext uri="{FF2B5EF4-FFF2-40B4-BE49-F238E27FC236}">
                  <a16:creationId xmlns:a16="http://schemas.microsoft.com/office/drawing/2014/main" id="{69A0E51F-5D6F-0D9B-EF36-BF37D41CB8F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104" y="1248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131" name="Oval 459">
              <a:extLst>
                <a:ext uri="{FF2B5EF4-FFF2-40B4-BE49-F238E27FC236}">
                  <a16:creationId xmlns:a16="http://schemas.microsoft.com/office/drawing/2014/main" id="{DDDDD168-3058-538B-BCA1-B4D38A4DE0C1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200" y="1536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132" name="Oval 460">
              <a:extLst>
                <a:ext uri="{FF2B5EF4-FFF2-40B4-BE49-F238E27FC236}">
                  <a16:creationId xmlns:a16="http://schemas.microsoft.com/office/drawing/2014/main" id="{E70434B1-D908-9826-B479-8E19C998F090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632" y="1392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133" name="Oval 461">
              <a:extLst>
                <a:ext uri="{FF2B5EF4-FFF2-40B4-BE49-F238E27FC236}">
                  <a16:creationId xmlns:a16="http://schemas.microsoft.com/office/drawing/2014/main" id="{FB92296A-E1A1-0206-B404-7D54417F2CD0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488" y="1632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134" name="Oval 462">
              <a:extLst>
                <a:ext uri="{FF2B5EF4-FFF2-40B4-BE49-F238E27FC236}">
                  <a16:creationId xmlns:a16="http://schemas.microsoft.com/office/drawing/2014/main" id="{287DB5E8-0B08-E1C4-DA36-5248081CF90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248" y="1824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135" name="Oval 463">
              <a:extLst>
                <a:ext uri="{FF2B5EF4-FFF2-40B4-BE49-F238E27FC236}">
                  <a16:creationId xmlns:a16="http://schemas.microsoft.com/office/drawing/2014/main" id="{223547D4-DD2F-DB12-4994-A700246F12E9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488" y="1344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136" name="Oval 464">
              <a:extLst>
                <a:ext uri="{FF2B5EF4-FFF2-40B4-BE49-F238E27FC236}">
                  <a16:creationId xmlns:a16="http://schemas.microsoft.com/office/drawing/2014/main" id="{061C0118-E13F-67C4-0F76-F4C27A1394A0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321" y="3385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137" name="Oval 465">
              <a:extLst>
                <a:ext uri="{FF2B5EF4-FFF2-40B4-BE49-F238E27FC236}">
                  <a16:creationId xmlns:a16="http://schemas.microsoft.com/office/drawing/2014/main" id="{301674BA-B1E4-C16C-01D1-02D03CB0DE4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849" y="3529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138" name="Oval 466">
              <a:extLst>
                <a:ext uri="{FF2B5EF4-FFF2-40B4-BE49-F238E27FC236}">
                  <a16:creationId xmlns:a16="http://schemas.microsoft.com/office/drawing/2014/main" id="{092B872F-7564-656F-A5E0-489D7AC1851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465" y="2377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139" name="Oval 467">
              <a:extLst>
                <a:ext uri="{FF2B5EF4-FFF2-40B4-BE49-F238E27FC236}">
                  <a16:creationId xmlns:a16="http://schemas.microsoft.com/office/drawing/2014/main" id="{76959223-B125-BCC6-CC6A-396E0EA5AD8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849" y="2665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140" name="Oval 468">
              <a:extLst>
                <a:ext uri="{FF2B5EF4-FFF2-40B4-BE49-F238E27FC236}">
                  <a16:creationId xmlns:a16="http://schemas.microsoft.com/office/drawing/2014/main" id="{64B64EA3-FD0A-4CC4-B017-54B9053EEBF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561" y="2905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141" name="Oval 469">
              <a:extLst>
                <a:ext uri="{FF2B5EF4-FFF2-40B4-BE49-F238E27FC236}">
                  <a16:creationId xmlns:a16="http://schemas.microsoft.com/office/drawing/2014/main" id="{C851EEB7-FF42-0D85-CFF5-2384A0E357EC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177" y="3193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142" name="Oval 470">
              <a:extLst>
                <a:ext uri="{FF2B5EF4-FFF2-40B4-BE49-F238E27FC236}">
                  <a16:creationId xmlns:a16="http://schemas.microsoft.com/office/drawing/2014/main" id="{7A1C742A-7C43-45D4-EE44-A39672628E4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273" y="3481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143" name="Oval 471">
              <a:extLst>
                <a:ext uri="{FF2B5EF4-FFF2-40B4-BE49-F238E27FC236}">
                  <a16:creationId xmlns:a16="http://schemas.microsoft.com/office/drawing/2014/main" id="{55548B40-AB40-86C5-3C1F-BF0511362239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705" y="3337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144" name="Oval 472">
              <a:extLst>
                <a:ext uri="{FF2B5EF4-FFF2-40B4-BE49-F238E27FC236}">
                  <a16:creationId xmlns:a16="http://schemas.microsoft.com/office/drawing/2014/main" id="{28DEF8F3-FA28-5E96-A258-0AB5B1006A1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561" y="3577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145" name="Oval 473">
              <a:extLst>
                <a:ext uri="{FF2B5EF4-FFF2-40B4-BE49-F238E27FC236}">
                  <a16:creationId xmlns:a16="http://schemas.microsoft.com/office/drawing/2014/main" id="{1565C23F-9B51-1CCF-FFB8-A1F437040A9E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897" y="3289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146" name="Oval 474">
              <a:extLst>
                <a:ext uri="{FF2B5EF4-FFF2-40B4-BE49-F238E27FC236}">
                  <a16:creationId xmlns:a16="http://schemas.microsoft.com/office/drawing/2014/main" id="{40DDF8AE-2A15-0D35-0645-AE6F48CF48F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321" y="2185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147" name="Oval 475">
              <a:extLst>
                <a:ext uri="{FF2B5EF4-FFF2-40B4-BE49-F238E27FC236}">
                  <a16:creationId xmlns:a16="http://schemas.microsoft.com/office/drawing/2014/main" id="{786B9576-A389-F17C-60DF-C82DB59BE6F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705" y="2377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148" name="Oval 476">
              <a:extLst>
                <a:ext uri="{FF2B5EF4-FFF2-40B4-BE49-F238E27FC236}">
                  <a16:creationId xmlns:a16="http://schemas.microsoft.com/office/drawing/2014/main" id="{44CCB851-00F8-DD18-C848-51CDFEAEE610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417" y="2617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149" name="Oval 477">
              <a:extLst>
                <a:ext uri="{FF2B5EF4-FFF2-40B4-BE49-F238E27FC236}">
                  <a16:creationId xmlns:a16="http://schemas.microsoft.com/office/drawing/2014/main" id="{AD52252E-B39C-5413-2775-29D57D8AFA8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417" y="3097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150" name="Oval 478">
              <a:extLst>
                <a:ext uri="{FF2B5EF4-FFF2-40B4-BE49-F238E27FC236}">
                  <a16:creationId xmlns:a16="http://schemas.microsoft.com/office/drawing/2014/main" id="{E1DDEF60-4606-B462-E923-5968922D1E9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513" y="3385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151" name="Oval 479">
              <a:extLst>
                <a:ext uri="{FF2B5EF4-FFF2-40B4-BE49-F238E27FC236}">
                  <a16:creationId xmlns:a16="http://schemas.microsoft.com/office/drawing/2014/main" id="{6F7B238B-083B-EACF-977A-9757B6CA522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945" y="3241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152" name="Oval 480">
              <a:extLst>
                <a:ext uri="{FF2B5EF4-FFF2-40B4-BE49-F238E27FC236}">
                  <a16:creationId xmlns:a16="http://schemas.microsoft.com/office/drawing/2014/main" id="{1688208E-A2B6-B43A-E55B-5971ED33A901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801" y="3481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153" name="Oval 481">
              <a:extLst>
                <a:ext uri="{FF2B5EF4-FFF2-40B4-BE49-F238E27FC236}">
                  <a16:creationId xmlns:a16="http://schemas.microsoft.com/office/drawing/2014/main" id="{AD9DC247-2AC3-A9A1-FA22-C019509A1DF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561" y="2089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154" name="Oval 482">
              <a:extLst>
                <a:ext uri="{FF2B5EF4-FFF2-40B4-BE49-F238E27FC236}">
                  <a16:creationId xmlns:a16="http://schemas.microsoft.com/office/drawing/2014/main" id="{6488C321-A7F0-E852-8620-EBC80730FAD7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945" y="2377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155" name="Oval 483">
              <a:extLst>
                <a:ext uri="{FF2B5EF4-FFF2-40B4-BE49-F238E27FC236}">
                  <a16:creationId xmlns:a16="http://schemas.microsoft.com/office/drawing/2014/main" id="{9FE06AB8-B7E8-A351-D40C-663B9E648FA2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657" y="2521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156" name="Oval 484">
              <a:extLst>
                <a:ext uri="{FF2B5EF4-FFF2-40B4-BE49-F238E27FC236}">
                  <a16:creationId xmlns:a16="http://schemas.microsoft.com/office/drawing/2014/main" id="{75054BE1-49F6-7908-A10D-F16E85EA79A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273" y="2905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157" name="Oval 485">
              <a:extLst>
                <a:ext uri="{FF2B5EF4-FFF2-40B4-BE49-F238E27FC236}">
                  <a16:creationId xmlns:a16="http://schemas.microsoft.com/office/drawing/2014/main" id="{A8FB793C-5A8F-70B1-BE4A-7EA38B7EC8F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369" y="3193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158" name="Oval 486">
              <a:extLst>
                <a:ext uri="{FF2B5EF4-FFF2-40B4-BE49-F238E27FC236}">
                  <a16:creationId xmlns:a16="http://schemas.microsoft.com/office/drawing/2014/main" id="{5C7C28E5-A1C3-B804-1791-DC6BAD7851EC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801" y="3049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159" name="Oval 487">
              <a:extLst>
                <a:ext uri="{FF2B5EF4-FFF2-40B4-BE49-F238E27FC236}">
                  <a16:creationId xmlns:a16="http://schemas.microsoft.com/office/drawing/2014/main" id="{B66968E5-C6FC-27A5-A7A1-F37B22A4355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657" y="3289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160" name="Oval 488">
              <a:extLst>
                <a:ext uri="{FF2B5EF4-FFF2-40B4-BE49-F238E27FC236}">
                  <a16:creationId xmlns:a16="http://schemas.microsoft.com/office/drawing/2014/main" id="{170C281C-CB9C-36EC-1658-04A7A2596CA9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849" y="3481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161" name="Oval 489">
              <a:extLst>
                <a:ext uri="{FF2B5EF4-FFF2-40B4-BE49-F238E27FC236}">
                  <a16:creationId xmlns:a16="http://schemas.microsoft.com/office/drawing/2014/main" id="{A9D0BB2B-1C0B-BF93-EA1A-02ADA093139F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993" y="3001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162" name="Oval 490">
              <a:extLst>
                <a:ext uri="{FF2B5EF4-FFF2-40B4-BE49-F238E27FC236}">
                  <a16:creationId xmlns:a16="http://schemas.microsoft.com/office/drawing/2014/main" id="{EE07590F-6FD8-FE4A-613C-786D8F55C0B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801" y="2089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163" name="Oval 491">
              <a:extLst>
                <a:ext uri="{FF2B5EF4-FFF2-40B4-BE49-F238E27FC236}">
                  <a16:creationId xmlns:a16="http://schemas.microsoft.com/office/drawing/2014/main" id="{A1ECD692-C89E-6D00-0E2D-F66A31A189A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513" y="2329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164" name="Oval 492">
              <a:extLst>
                <a:ext uri="{FF2B5EF4-FFF2-40B4-BE49-F238E27FC236}">
                  <a16:creationId xmlns:a16="http://schemas.microsoft.com/office/drawing/2014/main" id="{2892390C-25F5-86F1-383A-9458FE6DAB9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417" y="3481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165" name="Oval 493">
              <a:extLst>
                <a:ext uri="{FF2B5EF4-FFF2-40B4-BE49-F238E27FC236}">
                  <a16:creationId xmlns:a16="http://schemas.microsoft.com/office/drawing/2014/main" id="{B223CAEC-A5E9-95BB-F4F3-3DEBB49DCDA1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561" y="2473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166" name="Oval 494">
              <a:extLst>
                <a:ext uri="{FF2B5EF4-FFF2-40B4-BE49-F238E27FC236}">
                  <a16:creationId xmlns:a16="http://schemas.microsoft.com/office/drawing/2014/main" id="{47692908-8F3F-3336-9AD2-2CE6E4645790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945" y="2761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167" name="Oval 495">
              <a:extLst>
                <a:ext uri="{FF2B5EF4-FFF2-40B4-BE49-F238E27FC236}">
                  <a16:creationId xmlns:a16="http://schemas.microsoft.com/office/drawing/2014/main" id="{BC61C600-930E-B6D9-C868-876EFEA21AFE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657" y="3001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168" name="Oval 496">
              <a:extLst>
                <a:ext uri="{FF2B5EF4-FFF2-40B4-BE49-F238E27FC236}">
                  <a16:creationId xmlns:a16="http://schemas.microsoft.com/office/drawing/2014/main" id="{E762489A-1867-B7E8-B688-DDE794A88EB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417" y="3481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169" name="Oval 497">
              <a:extLst>
                <a:ext uri="{FF2B5EF4-FFF2-40B4-BE49-F238E27FC236}">
                  <a16:creationId xmlns:a16="http://schemas.microsoft.com/office/drawing/2014/main" id="{BB7A3B9C-6EF8-E082-A245-8C6F84AEE530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657" y="3001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170" name="Oval 498">
              <a:extLst>
                <a:ext uri="{FF2B5EF4-FFF2-40B4-BE49-F238E27FC236}">
                  <a16:creationId xmlns:a16="http://schemas.microsoft.com/office/drawing/2014/main" id="{292C5C5E-4808-57AE-9517-E953A5A08EC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273" y="3289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171" name="Oval 499">
              <a:extLst>
                <a:ext uri="{FF2B5EF4-FFF2-40B4-BE49-F238E27FC236}">
                  <a16:creationId xmlns:a16="http://schemas.microsoft.com/office/drawing/2014/main" id="{BA299145-B259-F58A-9C76-D364077782A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369" y="3577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172" name="Oval 500">
              <a:extLst>
                <a:ext uri="{FF2B5EF4-FFF2-40B4-BE49-F238E27FC236}">
                  <a16:creationId xmlns:a16="http://schemas.microsoft.com/office/drawing/2014/main" id="{DFB864F2-E046-DF2B-67B9-ABE73A72A94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801" y="3433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173" name="Oval 501">
              <a:extLst>
                <a:ext uri="{FF2B5EF4-FFF2-40B4-BE49-F238E27FC236}">
                  <a16:creationId xmlns:a16="http://schemas.microsoft.com/office/drawing/2014/main" id="{AC596FD5-2489-BD22-8B91-FEFABC33EB47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513" y="2809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174" name="Oval 502">
              <a:extLst>
                <a:ext uri="{FF2B5EF4-FFF2-40B4-BE49-F238E27FC236}">
                  <a16:creationId xmlns:a16="http://schemas.microsoft.com/office/drawing/2014/main" id="{23120B00-607B-5386-5EBB-8B4BC86E443B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513" y="3193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175" name="Oval 503">
              <a:extLst>
                <a:ext uri="{FF2B5EF4-FFF2-40B4-BE49-F238E27FC236}">
                  <a16:creationId xmlns:a16="http://schemas.microsoft.com/office/drawing/2014/main" id="{446B5A46-7FEB-9F62-2851-4CEAAFC20D4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609" y="3481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176" name="Oval 504">
              <a:extLst>
                <a:ext uri="{FF2B5EF4-FFF2-40B4-BE49-F238E27FC236}">
                  <a16:creationId xmlns:a16="http://schemas.microsoft.com/office/drawing/2014/main" id="{32C73BB7-CCE9-D76B-E22B-8CF2D169E58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225" y="3529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177" name="Oval 505">
              <a:extLst>
                <a:ext uri="{FF2B5EF4-FFF2-40B4-BE49-F238E27FC236}">
                  <a16:creationId xmlns:a16="http://schemas.microsoft.com/office/drawing/2014/main" id="{189E096E-36E9-DF75-5788-139CA491F189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897" y="3577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178" name="Oval 506">
              <a:extLst>
                <a:ext uri="{FF2B5EF4-FFF2-40B4-BE49-F238E27FC236}">
                  <a16:creationId xmlns:a16="http://schemas.microsoft.com/office/drawing/2014/main" id="{98801C3D-B29B-62B0-8247-43F4E3B4F21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369" y="3001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179" name="Oval 507">
              <a:extLst>
                <a:ext uri="{FF2B5EF4-FFF2-40B4-BE49-F238E27FC236}">
                  <a16:creationId xmlns:a16="http://schemas.microsoft.com/office/drawing/2014/main" id="{E2CBD5FF-10C3-07ED-630C-68884DCF519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465" y="3289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180" name="Oval 508">
              <a:extLst>
                <a:ext uri="{FF2B5EF4-FFF2-40B4-BE49-F238E27FC236}">
                  <a16:creationId xmlns:a16="http://schemas.microsoft.com/office/drawing/2014/main" id="{496049EA-9951-CE18-3776-341CDB350C0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897" y="3145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181" name="Oval 509">
              <a:extLst>
                <a:ext uri="{FF2B5EF4-FFF2-40B4-BE49-F238E27FC236}">
                  <a16:creationId xmlns:a16="http://schemas.microsoft.com/office/drawing/2014/main" id="{F92173A7-A77F-1A41-F289-360ECC66B0DF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753" y="3385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182" name="Oval 510">
              <a:extLst>
                <a:ext uri="{FF2B5EF4-FFF2-40B4-BE49-F238E27FC236}">
                  <a16:creationId xmlns:a16="http://schemas.microsoft.com/office/drawing/2014/main" id="{661FD686-6BE0-7BD9-531B-26F8B1A259BC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513" y="3577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183" name="Oval 511">
              <a:extLst>
                <a:ext uri="{FF2B5EF4-FFF2-40B4-BE49-F238E27FC236}">
                  <a16:creationId xmlns:a16="http://schemas.microsoft.com/office/drawing/2014/main" id="{07740AD9-6C74-011B-1BF6-77DF720FAE8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753" y="3097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184" name="Oval 512">
              <a:extLst>
                <a:ext uri="{FF2B5EF4-FFF2-40B4-BE49-F238E27FC236}">
                  <a16:creationId xmlns:a16="http://schemas.microsoft.com/office/drawing/2014/main" id="{5B5B9775-24B7-A8C7-C1A2-C64F40437910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465" y="2665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185" name="Oval 513">
              <a:extLst>
                <a:ext uri="{FF2B5EF4-FFF2-40B4-BE49-F238E27FC236}">
                  <a16:creationId xmlns:a16="http://schemas.microsoft.com/office/drawing/2014/main" id="{4B78902B-C533-DE64-C885-175B3F2F3091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321" y="3001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186" name="Oval 514">
              <a:extLst>
                <a:ext uri="{FF2B5EF4-FFF2-40B4-BE49-F238E27FC236}">
                  <a16:creationId xmlns:a16="http://schemas.microsoft.com/office/drawing/2014/main" id="{4DB5EBB2-BB72-219E-4C4F-19BD7DC4E3A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225" y="3433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187" name="Oval 515">
              <a:extLst>
                <a:ext uri="{FF2B5EF4-FFF2-40B4-BE49-F238E27FC236}">
                  <a16:creationId xmlns:a16="http://schemas.microsoft.com/office/drawing/2014/main" id="{509EEF0C-ECFC-394E-3A71-65186A720BD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513" y="3193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188" name="Oval 516">
              <a:extLst>
                <a:ext uri="{FF2B5EF4-FFF2-40B4-BE49-F238E27FC236}">
                  <a16:creationId xmlns:a16="http://schemas.microsoft.com/office/drawing/2014/main" id="{8823A11B-595C-5C8B-6991-274302378589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321" y="2473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189" name="Oval 517">
              <a:extLst>
                <a:ext uri="{FF2B5EF4-FFF2-40B4-BE49-F238E27FC236}">
                  <a16:creationId xmlns:a16="http://schemas.microsoft.com/office/drawing/2014/main" id="{2D8C601D-985D-B209-8BE5-4EEE86753937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177" y="2809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190" name="Oval 518">
              <a:extLst>
                <a:ext uri="{FF2B5EF4-FFF2-40B4-BE49-F238E27FC236}">
                  <a16:creationId xmlns:a16="http://schemas.microsoft.com/office/drawing/2014/main" id="{779F9F2A-893E-7B5B-8326-46413E015CF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369" y="3001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191" name="Oval 519">
              <a:extLst>
                <a:ext uri="{FF2B5EF4-FFF2-40B4-BE49-F238E27FC236}">
                  <a16:creationId xmlns:a16="http://schemas.microsoft.com/office/drawing/2014/main" id="{A82F1C08-980C-8B21-015A-87520140715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513" y="2425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192" name="Oval 520">
              <a:extLst>
                <a:ext uri="{FF2B5EF4-FFF2-40B4-BE49-F238E27FC236}">
                  <a16:creationId xmlns:a16="http://schemas.microsoft.com/office/drawing/2014/main" id="{2C7F1C2F-5FD7-6075-BCA4-43D25110E5B7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321" y="3337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193" name="Oval 521">
              <a:extLst>
                <a:ext uri="{FF2B5EF4-FFF2-40B4-BE49-F238E27FC236}">
                  <a16:creationId xmlns:a16="http://schemas.microsoft.com/office/drawing/2014/main" id="{69211C84-BB19-DD04-AE22-D7255BE5EFA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417" y="2617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194" name="Oval 522">
              <a:extLst>
                <a:ext uri="{FF2B5EF4-FFF2-40B4-BE49-F238E27FC236}">
                  <a16:creationId xmlns:a16="http://schemas.microsoft.com/office/drawing/2014/main" id="{AA387B94-B5DA-E541-BBB6-D070FE75484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321" y="3145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195" name="Oval 523">
              <a:extLst>
                <a:ext uri="{FF2B5EF4-FFF2-40B4-BE49-F238E27FC236}">
                  <a16:creationId xmlns:a16="http://schemas.microsoft.com/office/drawing/2014/main" id="{6E361384-B108-2798-491F-CF07510BCE1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417" y="2185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196" name="Oval 524">
              <a:extLst>
                <a:ext uri="{FF2B5EF4-FFF2-40B4-BE49-F238E27FC236}">
                  <a16:creationId xmlns:a16="http://schemas.microsoft.com/office/drawing/2014/main" id="{F96F6DA7-7193-CCC3-A4A7-2521F5BCAAF9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273" y="2425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197" name="Oval 525">
              <a:extLst>
                <a:ext uri="{FF2B5EF4-FFF2-40B4-BE49-F238E27FC236}">
                  <a16:creationId xmlns:a16="http://schemas.microsoft.com/office/drawing/2014/main" id="{30176B8E-A4F2-C89E-5E3D-37543DB655AC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177" y="2953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198" name="Oval 526">
              <a:extLst>
                <a:ext uri="{FF2B5EF4-FFF2-40B4-BE49-F238E27FC236}">
                  <a16:creationId xmlns:a16="http://schemas.microsoft.com/office/drawing/2014/main" id="{CCC32545-DE3C-2E71-CCA9-99D1417E329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465" y="2617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199" name="Oval 527">
              <a:extLst>
                <a:ext uri="{FF2B5EF4-FFF2-40B4-BE49-F238E27FC236}">
                  <a16:creationId xmlns:a16="http://schemas.microsoft.com/office/drawing/2014/main" id="{8366BEE4-A0B3-934B-26AC-BD3DB3CEF8E9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417" y="3049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200" name="Oval 528">
              <a:extLst>
                <a:ext uri="{FF2B5EF4-FFF2-40B4-BE49-F238E27FC236}">
                  <a16:creationId xmlns:a16="http://schemas.microsoft.com/office/drawing/2014/main" id="{21F3C52D-583A-B3B5-51FC-1BF3053E23C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417" y="3097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201" name="Oval 529">
              <a:extLst>
                <a:ext uri="{FF2B5EF4-FFF2-40B4-BE49-F238E27FC236}">
                  <a16:creationId xmlns:a16="http://schemas.microsoft.com/office/drawing/2014/main" id="{DAD6D0CA-1BE0-96F2-078C-BD32D2C84A3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273" y="2137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202" name="Oval 530">
              <a:extLst>
                <a:ext uri="{FF2B5EF4-FFF2-40B4-BE49-F238E27FC236}">
                  <a16:creationId xmlns:a16="http://schemas.microsoft.com/office/drawing/2014/main" id="{64592D2D-C965-1E0C-0662-60298DEDD127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273" y="2137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203" name="Oval 531">
              <a:extLst>
                <a:ext uri="{FF2B5EF4-FFF2-40B4-BE49-F238E27FC236}">
                  <a16:creationId xmlns:a16="http://schemas.microsoft.com/office/drawing/2014/main" id="{6E9AC525-9ECE-57B0-8C4E-898A322975E0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417" y="2569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204" name="Oval 532">
              <a:extLst>
                <a:ext uri="{FF2B5EF4-FFF2-40B4-BE49-F238E27FC236}">
                  <a16:creationId xmlns:a16="http://schemas.microsoft.com/office/drawing/2014/main" id="{D50F1446-4B76-C7D0-8F06-52647497FA7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273" y="2905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205" name="Oval 533">
              <a:extLst>
                <a:ext uri="{FF2B5EF4-FFF2-40B4-BE49-F238E27FC236}">
                  <a16:creationId xmlns:a16="http://schemas.microsoft.com/office/drawing/2014/main" id="{513D3F34-F612-E573-8911-F551ACE1CAC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225" y="2617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206" name="Oval 534">
              <a:extLst>
                <a:ext uri="{FF2B5EF4-FFF2-40B4-BE49-F238E27FC236}">
                  <a16:creationId xmlns:a16="http://schemas.microsoft.com/office/drawing/2014/main" id="{466DB850-E6F5-5339-F4E3-3C76D3B7119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513" y="2809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207" name="Oval 535">
              <a:extLst>
                <a:ext uri="{FF2B5EF4-FFF2-40B4-BE49-F238E27FC236}">
                  <a16:creationId xmlns:a16="http://schemas.microsoft.com/office/drawing/2014/main" id="{6640167F-1AC6-0236-0E4A-44D16D551C81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513" y="2281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208" name="Oval 536">
              <a:extLst>
                <a:ext uri="{FF2B5EF4-FFF2-40B4-BE49-F238E27FC236}">
                  <a16:creationId xmlns:a16="http://schemas.microsoft.com/office/drawing/2014/main" id="{24A2CE69-319A-F924-8CBE-1798B73A6450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369" y="2521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209" name="Oval 537">
              <a:extLst>
                <a:ext uri="{FF2B5EF4-FFF2-40B4-BE49-F238E27FC236}">
                  <a16:creationId xmlns:a16="http://schemas.microsoft.com/office/drawing/2014/main" id="{20F302F7-0B84-771A-81B8-6D5B2C087A2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369" y="2233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210" name="Oval 538">
              <a:extLst>
                <a:ext uri="{FF2B5EF4-FFF2-40B4-BE49-F238E27FC236}">
                  <a16:creationId xmlns:a16="http://schemas.microsoft.com/office/drawing/2014/main" id="{EE34731B-487A-9B51-FCA6-BF79C241138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160" y="1872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211" name="Oval 539">
              <a:extLst>
                <a:ext uri="{FF2B5EF4-FFF2-40B4-BE49-F238E27FC236}">
                  <a16:creationId xmlns:a16="http://schemas.microsoft.com/office/drawing/2014/main" id="{2736CF2F-FDD3-354F-3199-92F34DFED65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824" y="1824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212" name="Oval 540">
              <a:extLst>
                <a:ext uri="{FF2B5EF4-FFF2-40B4-BE49-F238E27FC236}">
                  <a16:creationId xmlns:a16="http://schemas.microsoft.com/office/drawing/2014/main" id="{1CCFA1C2-D5AB-0E38-FB6C-858AFF15810E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352" y="2064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213" name="Oval 541">
              <a:extLst>
                <a:ext uri="{FF2B5EF4-FFF2-40B4-BE49-F238E27FC236}">
                  <a16:creationId xmlns:a16="http://schemas.microsoft.com/office/drawing/2014/main" id="{9A131F41-F78F-0BE4-9671-0AD7211D78C0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256" y="1536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214" name="Oval 542">
              <a:extLst>
                <a:ext uri="{FF2B5EF4-FFF2-40B4-BE49-F238E27FC236}">
                  <a16:creationId xmlns:a16="http://schemas.microsoft.com/office/drawing/2014/main" id="{A39F9F3F-1F27-AEB6-E119-C097611BC54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824" y="1248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215" name="Oval 543">
              <a:extLst>
                <a:ext uri="{FF2B5EF4-FFF2-40B4-BE49-F238E27FC236}">
                  <a16:creationId xmlns:a16="http://schemas.microsoft.com/office/drawing/2014/main" id="{A6AC2F9D-E9B0-1777-DB91-41F62D69C1CB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016" y="1248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216" name="Oval 544">
              <a:extLst>
                <a:ext uri="{FF2B5EF4-FFF2-40B4-BE49-F238E27FC236}">
                  <a16:creationId xmlns:a16="http://schemas.microsoft.com/office/drawing/2014/main" id="{98174B0D-0EF8-B96C-20C3-1886FBA849E2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920" y="1344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217" name="Oval 545">
              <a:extLst>
                <a:ext uri="{FF2B5EF4-FFF2-40B4-BE49-F238E27FC236}">
                  <a16:creationId xmlns:a16="http://schemas.microsoft.com/office/drawing/2014/main" id="{3EB5D0A3-B4A9-B539-62B4-BD368851BA97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728" y="1392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218" name="Oval 546">
              <a:extLst>
                <a:ext uri="{FF2B5EF4-FFF2-40B4-BE49-F238E27FC236}">
                  <a16:creationId xmlns:a16="http://schemas.microsoft.com/office/drawing/2014/main" id="{593B9C7C-AD02-AF5B-FA94-B2F38609CBC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728" y="1296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219" name="Oval 547">
              <a:extLst>
                <a:ext uri="{FF2B5EF4-FFF2-40B4-BE49-F238E27FC236}">
                  <a16:creationId xmlns:a16="http://schemas.microsoft.com/office/drawing/2014/main" id="{9211B4D2-CF8C-3F0B-3C05-10852607CF6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968" y="1392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220" name="Oval 548">
              <a:extLst>
                <a:ext uri="{FF2B5EF4-FFF2-40B4-BE49-F238E27FC236}">
                  <a16:creationId xmlns:a16="http://schemas.microsoft.com/office/drawing/2014/main" id="{2AD6D441-98E0-DDEA-053B-3CEC3050638E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968" y="1200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221" name="Oval 549">
              <a:extLst>
                <a:ext uri="{FF2B5EF4-FFF2-40B4-BE49-F238E27FC236}">
                  <a16:creationId xmlns:a16="http://schemas.microsoft.com/office/drawing/2014/main" id="{5F1A670A-005D-C486-A253-225D819FAC3C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849" y="1321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222" name="Oval 550">
              <a:extLst>
                <a:ext uri="{FF2B5EF4-FFF2-40B4-BE49-F238E27FC236}">
                  <a16:creationId xmlns:a16="http://schemas.microsoft.com/office/drawing/2014/main" id="{E1F7B42E-574B-821F-40DD-8C346C1F04B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945" y="1321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223" name="Oval 551">
              <a:extLst>
                <a:ext uri="{FF2B5EF4-FFF2-40B4-BE49-F238E27FC236}">
                  <a16:creationId xmlns:a16="http://schemas.microsoft.com/office/drawing/2014/main" id="{77E4BC1E-D473-90D4-1C1A-DEFC76910087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801" y="1273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224" name="Oval 552">
              <a:extLst>
                <a:ext uri="{FF2B5EF4-FFF2-40B4-BE49-F238E27FC236}">
                  <a16:creationId xmlns:a16="http://schemas.microsoft.com/office/drawing/2014/main" id="{DBC1FBC3-5224-ED39-F3C3-D9F59A541D9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801" y="1273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225" name="Oval 553">
              <a:extLst>
                <a:ext uri="{FF2B5EF4-FFF2-40B4-BE49-F238E27FC236}">
                  <a16:creationId xmlns:a16="http://schemas.microsoft.com/office/drawing/2014/main" id="{29B2165E-3650-51D1-E488-0D32CD5E460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041" y="1417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226" name="Oval 554">
              <a:extLst>
                <a:ext uri="{FF2B5EF4-FFF2-40B4-BE49-F238E27FC236}">
                  <a16:creationId xmlns:a16="http://schemas.microsoft.com/office/drawing/2014/main" id="{1097D18A-8AD0-6153-7C5B-8A9CDB616537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897" y="1369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227" name="Oval 555">
              <a:extLst>
                <a:ext uri="{FF2B5EF4-FFF2-40B4-BE49-F238E27FC236}">
                  <a16:creationId xmlns:a16="http://schemas.microsoft.com/office/drawing/2014/main" id="{D5044B64-4C60-378D-8B1B-07D1F2A263BC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872" y="1824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228" name="Oval 556">
              <a:extLst>
                <a:ext uri="{FF2B5EF4-FFF2-40B4-BE49-F238E27FC236}">
                  <a16:creationId xmlns:a16="http://schemas.microsoft.com/office/drawing/2014/main" id="{0F0DA52E-F5E5-8AF2-C4B3-49C62AADD290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968" y="2112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229" name="Oval 557">
              <a:extLst>
                <a:ext uri="{FF2B5EF4-FFF2-40B4-BE49-F238E27FC236}">
                  <a16:creationId xmlns:a16="http://schemas.microsoft.com/office/drawing/2014/main" id="{392C7B0C-D2B6-AF7F-10D4-FE8B1C65983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584" y="2160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230" name="Oval 558">
              <a:extLst>
                <a:ext uri="{FF2B5EF4-FFF2-40B4-BE49-F238E27FC236}">
                  <a16:creationId xmlns:a16="http://schemas.microsoft.com/office/drawing/2014/main" id="{F18DA24B-412C-1834-2E48-4D78A351FCB9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728" y="1632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231" name="Oval 559">
              <a:extLst>
                <a:ext uri="{FF2B5EF4-FFF2-40B4-BE49-F238E27FC236}">
                  <a16:creationId xmlns:a16="http://schemas.microsoft.com/office/drawing/2014/main" id="{CA82086B-013C-B7A5-484C-F52B6705C4C2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824" y="1920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232" name="Oval 560">
              <a:extLst>
                <a:ext uri="{FF2B5EF4-FFF2-40B4-BE49-F238E27FC236}">
                  <a16:creationId xmlns:a16="http://schemas.microsoft.com/office/drawing/2014/main" id="{6A3F2CA5-6A3E-98F8-6C9D-30954412397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112" y="2016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233" name="Oval 561">
              <a:extLst>
                <a:ext uri="{FF2B5EF4-FFF2-40B4-BE49-F238E27FC236}">
                  <a16:creationId xmlns:a16="http://schemas.microsoft.com/office/drawing/2014/main" id="{1C0CCA17-704F-C8CA-C055-3CB557EE0A07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968" y="1536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234" name="Oval 562">
              <a:extLst>
                <a:ext uri="{FF2B5EF4-FFF2-40B4-BE49-F238E27FC236}">
                  <a16:creationId xmlns:a16="http://schemas.microsoft.com/office/drawing/2014/main" id="{F83DF537-A009-1647-B8F1-82154D68432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064" y="1824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235" name="Oval 563">
              <a:extLst>
                <a:ext uri="{FF2B5EF4-FFF2-40B4-BE49-F238E27FC236}">
                  <a16:creationId xmlns:a16="http://schemas.microsoft.com/office/drawing/2014/main" id="{879455DC-491E-8519-142D-CA923F49650E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680" y="1872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236" name="Oval 564">
              <a:extLst>
                <a:ext uri="{FF2B5EF4-FFF2-40B4-BE49-F238E27FC236}">
                  <a16:creationId xmlns:a16="http://schemas.microsoft.com/office/drawing/2014/main" id="{5A355D44-2D8F-1F7D-F5EC-995D0237277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920" y="1632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237" name="Oval 565">
              <a:extLst>
                <a:ext uri="{FF2B5EF4-FFF2-40B4-BE49-F238E27FC236}">
                  <a16:creationId xmlns:a16="http://schemas.microsoft.com/office/drawing/2014/main" id="{787FB91C-F3DB-E45E-EBDA-A1D86C74A1F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536" y="1680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238" name="Oval 566">
              <a:extLst>
                <a:ext uri="{FF2B5EF4-FFF2-40B4-BE49-F238E27FC236}">
                  <a16:creationId xmlns:a16="http://schemas.microsoft.com/office/drawing/2014/main" id="{FEE78528-337B-C98C-B247-B166F28801D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208" y="1728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239" name="Oval 567">
              <a:extLst>
                <a:ext uri="{FF2B5EF4-FFF2-40B4-BE49-F238E27FC236}">
                  <a16:creationId xmlns:a16="http://schemas.microsoft.com/office/drawing/2014/main" id="{43C152E1-DAA0-B3CF-2C7A-F2859C5B01FB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112" y="2160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240" name="Oval 568">
              <a:extLst>
                <a:ext uri="{FF2B5EF4-FFF2-40B4-BE49-F238E27FC236}">
                  <a16:creationId xmlns:a16="http://schemas.microsoft.com/office/drawing/2014/main" id="{017F5248-B23D-4D57-A6B2-BDBBCB2D67B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968" y="1920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241" name="Oval 569">
              <a:extLst>
                <a:ext uri="{FF2B5EF4-FFF2-40B4-BE49-F238E27FC236}">
                  <a16:creationId xmlns:a16="http://schemas.microsoft.com/office/drawing/2014/main" id="{BC831D19-F6F4-CA58-52A1-7B75C3DDC8F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968" y="1920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242" name="Oval 570">
              <a:extLst>
                <a:ext uri="{FF2B5EF4-FFF2-40B4-BE49-F238E27FC236}">
                  <a16:creationId xmlns:a16="http://schemas.microsoft.com/office/drawing/2014/main" id="{77A3C465-F6EE-3B37-220C-F8FC521B498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824" y="1728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243" name="Oval 571">
              <a:extLst>
                <a:ext uri="{FF2B5EF4-FFF2-40B4-BE49-F238E27FC236}">
                  <a16:creationId xmlns:a16="http://schemas.microsoft.com/office/drawing/2014/main" id="{9BD01834-17C1-A930-A0A2-26022CC42112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920" y="2016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244" name="Oval 572">
              <a:extLst>
                <a:ext uri="{FF2B5EF4-FFF2-40B4-BE49-F238E27FC236}">
                  <a16:creationId xmlns:a16="http://schemas.microsoft.com/office/drawing/2014/main" id="{39FC1D29-39E3-A93B-057A-6BC24FCE4EEB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536" y="2064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245" name="Oval 573">
              <a:extLst>
                <a:ext uri="{FF2B5EF4-FFF2-40B4-BE49-F238E27FC236}">
                  <a16:creationId xmlns:a16="http://schemas.microsoft.com/office/drawing/2014/main" id="{14ED40B4-1E85-41FA-D1B9-0506005A3A7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208" y="2112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246" name="Oval 574">
              <a:extLst>
                <a:ext uri="{FF2B5EF4-FFF2-40B4-BE49-F238E27FC236}">
                  <a16:creationId xmlns:a16="http://schemas.microsoft.com/office/drawing/2014/main" id="{3563A178-8DDD-7841-B234-27C929EDC410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064" y="1632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247" name="Oval 575">
              <a:extLst>
                <a:ext uri="{FF2B5EF4-FFF2-40B4-BE49-F238E27FC236}">
                  <a16:creationId xmlns:a16="http://schemas.microsoft.com/office/drawing/2014/main" id="{9E793EF0-4154-D9E1-AC6C-522CF5923642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160" y="1920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248" name="Oval 576">
              <a:extLst>
                <a:ext uri="{FF2B5EF4-FFF2-40B4-BE49-F238E27FC236}">
                  <a16:creationId xmlns:a16="http://schemas.microsoft.com/office/drawing/2014/main" id="{B90ED2CB-66CA-B618-65ED-32A0D1DDD33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776" y="1968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249" name="Oval 577">
              <a:extLst>
                <a:ext uri="{FF2B5EF4-FFF2-40B4-BE49-F238E27FC236}">
                  <a16:creationId xmlns:a16="http://schemas.microsoft.com/office/drawing/2014/main" id="{C76A5712-1587-10A6-D47E-6B6B6469D389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016" y="1728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250" name="Oval 578">
              <a:extLst>
                <a:ext uri="{FF2B5EF4-FFF2-40B4-BE49-F238E27FC236}">
                  <a16:creationId xmlns:a16="http://schemas.microsoft.com/office/drawing/2014/main" id="{B952C721-77DE-BA83-958F-5C40FF7EFEF2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632" y="1776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251" name="Oval 579">
              <a:extLst>
                <a:ext uri="{FF2B5EF4-FFF2-40B4-BE49-F238E27FC236}">
                  <a16:creationId xmlns:a16="http://schemas.microsoft.com/office/drawing/2014/main" id="{4D8F686C-2CA5-C6FC-7A31-07A55DF9436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064" y="2016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252" name="Oval 580">
              <a:extLst>
                <a:ext uri="{FF2B5EF4-FFF2-40B4-BE49-F238E27FC236}">
                  <a16:creationId xmlns:a16="http://schemas.microsoft.com/office/drawing/2014/main" id="{6CD537ED-57C7-904A-444E-2045F5383EA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776" y="1872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253" name="Oval 581">
              <a:extLst>
                <a:ext uri="{FF2B5EF4-FFF2-40B4-BE49-F238E27FC236}">
                  <a16:creationId xmlns:a16="http://schemas.microsoft.com/office/drawing/2014/main" id="{DD03B3EE-184A-0016-AC40-D0BD623795E9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064" y="1632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254" name="Oval 582">
              <a:extLst>
                <a:ext uri="{FF2B5EF4-FFF2-40B4-BE49-F238E27FC236}">
                  <a16:creationId xmlns:a16="http://schemas.microsoft.com/office/drawing/2014/main" id="{13BEE77F-5155-051C-9EBC-6FD47996CFE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632" y="1680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255" name="Oval 583">
              <a:extLst>
                <a:ext uri="{FF2B5EF4-FFF2-40B4-BE49-F238E27FC236}">
                  <a16:creationId xmlns:a16="http://schemas.microsoft.com/office/drawing/2014/main" id="{F091F994-DE94-2E5E-344D-207D76D73480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872" y="1776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256" name="Oval 584">
              <a:extLst>
                <a:ext uri="{FF2B5EF4-FFF2-40B4-BE49-F238E27FC236}">
                  <a16:creationId xmlns:a16="http://schemas.microsoft.com/office/drawing/2014/main" id="{EC96BE66-B79C-8F4A-CB5C-212D8DF85B80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872" y="1584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257" name="Oval 585">
              <a:extLst>
                <a:ext uri="{FF2B5EF4-FFF2-40B4-BE49-F238E27FC236}">
                  <a16:creationId xmlns:a16="http://schemas.microsoft.com/office/drawing/2014/main" id="{779159BC-1E6E-7FF7-3F8A-2229C72A5C5F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968" y="1536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258" name="Oval 586">
              <a:extLst>
                <a:ext uri="{FF2B5EF4-FFF2-40B4-BE49-F238E27FC236}">
                  <a16:creationId xmlns:a16="http://schemas.microsoft.com/office/drawing/2014/main" id="{52F53372-ACFD-AD79-F36F-41171579B2F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897" y="1897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259" name="Oval 587">
              <a:extLst>
                <a:ext uri="{FF2B5EF4-FFF2-40B4-BE49-F238E27FC236}">
                  <a16:creationId xmlns:a16="http://schemas.microsoft.com/office/drawing/2014/main" id="{E2D79616-6321-7301-B186-CDE5FB278CA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753" y="1705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260" name="Oval 588">
              <a:extLst>
                <a:ext uri="{FF2B5EF4-FFF2-40B4-BE49-F238E27FC236}">
                  <a16:creationId xmlns:a16="http://schemas.microsoft.com/office/drawing/2014/main" id="{6DB45F93-C301-CE4B-1A85-88022E131EFF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137" y="1897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261" name="Oval 589">
              <a:extLst>
                <a:ext uri="{FF2B5EF4-FFF2-40B4-BE49-F238E27FC236}">
                  <a16:creationId xmlns:a16="http://schemas.microsoft.com/office/drawing/2014/main" id="{848ABF91-8D02-8FFD-251C-D5ACDEA889F2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849" y="2137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262" name="Oval 590">
              <a:extLst>
                <a:ext uri="{FF2B5EF4-FFF2-40B4-BE49-F238E27FC236}">
                  <a16:creationId xmlns:a16="http://schemas.microsoft.com/office/drawing/2014/main" id="{9AD33851-E1FF-0C52-B938-5979F19FF99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993" y="1609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263" name="Oval 591">
              <a:extLst>
                <a:ext uri="{FF2B5EF4-FFF2-40B4-BE49-F238E27FC236}">
                  <a16:creationId xmlns:a16="http://schemas.microsoft.com/office/drawing/2014/main" id="{66B6DCF7-1E9D-C5BC-03F7-5B96C91E4BAC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089" y="2041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264" name="Oval 592">
              <a:extLst>
                <a:ext uri="{FF2B5EF4-FFF2-40B4-BE49-F238E27FC236}">
                  <a16:creationId xmlns:a16="http://schemas.microsoft.com/office/drawing/2014/main" id="{8FCF8E08-807E-7756-17B1-ECA59D6A246E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233" y="1609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265" name="Oval 593">
              <a:extLst>
                <a:ext uri="{FF2B5EF4-FFF2-40B4-BE49-F238E27FC236}">
                  <a16:creationId xmlns:a16="http://schemas.microsoft.com/office/drawing/2014/main" id="{3E384524-5F41-1787-1E7C-869961913B4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945" y="1849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266" name="Oval 594">
              <a:extLst>
                <a:ext uri="{FF2B5EF4-FFF2-40B4-BE49-F238E27FC236}">
                  <a16:creationId xmlns:a16="http://schemas.microsoft.com/office/drawing/2014/main" id="{164F9948-17E1-77DB-1113-3E3FDA4B0E6E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993" y="1993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267" name="Oval 595">
              <a:extLst>
                <a:ext uri="{FF2B5EF4-FFF2-40B4-BE49-F238E27FC236}">
                  <a16:creationId xmlns:a16="http://schemas.microsoft.com/office/drawing/2014/main" id="{6ED29C3C-0A90-D4D8-C982-842DB69EE29F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897" y="2185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268" name="Oval 596">
              <a:extLst>
                <a:ext uri="{FF2B5EF4-FFF2-40B4-BE49-F238E27FC236}">
                  <a16:creationId xmlns:a16="http://schemas.microsoft.com/office/drawing/2014/main" id="{5AC6EE57-BE89-FED4-7FBE-96F598EEBAB1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753" y="1993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269" name="Oval 597">
              <a:extLst>
                <a:ext uri="{FF2B5EF4-FFF2-40B4-BE49-F238E27FC236}">
                  <a16:creationId xmlns:a16="http://schemas.microsoft.com/office/drawing/2014/main" id="{03715FFB-AAD0-6617-7674-78FECC0EE20C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945" y="1945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270" name="Oval 598">
              <a:extLst>
                <a:ext uri="{FF2B5EF4-FFF2-40B4-BE49-F238E27FC236}">
                  <a16:creationId xmlns:a16="http://schemas.microsoft.com/office/drawing/2014/main" id="{7CBC109B-6BFA-877A-A7C8-C7E59C81B562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849" y="2137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271" name="Oval 599">
              <a:extLst>
                <a:ext uri="{FF2B5EF4-FFF2-40B4-BE49-F238E27FC236}">
                  <a16:creationId xmlns:a16="http://schemas.microsoft.com/office/drawing/2014/main" id="{F8BF88C9-9E97-A80C-BDED-46CE01DBFE8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849" y="1705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272" name="Oval 600">
              <a:extLst>
                <a:ext uri="{FF2B5EF4-FFF2-40B4-BE49-F238E27FC236}">
                  <a16:creationId xmlns:a16="http://schemas.microsoft.com/office/drawing/2014/main" id="{C535B611-A006-13FD-43E2-DBF42B9E0D8F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705" y="1945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273" name="Oval 601">
              <a:extLst>
                <a:ext uri="{FF2B5EF4-FFF2-40B4-BE49-F238E27FC236}">
                  <a16:creationId xmlns:a16="http://schemas.microsoft.com/office/drawing/2014/main" id="{314AC4DF-18DC-B212-15AA-4AA2FF49DBCC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897" y="2137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274" name="Oval 602">
              <a:extLst>
                <a:ext uri="{FF2B5EF4-FFF2-40B4-BE49-F238E27FC236}">
                  <a16:creationId xmlns:a16="http://schemas.microsoft.com/office/drawing/2014/main" id="{CAD16671-4C7A-81CA-2138-CE4DE39E0E9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705" y="1657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275" name="Oval 603">
              <a:extLst>
                <a:ext uri="{FF2B5EF4-FFF2-40B4-BE49-F238E27FC236}">
                  <a16:creationId xmlns:a16="http://schemas.microsoft.com/office/drawing/2014/main" id="{949CE6E4-BAC4-C664-7D92-10A114D0D52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705" y="1657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276" name="Oval 604">
              <a:extLst>
                <a:ext uri="{FF2B5EF4-FFF2-40B4-BE49-F238E27FC236}">
                  <a16:creationId xmlns:a16="http://schemas.microsoft.com/office/drawing/2014/main" id="{9FEA882D-E822-8535-0597-F08274C5803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849" y="2089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277" name="Oval 605">
              <a:extLst>
                <a:ext uri="{FF2B5EF4-FFF2-40B4-BE49-F238E27FC236}">
                  <a16:creationId xmlns:a16="http://schemas.microsoft.com/office/drawing/2014/main" id="{35E12685-8778-C501-7269-F41E7B74837C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657" y="2137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278" name="Oval 606">
              <a:extLst>
                <a:ext uri="{FF2B5EF4-FFF2-40B4-BE49-F238E27FC236}">
                  <a16:creationId xmlns:a16="http://schemas.microsoft.com/office/drawing/2014/main" id="{32C3832A-A63E-626E-16D6-46C97EA68E2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945" y="1801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279" name="Oval 607">
              <a:extLst>
                <a:ext uri="{FF2B5EF4-FFF2-40B4-BE49-F238E27FC236}">
                  <a16:creationId xmlns:a16="http://schemas.microsoft.com/office/drawing/2014/main" id="{7C8415F6-3255-7769-A713-3C86B0646BF1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801" y="2041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280" name="Oval 608">
              <a:extLst>
                <a:ext uri="{FF2B5EF4-FFF2-40B4-BE49-F238E27FC236}">
                  <a16:creationId xmlns:a16="http://schemas.microsoft.com/office/drawing/2014/main" id="{2483164F-32B8-9B3A-E876-273F084ACCC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801" y="1753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281" name="Oval 609">
              <a:extLst>
                <a:ext uri="{FF2B5EF4-FFF2-40B4-BE49-F238E27FC236}">
                  <a16:creationId xmlns:a16="http://schemas.microsoft.com/office/drawing/2014/main" id="{051C4D06-B924-7F22-FAB0-96F3B3172D7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208" y="2640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282" name="Oval 610">
              <a:extLst>
                <a:ext uri="{FF2B5EF4-FFF2-40B4-BE49-F238E27FC236}">
                  <a16:creationId xmlns:a16="http://schemas.microsoft.com/office/drawing/2014/main" id="{CE1924CB-2AA1-ADE0-2FEC-FBDEB6DDC6C9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160" y="2736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283" name="Oval 611">
              <a:extLst>
                <a:ext uri="{FF2B5EF4-FFF2-40B4-BE49-F238E27FC236}">
                  <a16:creationId xmlns:a16="http://schemas.microsoft.com/office/drawing/2014/main" id="{838D26B5-C6B7-E2F2-F152-FF6CCB64DC5F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160" y="2256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284" name="Oval 612">
              <a:extLst>
                <a:ext uri="{FF2B5EF4-FFF2-40B4-BE49-F238E27FC236}">
                  <a16:creationId xmlns:a16="http://schemas.microsoft.com/office/drawing/2014/main" id="{6164B980-ED8B-FD12-67E0-4A38285CA69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160" y="2544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285" name="Oval 613">
              <a:extLst>
                <a:ext uri="{FF2B5EF4-FFF2-40B4-BE49-F238E27FC236}">
                  <a16:creationId xmlns:a16="http://schemas.microsoft.com/office/drawing/2014/main" id="{E424B017-E683-2712-E5C2-28091E75A782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112" y="2784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286" name="Oval 614">
              <a:extLst>
                <a:ext uri="{FF2B5EF4-FFF2-40B4-BE49-F238E27FC236}">
                  <a16:creationId xmlns:a16="http://schemas.microsoft.com/office/drawing/2014/main" id="{AFB8383A-9C75-0AE8-7C7D-F8CFF6136E1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208" y="2352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287" name="Oval 615">
              <a:extLst>
                <a:ext uri="{FF2B5EF4-FFF2-40B4-BE49-F238E27FC236}">
                  <a16:creationId xmlns:a16="http://schemas.microsoft.com/office/drawing/2014/main" id="{8809117A-9651-31DD-7A7F-01828E88CD0B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112" y="2688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288" name="Oval 616">
              <a:extLst>
                <a:ext uri="{FF2B5EF4-FFF2-40B4-BE49-F238E27FC236}">
                  <a16:creationId xmlns:a16="http://schemas.microsoft.com/office/drawing/2014/main" id="{578F7375-B117-1BF5-8AAD-1B5DA359EDCF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208" y="1920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289" name="Oval 617">
              <a:extLst>
                <a:ext uri="{FF2B5EF4-FFF2-40B4-BE49-F238E27FC236}">
                  <a16:creationId xmlns:a16="http://schemas.microsoft.com/office/drawing/2014/main" id="{DBE2DD43-C2EE-6C13-1F7E-CE13E198323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208" y="2592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290" name="Oval 618">
              <a:extLst>
                <a:ext uri="{FF2B5EF4-FFF2-40B4-BE49-F238E27FC236}">
                  <a16:creationId xmlns:a16="http://schemas.microsoft.com/office/drawing/2014/main" id="{7E65A2BE-C872-D370-97A9-FF74359A58F7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208" y="2400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291" name="Oval 619">
              <a:extLst>
                <a:ext uri="{FF2B5EF4-FFF2-40B4-BE49-F238E27FC236}">
                  <a16:creationId xmlns:a16="http://schemas.microsoft.com/office/drawing/2014/main" id="{93C7CADC-4B1F-791D-1A0A-89BF7ECE124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160" y="1872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292" name="Oval 620">
              <a:extLst>
                <a:ext uri="{FF2B5EF4-FFF2-40B4-BE49-F238E27FC236}">
                  <a16:creationId xmlns:a16="http://schemas.microsoft.com/office/drawing/2014/main" id="{6A563633-7009-3128-A4D4-1DEB3BF1EB0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160" y="2256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293" name="Oval 621">
              <a:extLst>
                <a:ext uri="{FF2B5EF4-FFF2-40B4-BE49-F238E27FC236}">
                  <a16:creationId xmlns:a16="http://schemas.microsoft.com/office/drawing/2014/main" id="{D740373B-4439-F7CE-E1D7-235D44D8B3FC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112" y="2064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294" name="Oval 622">
              <a:extLst>
                <a:ext uri="{FF2B5EF4-FFF2-40B4-BE49-F238E27FC236}">
                  <a16:creationId xmlns:a16="http://schemas.microsoft.com/office/drawing/2014/main" id="{6D1710AA-A965-F5AF-995D-51233395521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185" y="2953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295" name="Oval 623">
              <a:extLst>
                <a:ext uri="{FF2B5EF4-FFF2-40B4-BE49-F238E27FC236}">
                  <a16:creationId xmlns:a16="http://schemas.microsoft.com/office/drawing/2014/main" id="{9AA04EC3-B9CA-9C00-2FE7-E52257642C1B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185" y="2953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296" name="Oval 624">
              <a:extLst>
                <a:ext uri="{FF2B5EF4-FFF2-40B4-BE49-F238E27FC236}">
                  <a16:creationId xmlns:a16="http://schemas.microsoft.com/office/drawing/2014/main" id="{97AB4160-6E04-1F09-D21B-D744F867596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185" y="2521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297" name="Oval 625">
              <a:extLst>
                <a:ext uri="{FF2B5EF4-FFF2-40B4-BE49-F238E27FC236}">
                  <a16:creationId xmlns:a16="http://schemas.microsoft.com/office/drawing/2014/main" id="{A00ADCB3-B4C2-F71A-D65D-02DAD0B91CD0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185" y="2905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298" name="Oval 626">
              <a:extLst>
                <a:ext uri="{FF2B5EF4-FFF2-40B4-BE49-F238E27FC236}">
                  <a16:creationId xmlns:a16="http://schemas.microsoft.com/office/drawing/2014/main" id="{9A9F28AA-30A5-D4D8-ECAD-8F1CE51DDA1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137" y="2857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299" name="Oval 627">
              <a:extLst>
                <a:ext uri="{FF2B5EF4-FFF2-40B4-BE49-F238E27FC236}">
                  <a16:creationId xmlns:a16="http://schemas.microsoft.com/office/drawing/2014/main" id="{656EC6BE-FCCA-1258-AA8F-F21D1207FBEB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137" y="2569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</p:grpSp>
      <p:sp>
        <p:nvSpPr>
          <p:cNvPr id="300" name="Line 325">
            <a:extLst>
              <a:ext uri="{FF2B5EF4-FFF2-40B4-BE49-F238E27FC236}">
                <a16:creationId xmlns:a16="http://schemas.microsoft.com/office/drawing/2014/main" id="{18C79678-82F6-EF53-68F7-8F97B5A3B56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146170" y="4415662"/>
            <a:ext cx="8333" cy="884177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 sz="1050"/>
          </a:p>
        </p:txBody>
      </p:sp>
      <p:sp>
        <p:nvSpPr>
          <p:cNvPr id="301" name="Text Box 330">
            <a:extLst>
              <a:ext uri="{FF2B5EF4-FFF2-40B4-BE49-F238E27FC236}">
                <a16:creationId xmlns:a16="http://schemas.microsoft.com/office/drawing/2014/main" id="{9D1DBB11-593A-21BE-C72C-3EB5F9DBEA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59944" y="5522499"/>
            <a:ext cx="3360264" cy="992579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</a:pPr>
            <a:endParaRPr lang="en-US" sz="700" b="1" u="sng" dirty="0"/>
          </a:p>
          <a:p>
            <a:pPr algn="ctr">
              <a:lnSpc>
                <a:spcPct val="90000"/>
              </a:lnSpc>
            </a:pPr>
            <a:r>
              <a:rPr lang="en-US" sz="2200" u="sng" dirty="0"/>
              <a:t>Guess</a:t>
            </a:r>
            <a:r>
              <a:rPr lang="en-US" sz="2200" dirty="0"/>
              <a:t> about population</a:t>
            </a:r>
          </a:p>
          <a:p>
            <a:pPr algn="ctr">
              <a:lnSpc>
                <a:spcPct val="90000"/>
              </a:lnSpc>
            </a:pPr>
            <a:endParaRPr lang="en-US" sz="700" dirty="0"/>
          </a:p>
          <a:p>
            <a:pPr algn="ctr">
              <a:lnSpc>
                <a:spcPct val="90000"/>
              </a:lnSpc>
            </a:pPr>
            <a:r>
              <a:rPr lang="en-US" sz="2200" dirty="0"/>
              <a:t>(e.g., summary statistics)</a:t>
            </a:r>
          </a:p>
          <a:p>
            <a:pPr algn="ctr">
              <a:lnSpc>
                <a:spcPct val="90000"/>
              </a:lnSpc>
            </a:pPr>
            <a:endParaRPr lang="en-US" sz="700" b="1" dirty="0"/>
          </a:p>
        </p:txBody>
      </p:sp>
      <p:sp>
        <p:nvSpPr>
          <p:cNvPr id="302" name="Text Box 321">
            <a:extLst>
              <a:ext uri="{FF2B5EF4-FFF2-40B4-BE49-F238E27FC236}">
                <a16:creationId xmlns:a16="http://schemas.microsoft.com/office/drawing/2014/main" id="{E5C30420-3F7D-6F80-687E-D7094A5C8E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62010" y="3156943"/>
            <a:ext cx="1960988" cy="46166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b="1" dirty="0"/>
              <a:t>Population</a:t>
            </a:r>
          </a:p>
        </p:txBody>
      </p:sp>
      <p:grpSp>
        <p:nvGrpSpPr>
          <p:cNvPr id="303" name="Group 302">
            <a:extLst>
              <a:ext uri="{FF2B5EF4-FFF2-40B4-BE49-F238E27FC236}">
                <a16:creationId xmlns:a16="http://schemas.microsoft.com/office/drawing/2014/main" id="{2C0ADCCB-AE54-E8BD-F95F-E09EF7D70631}"/>
              </a:ext>
            </a:extLst>
          </p:cNvPr>
          <p:cNvGrpSpPr/>
          <p:nvPr/>
        </p:nvGrpSpPr>
        <p:grpSpPr>
          <a:xfrm>
            <a:off x="4376651" y="2464230"/>
            <a:ext cx="6397148" cy="2487215"/>
            <a:chOff x="3617914" y="2093914"/>
            <a:chExt cx="8529531" cy="3316287"/>
          </a:xfrm>
        </p:grpSpPr>
        <p:grpSp>
          <p:nvGrpSpPr>
            <p:cNvPr id="304" name="Group 303">
              <a:extLst>
                <a:ext uri="{FF2B5EF4-FFF2-40B4-BE49-F238E27FC236}">
                  <a16:creationId xmlns:a16="http://schemas.microsoft.com/office/drawing/2014/main" id="{57D65979-4DBB-384D-D472-5705A67A1C74}"/>
                </a:ext>
              </a:extLst>
            </p:cNvPr>
            <p:cNvGrpSpPr/>
            <p:nvPr/>
          </p:nvGrpSpPr>
          <p:grpSpPr>
            <a:xfrm>
              <a:off x="3617914" y="2093914"/>
              <a:ext cx="5678486" cy="3316287"/>
              <a:chOff x="3617914" y="2093914"/>
              <a:chExt cx="5678486" cy="3316287"/>
            </a:xfrm>
          </p:grpSpPr>
          <p:sp>
            <p:nvSpPr>
              <p:cNvPr id="306" name="AutoShape 13">
                <a:extLst>
                  <a:ext uri="{FF2B5EF4-FFF2-40B4-BE49-F238E27FC236}">
                    <a16:creationId xmlns:a16="http://schemas.microsoft.com/office/drawing/2014/main" id="{E76533BB-AA5F-62FB-0D4F-38232AC52FE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8440738" y="3049588"/>
                <a:ext cx="146050" cy="146050"/>
              </a:xfrm>
              <a:prstGeom prst="star4">
                <a:avLst>
                  <a:gd name="adj" fmla="val 12500"/>
                </a:avLst>
              </a:prstGeom>
              <a:solidFill>
                <a:srgbClr val="FF0000"/>
              </a:solidFill>
              <a:ln w="28575" cap="rnd">
                <a:solidFill>
                  <a:srgbClr val="FF0000"/>
                </a:solidFill>
                <a:prstDash val="sysDot"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 sz="1350"/>
              </a:p>
            </p:txBody>
          </p:sp>
          <p:sp>
            <p:nvSpPr>
              <p:cNvPr id="307" name="AutoShape 14">
                <a:extLst>
                  <a:ext uri="{FF2B5EF4-FFF2-40B4-BE49-F238E27FC236}">
                    <a16:creationId xmlns:a16="http://schemas.microsoft.com/office/drawing/2014/main" id="{C6AA8F79-84FB-9227-9C82-99BC7FDB1DF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8497888" y="2554288"/>
                <a:ext cx="146050" cy="146050"/>
              </a:xfrm>
              <a:prstGeom prst="star4">
                <a:avLst>
                  <a:gd name="adj" fmla="val 12500"/>
                </a:avLst>
              </a:prstGeom>
              <a:solidFill>
                <a:srgbClr val="FF0000"/>
              </a:solidFill>
              <a:ln w="28575" cap="rnd">
                <a:solidFill>
                  <a:srgbClr val="FF0000"/>
                </a:solidFill>
                <a:prstDash val="sysDot"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 sz="1350"/>
              </a:p>
            </p:txBody>
          </p:sp>
          <p:sp>
            <p:nvSpPr>
              <p:cNvPr id="308" name="AutoShape 15">
                <a:extLst>
                  <a:ext uri="{FF2B5EF4-FFF2-40B4-BE49-F238E27FC236}">
                    <a16:creationId xmlns:a16="http://schemas.microsoft.com/office/drawing/2014/main" id="{78CBC3F9-556F-2D8A-4414-754875068AB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9050338" y="3317875"/>
                <a:ext cx="146050" cy="146050"/>
              </a:xfrm>
              <a:prstGeom prst="star4">
                <a:avLst>
                  <a:gd name="adj" fmla="val 12500"/>
                </a:avLst>
              </a:prstGeom>
              <a:solidFill>
                <a:srgbClr val="FF0000"/>
              </a:solidFill>
              <a:ln w="28575" cap="rnd">
                <a:solidFill>
                  <a:srgbClr val="FF0000"/>
                </a:solidFill>
                <a:prstDash val="sysDot"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 sz="1350"/>
              </a:p>
            </p:txBody>
          </p:sp>
          <p:sp>
            <p:nvSpPr>
              <p:cNvPr id="309" name="AutoShape 16">
                <a:extLst>
                  <a:ext uri="{FF2B5EF4-FFF2-40B4-BE49-F238E27FC236}">
                    <a16:creationId xmlns:a16="http://schemas.microsoft.com/office/drawing/2014/main" id="{B0FDE757-8263-ECBA-D5C0-038DEDFE50D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8669338" y="3279775"/>
                <a:ext cx="146050" cy="146050"/>
              </a:xfrm>
              <a:prstGeom prst="star4">
                <a:avLst>
                  <a:gd name="adj" fmla="val 12500"/>
                </a:avLst>
              </a:prstGeom>
              <a:solidFill>
                <a:srgbClr val="FF0000"/>
              </a:solidFill>
              <a:ln w="28575" cap="rnd">
                <a:solidFill>
                  <a:srgbClr val="FF0000"/>
                </a:solidFill>
                <a:prstDash val="sysDot"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 sz="1350"/>
              </a:p>
            </p:txBody>
          </p:sp>
          <p:sp>
            <p:nvSpPr>
              <p:cNvPr id="310" name="AutoShape 17">
                <a:extLst>
                  <a:ext uri="{FF2B5EF4-FFF2-40B4-BE49-F238E27FC236}">
                    <a16:creationId xmlns:a16="http://schemas.microsoft.com/office/drawing/2014/main" id="{F260C1D6-4910-1349-A7C5-BE8E0726550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8859838" y="3757613"/>
                <a:ext cx="146050" cy="146050"/>
              </a:xfrm>
              <a:prstGeom prst="star4">
                <a:avLst>
                  <a:gd name="adj" fmla="val 12500"/>
                </a:avLst>
              </a:prstGeom>
              <a:solidFill>
                <a:srgbClr val="FF0000"/>
              </a:solidFill>
              <a:ln w="28575" cap="rnd">
                <a:solidFill>
                  <a:srgbClr val="FF0000"/>
                </a:solidFill>
                <a:prstDash val="sysDot"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 sz="1350"/>
              </a:p>
            </p:txBody>
          </p:sp>
          <p:sp>
            <p:nvSpPr>
              <p:cNvPr id="311" name="AutoShape 18">
                <a:extLst>
                  <a:ext uri="{FF2B5EF4-FFF2-40B4-BE49-F238E27FC236}">
                    <a16:creationId xmlns:a16="http://schemas.microsoft.com/office/drawing/2014/main" id="{B6B8FA9E-B2CE-3ECD-F75F-0F934D9402E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8821738" y="3432175"/>
                <a:ext cx="146050" cy="146050"/>
              </a:xfrm>
              <a:prstGeom prst="star4">
                <a:avLst>
                  <a:gd name="adj" fmla="val 12500"/>
                </a:avLst>
              </a:prstGeom>
              <a:solidFill>
                <a:srgbClr val="FF0000"/>
              </a:solidFill>
              <a:ln w="28575" cap="rnd">
                <a:solidFill>
                  <a:srgbClr val="FF0000"/>
                </a:solidFill>
                <a:prstDash val="sysDot"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 sz="1350"/>
              </a:p>
            </p:txBody>
          </p:sp>
          <p:sp>
            <p:nvSpPr>
              <p:cNvPr id="312" name="AutoShape 19">
                <a:extLst>
                  <a:ext uri="{FF2B5EF4-FFF2-40B4-BE49-F238E27FC236}">
                    <a16:creationId xmlns:a16="http://schemas.microsoft.com/office/drawing/2014/main" id="{F7672ADA-913F-327D-D56A-2F4FF8C1BC2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8802688" y="2574925"/>
                <a:ext cx="146050" cy="146050"/>
              </a:xfrm>
              <a:prstGeom prst="star4">
                <a:avLst>
                  <a:gd name="adj" fmla="val 12500"/>
                </a:avLst>
              </a:prstGeom>
              <a:solidFill>
                <a:srgbClr val="FF0000"/>
              </a:solidFill>
              <a:ln w="28575" cap="rnd">
                <a:solidFill>
                  <a:srgbClr val="FF0000"/>
                </a:solidFill>
                <a:prstDash val="sysDot"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 sz="1350"/>
              </a:p>
            </p:txBody>
          </p:sp>
          <p:sp>
            <p:nvSpPr>
              <p:cNvPr id="313" name="AutoShape 20">
                <a:extLst>
                  <a:ext uri="{FF2B5EF4-FFF2-40B4-BE49-F238E27FC236}">
                    <a16:creationId xmlns:a16="http://schemas.microsoft.com/office/drawing/2014/main" id="{F15583B4-C648-6EB2-4F86-88EC9EEB7A6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8383588" y="3471863"/>
                <a:ext cx="146050" cy="146050"/>
              </a:xfrm>
              <a:prstGeom prst="star4">
                <a:avLst>
                  <a:gd name="adj" fmla="val 12500"/>
                </a:avLst>
              </a:prstGeom>
              <a:solidFill>
                <a:srgbClr val="FF0000"/>
              </a:solidFill>
              <a:ln w="28575" cap="rnd">
                <a:solidFill>
                  <a:srgbClr val="FF0000"/>
                </a:solidFill>
                <a:prstDash val="sysDot"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 sz="1350"/>
              </a:p>
            </p:txBody>
          </p:sp>
          <p:sp>
            <p:nvSpPr>
              <p:cNvPr id="314" name="AutoShape 21">
                <a:extLst>
                  <a:ext uri="{FF2B5EF4-FFF2-40B4-BE49-F238E27FC236}">
                    <a16:creationId xmlns:a16="http://schemas.microsoft.com/office/drawing/2014/main" id="{A886B6CD-4B31-4341-ECC0-A9F49A7CCF1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8840788" y="3032125"/>
                <a:ext cx="146050" cy="146050"/>
              </a:xfrm>
              <a:prstGeom prst="star4">
                <a:avLst>
                  <a:gd name="adj" fmla="val 12500"/>
                </a:avLst>
              </a:prstGeom>
              <a:solidFill>
                <a:srgbClr val="FF0000"/>
              </a:solidFill>
              <a:ln w="28575" cap="rnd">
                <a:solidFill>
                  <a:srgbClr val="FF0000"/>
                </a:solidFill>
                <a:prstDash val="sysDot"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 sz="1350"/>
              </a:p>
            </p:txBody>
          </p:sp>
          <p:sp>
            <p:nvSpPr>
              <p:cNvPr id="315" name="AutoShape 22">
                <a:extLst>
                  <a:ext uri="{FF2B5EF4-FFF2-40B4-BE49-F238E27FC236}">
                    <a16:creationId xmlns:a16="http://schemas.microsoft.com/office/drawing/2014/main" id="{1596513A-1CCC-089A-D25E-E459BBDB657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8593138" y="3823873"/>
                <a:ext cx="146050" cy="146050"/>
              </a:xfrm>
              <a:prstGeom prst="star4">
                <a:avLst>
                  <a:gd name="adj" fmla="val 12500"/>
                </a:avLst>
              </a:prstGeom>
              <a:solidFill>
                <a:srgbClr val="FF0000"/>
              </a:solidFill>
              <a:ln w="28575" cap="rnd">
                <a:solidFill>
                  <a:srgbClr val="FF0000"/>
                </a:solidFill>
                <a:prstDash val="sysDot"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 sz="1350"/>
              </a:p>
            </p:txBody>
          </p:sp>
          <p:sp>
            <p:nvSpPr>
              <p:cNvPr id="316" name="AutoShape 23">
                <a:extLst>
                  <a:ext uri="{FF2B5EF4-FFF2-40B4-BE49-F238E27FC236}">
                    <a16:creationId xmlns:a16="http://schemas.microsoft.com/office/drawing/2014/main" id="{1C2589E9-276C-02C7-28B8-BD0CA72C2A1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8414652" y="4257405"/>
                <a:ext cx="90686" cy="90686"/>
              </a:xfrm>
              <a:prstGeom prst="star4">
                <a:avLst>
                  <a:gd name="adj" fmla="val 12500"/>
                </a:avLst>
              </a:prstGeom>
              <a:solidFill>
                <a:srgbClr val="FF0000"/>
              </a:solidFill>
              <a:ln w="28575" cap="rnd">
                <a:solidFill>
                  <a:srgbClr val="FF0000"/>
                </a:solidFill>
                <a:prstDash val="sysDot"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317" name="Oval 24">
                <a:extLst>
                  <a:ext uri="{FF2B5EF4-FFF2-40B4-BE49-F238E27FC236}">
                    <a16:creationId xmlns:a16="http://schemas.microsoft.com/office/drawing/2014/main" id="{D3CABB16-6443-2634-8AA8-42C1D64136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01000" y="2209800"/>
                <a:ext cx="1295400" cy="2362200"/>
              </a:xfrm>
              <a:prstGeom prst="ellips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350"/>
              </a:p>
            </p:txBody>
          </p:sp>
          <p:sp>
            <p:nvSpPr>
              <p:cNvPr id="318" name="Line 25">
                <a:extLst>
                  <a:ext uri="{FF2B5EF4-FFF2-40B4-BE49-F238E27FC236}">
                    <a16:creationId xmlns:a16="http://schemas.microsoft.com/office/drawing/2014/main" id="{9C2AE712-7CF5-F2E8-5EF7-7AF62D3C990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621088" y="4303714"/>
                <a:ext cx="4819650" cy="1106487"/>
              </a:xfrm>
              <a:prstGeom prst="line">
                <a:avLst/>
              </a:prstGeom>
              <a:noFill/>
              <a:ln w="28575" cap="rnd">
                <a:solidFill>
                  <a:srgbClr val="FF0000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319" name="Line 26">
                <a:extLst>
                  <a:ext uri="{FF2B5EF4-FFF2-40B4-BE49-F238E27FC236}">
                    <a16:creationId xmlns:a16="http://schemas.microsoft.com/office/drawing/2014/main" id="{0BF0D52F-E67E-58D2-B557-18F753ECE2C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038600" y="3903664"/>
                <a:ext cx="4630738" cy="744537"/>
              </a:xfrm>
              <a:prstGeom prst="line">
                <a:avLst/>
              </a:prstGeom>
              <a:noFill/>
              <a:ln w="28575" cap="rnd">
                <a:solidFill>
                  <a:srgbClr val="FF0000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320" name="Line 27">
                <a:extLst>
                  <a:ext uri="{FF2B5EF4-FFF2-40B4-BE49-F238E27FC236}">
                    <a16:creationId xmlns:a16="http://schemas.microsoft.com/office/drawing/2014/main" id="{6E960FB8-BCB4-44D9-BD65-736DEBF946F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572000" y="3833814"/>
                <a:ext cx="4376738" cy="661987"/>
              </a:xfrm>
              <a:prstGeom prst="line">
                <a:avLst/>
              </a:prstGeom>
              <a:noFill/>
              <a:ln w="28575" cap="rnd">
                <a:solidFill>
                  <a:srgbClr val="FF0000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321" name="Line 28">
                <a:extLst>
                  <a:ext uri="{FF2B5EF4-FFF2-40B4-BE49-F238E27FC236}">
                    <a16:creationId xmlns:a16="http://schemas.microsoft.com/office/drawing/2014/main" id="{581273EE-4EFB-B854-5FE3-55A1893B291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617914" y="3544889"/>
                <a:ext cx="4822825" cy="377825"/>
              </a:xfrm>
              <a:prstGeom prst="line">
                <a:avLst/>
              </a:prstGeom>
              <a:noFill/>
              <a:ln w="28575" cap="rnd">
                <a:solidFill>
                  <a:srgbClr val="FF0000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322" name="Line 29">
                <a:extLst>
                  <a:ext uri="{FF2B5EF4-FFF2-40B4-BE49-F238E27FC236}">
                    <a16:creationId xmlns:a16="http://schemas.microsoft.com/office/drawing/2014/main" id="{9B178630-99FE-F8E6-D8C1-603E4434FB6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495800" y="3505201"/>
                <a:ext cx="4364038" cy="328613"/>
              </a:xfrm>
              <a:prstGeom prst="line">
                <a:avLst/>
              </a:prstGeom>
              <a:noFill/>
              <a:ln w="28575" cap="rnd">
                <a:solidFill>
                  <a:srgbClr val="FF0000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323" name="Line 30">
                <a:extLst>
                  <a:ext uri="{FF2B5EF4-FFF2-40B4-BE49-F238E27FC236}">
                    <a16:creationId xmlns:a16="http://schemas.microsoft.com/office/drawing/2014/main" id="{5369201B-1339-EA49-F191-0871CDA5B01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953000" y="3392489"/>
                <a:ext cx="4243388" cy="225425"/>
              </a:xfrm>
              <a:prstGeom prst="line">
                <a:avLst/>
              </a:prstGeom>
              <a:noFill/>
              <a:ln w="28575" cap="rnd">
                <a:solidFill>
                  <a:srgbClr val="FF0000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324" name="Line 31">
                <a:extLst>
                  <a:ext uri="{FF2B5EF4-FFF2-40B4-BE49-F238E27FC236}">
                    <a16:creationId xmlns:a16="http://schemas.microsoft.com/office/drawing/2014/main" id="{3703A13E-A34F-6FFA-8621-6C17021703F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191000" y="3352800"/>
                <a:ext cx="4548188" cy="192088"/>
              </a:xfrm>
              <a:prstGeom prst="line">
                <a:avLst/>
              </a:prstGeom>
              <a:noFill/>
              <a:ln w="28575" cap="rnd">
                <a:solidFill>
                  <a:srgbClr val="FF0000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325" name="Line 32">
                <a:extLst>
                  <a:ext uri="{FF2B5EF4-FFF2-40B4-BE49-F238E27FC236}">
                    <a16:creationId xmlns:a16="http://schemas.microsoft.com/office/drawing/2014/main" id="{03D70096-6D77-4915-31C3-7ED7D53B907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33800" y="3084514"/>
                <a:ext cx="4794250" cy="39687"/>
              </a:xfrm>
              <a:prstGeom prst="line">
                <a:avLst/>
              </a:prstGeom>
              <a:noFill/>
              <a:ln w="28575" cap="rnd">
                <a:solidFill>
                  <a:srgbClr val="FF0000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326" name="Line 33">
                <a:extLst>
                  <a:ext uri="{FF2B5EF4-FFF2-40B4-BE49-F238E27FC236}">
                    <a16:creationId xmlns:a16="http://schemas.microsoft.com/office/drawing/2014/main" id="{56954D76-FFB1-594F-4D4C-47D45D581E1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32314" y="3032126"/>
                <a:ext cx="4416425" cy="92075"/>
              </a:xfrm>
              <a:prstGeom prst="line">
                <a:avLst/>
              </a:prstGeom>
              <a:noFill/>
              <a:ln w="28575" cap="rnd">
                <a:solidFill>
                  <a:srgbClr val="FF0000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327" name="Line 34">
                <a:extLst>
                  <a:ext uri="{FF2B5EF4-FFF2-40B4-BE49-F238E27FC236}">
                    <a16:creationId xmlns:a16="http://schemas.microsoft.com/office/drawing/2014/main" id="{5F86CB49-53B5-634C-44ED-718B78A5363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49688" y="2093914"/>
                <a:ext cx="4737100" cy="536575"/>
              </a:xfrm>
              <a:prstGeom prst="line">
                <a:avLst/>
              </a:prstGeom>
              <a:noFill/>
              <a:ln w="28575" cap="rnd">
                <a:solidFill>
                  <a:srgbClr val="FF0000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328" name="Line 35">
                <a:extLst>
                  <a:ext uri="{FF2B5EF4-FFF2-40B4-BE49-F238E27FC236}">
                    <a16:creationId xmlns:a16="http://schemas.microsoft.com/office/drawing/2014/main" id="{9D7D2510-5F54-2C95-952E-C7DFC497D89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56114" y="2133600"/>
                <a:ext cx="4403725" cy="533400"/>
              </a:xfrm>
              <a:prstGeom prst="line">
                <a:avLst/>
              </a:prstGeom>
              <a:noFill/>
              <a:ln w="28575" cap="rnd">
                <a:solidFill>
                  <a:srgbClr val="FF0000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endParaRPr lang="en-US" sz="1350"/>
              </a:p>
            </p:txBody>
          </p:sp>
        </p:grpSp>
        <p:sp>
          <p:nvSpPr>
            <p:cNvPr id="305" name="Text Box 38">
              <a:extLst>
                <a:ext uri="{FF2B5EF4-FFF2-40B4-BE49-F238E27FC236}">
                  <a16:creationId xmlns:a16="http://schemas.microsoft.com/office/drawing/2014/main" id="{B5339596-3778-B380-C463-8C8F9AF0956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607550" y="3002359"/>
              <a:ext cx="2539895" cy="61555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b="1" dirty="0">
                  <a:solidFill>
                    <a:srgbClr val="FF0000"/>
                  </a:solidFill>
                </a:rPr>
                <a:t>Sample</a:t>
              </a:r>
            </a:p>
          </p:txBody>
        </p:sp>
      </p:grpSp>
      <p:grpSp>
        <p:nvGrpSpPr>
          <p:cNvPr id="329" name="Group 328">
            <a:extLst>
              <a:ext uri="{FF2B5EF4-FFF2-40B4-BE49-F238E27FC236}">
                <a16:creationId xmlns:a16="http://schemas.microsoft.com/office/drawing/2014/main" id="{359B0683-FE60-1D07-DA52-63D06D193FC7}"/>
              </a:ext>
            </a:extLst>
          </p:cNvPr>
          <p:cNvGrpSpPr/>
          <p:nvPr/>
        </p:nvGrpSpPr>
        <p:grpSpPr>
          <a:xfrm>
            <a:off x="4319501" y="2407079"/>
            <a:ext cx="1115615" cy="2601515"/>
            <a:chOff x="3541713" y="2017713"/>
            <a:chExt cx="1487487" cy="3468687"/>
          </a:xfrm>
        </p:grpSpPr>
        <p:sp>
          <p:nvSpPr>
            <p:cNvPr id="330" name="AutoShape 6">
              <a:extLst>
                <a:ext uri="{FF2B5EF4-FFF2-40B4-BE49-F238E27FC236}">
                  <a16:creationId xmlns:a16="http://schemas.microsoft.com/office/drawing/2014/main" id="{9DE996A5-25A0-06CF-23C5-8BFCBC23F9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95800" y="4419600"/>
              <a:ext cx="152400" cy="152400"/>
            </a:xfrm>
            <a:prstGeom prst="star4">
              <a:avLst>
                <a:gd name="adj" fmla="val 12500"/>
              </a:avLst>
            </a:prstGeom>
            <a:solidFill>
              <a:srgbClr val="008000"/>
            </a:solidFill>
            <a:ln w="38100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grpSp>
          <p:nvGrpSpPr>
            <p:cNvPr id="331" name="Group 330">
              <a:extLst>
                <a:ext uri="{FF2B5EF4-FFF2-40B4-BE49-F238E27FC236}">
                  <a16:creationId xmlns:a16="http://schemas.microsoft.com/office/drawing/2014/main" id="{E43C8ABD-11A8-840E-78AE-DBF645FA3194}"/>
                </a:ext>
              </a:extLst>
            </p:cNvPr>
            <p:cNvGrpSpPr/>
            <p:nvPr/>
          </p:nvGrpSpPr>
          <p:grpSpPr>
            <a:xfrm>
              <a:off x="3541713" y="2017713"/>
              <a:ext cx="1487487" cy="3468687"/>
              <a:chOff x="3541713" y="2017713"/>
              <a:chExt cx="1487487" cy="3468687"/>
            </a:xfrm>
          </p:grpSpPr>
          <p:sp>
            <p:nvSpPr>
              <p:cNvPr id="332" name="AutoShape 2">
                <a:extLst>
                  <a:ext uri="{FF2B5EF4-FFF2-40B4-BE49-F238E27FC236}">
                    <a16:creationId xmlns:a16="http://schemas.microsoft.com/office/drawing/2014/main" id="{456A1855-BBB0-E6BC-70CB-1F6FB49DB8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57600" y="3008313"/>
                <a:ext cx="152400" cy="152400"/>
              </a:xfrm>
              <a:prstGeom prst="star4">
                <a:avLst>
                  <a:gd name="adj" fmla="val 12500"/>
                </a:avLst>
              </a:prstGeom>
              <a:solidFill>
                <a:srgbClr val="008000"/>
              </a:solidFill>
              <a:ln w="38100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 sz="1350"/>
              </a:p>
            </p:txBody>
          </p:sp>
          <p:sp>
            <p:nvSpPr>
              <p:cNvPr id="333" name="AutoShape 3">
                <a:extLst>
                  <a:ext uri="{FF2B5EF4-FFF2-40B4-BE49-F238E27FC236}">
                    <a16:creationId xmlns:a16="http://schemas.microsoft.com/office/drawing/2014/main" id="{22C81128-A598-DDD4-EDD9-C44C50FB8A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73488" y="2017713"/>
                <a:ext cx="152400" cy="152400"/>
              </a:xfrm>
              <a:prstGeom prst="star4">
                <a:avLst>
                  <a:gd name="adj" fmla="val 12500"/>
                </a:avLst>
              </a:prstGeom>
              <a:solidFill>
                <a:srgbClr val="008000"/>
              </a:solidFill>
              <a:ln w="38100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 sz="1350"/>
              </a:p>
            </p:txBody>
          </p:sp>
          <p:sp>
            <p:nvSpPr>
              <p:cNvPr id="334" name="AutoShape 4">
                <a:extLst>
                  <a:ext uri="{FF2B5EF4-FFF2-40B4-BE49-F238E27FC236}">
                    <a16:creationId xmlns:a16="http://schemas.microsoft.com/office/drawing/2014/main" id="{BA26BC68-A085-B9C3-8643-46B8BB229A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76800" y="3541713"/>
                <a:ext cx="152400" cy="152400"/>
              </a:xfrm>
              <a:prstGeom prst="star4">
                <a:avLst>
                  <a:gd name="adj" fmla="val 12500"/>
                </a:avLst>
              </a:prstGeom>
              <a:solidFill>
                <a:srgbClr val="008000"/>
              </a:solidFill>
              <a:ln w="38100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 sz="1350"/>
              </a:p>
            </p:txBody>
          </p:sp>
          <p:sp>
            <p:nvSpPr>
              <p:cNvPr id="335" name="AutoShape 5">
                <a:extLst>
                  <a:ext uri="{FF2B5EF4-FFF2-40B4-BE49-F238E27FC236}">
                    <a16:creationId xmlns:a16="http://schemas.microsoft.com/office/drawing/2014/main" id="{A12027F6-29F5-0A17-9ABC-1ABD1CD070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14800" y="3465513"/>
                <a:ext cx="152400" cy="152400"/>
              </a:xfrm>
              <a:prstGeom prst="star4">
                <a:avLst>
                  <a:gd name="adj" fmla="val 12500"/>
                </a:avLst>
              </a:prstGeom>
              <a:solidFill>
                <a:srgbClr val="008000"/>
              </a:solidFill>
              <a:ln w="38100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 sz="1350"/>
              </a:p>
            </p:txBody>
          </p:sp>
          <p:sp>
            <p:nvSpPr>
              <p:cNvPr id="336" name="AutoShape 7">
                <a:extLst>
                  <a:ext uri="{FF2B5EF4-FFF2-40B4-BE49-F238E27FC236}">
                    <a16:creationId xmlns:a16="http://schemas.microsoft.com/office/drawing/2014/main" id="{CCC1084F-C1DB-371C-EF07-A3EE3071F0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19600" y="3770313"/>
                <a:ext cx="152400" cy="152400"/>
              </a:xfrm>
              <a:prstGeom prst="star4">
                <a:avLst>
                  <a:gd name="adj" fmla="val 12500"/>
                </a:avLst>
              </a:prstGeom>
              <a:solidFill>
                <a:srgbClr val="008000"/>
              </a:solidFill>
              <a:ln w="38100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 sz="1350"/>
              </a:p>
            </p:txBody>
          </p:sp>
          <p:sp>
            <p:nvSpPr>
              <p:cNvPr id="337" name="AutoShape 8">
                <a:extLst>
                  <a:ext uri="{FF2B5EF4-FFF2-40B4-BE49-F238E27FC236}">
                    <a16:creationId xmlns:a16="http://schemas.microsoft.com/office/drawing/2014/main" id="{C193B0EE-8C6E-543C-68AE-F2E8C242F8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83088" y="2057400"/>
                <a:ext cx="152400" cy="152400"/>
              </a:xfrm>
              <a:prstGeom prst="star4">
                <a:avLst>
                  <a:gd name="adj" fmla="val 12500"/>
                </a:avLst>
              </a:prstGeom>
              <a:solidFill>
                <a:srgbClr val="008000"/>
              </a:solidFill>
              <a:ln w="38100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 sz="1350"/>
              </a:p>
            </p:txBody>
          </p:sp>
          <p:sp>
            <p:nvSpPr>
              <p:cNvPr id="338" name="AutoShape 10">
                <a:extLst>
                  <a:ext uri="{FF2B5EF4-FFF2-40B4-BE49-F238E27FC236}">
                    <a16:creationId xmlns:a16="http://schemas.microsoft.com/office/drawing/2014/main" id="{8C3B02AF-5AAA-745F-452B-BEAD71FEAC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59288" y="2971800"/>
                <a:ext cx="152400" cy="152400"/>
              </a:xfrm>
              <a:prstGeom prst="star4">
                <a:avLst>
                  <a:gd name="adj" fmla="val 12500"/>
                </a:avLst>
              </a:prstGeom>
              <a:solidFill>
                <a:srgbClr val="008000"/>
              </a:solidFill>
              <a:ln w="38100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 sz="1350"/>
              </a:p>
            </p:txBody>
          </p:sp>
          <p:sp>
            <p:nvSpPr>
              <p:cNvPr id="339" name="AutoShape 9">
                <a:extLst>
                  <a:ext uri="{FF2B5EF4-FFF2-40B4-BE49-F238E27FC236}">
                    <a16:creationId xmlns:a16="http://schemas.microsoft.com/office/drawing/2014/main" id="{BF872E9B-173A-9F9C-7DE0-B63B211D76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4888" y="3849688"/>
                <a:ext cx="152400" cy="152400"/>
              </a:xfrm>
              <a:prstGeom prst="star4">
                <a:avLst>
                  <a:gd name="adj" fmla="val 12500"/>
                </a:avLst>
              </a:prstGeom>
              <a:solidFill>
                <a:srgbClr val="008000"/>
              </a:solidFill>
              <a:ln w="38100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 sz="1350"/>
              </a:p>
            </p:txBody>
          </p:sp>
          <p:sp>
            <p:nvSpPr>
              <p:cNvPr id="340" name="AutoShape 11">
                <a:extLst>
                  <a:ext uri="{FF2B5EF4-FFF2-40B4-BE49-F238E27FC236}">
                    <a16:creationId xmlns:a16="http://schemas.microsoft.com/office/drawing/2014/main" id="{29CA0E6E-91B3-4EF0-F45B-75E028279F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62400" y="4572000"/>
                <a:ext cx="152400" cy="152400"/>
              </a:xfrm>
              <a:prstGeom prst="star4">
                <a:avLst>
                  <a:gd name="adj" fmla="val 12500"/>
                </a:avLst>
              </a:prstGeom>
              <a:solidFill>
                <a:srgbClr val="008000"/>
              </a:solidFill>
              <a:ln w="38100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 sz="1350"/>
              </a:p>
            </p:txBody>
          </p:sp>
          <p:sp>
            <p:nvSpPr>
              <p:cNvPr id="341" name="AutoShape 12">
                <a:extLst>
                  <a:ext uri="{FF2B5EF4-FFF2-40B4-BE49-F238E27FC236}">
                    <a16:creationId xmlns:a16="http://schemas.microsoft.com/office/drawing/2014/main" id="{39A28B0E-6272-C8F7-637F-78EA0F7F74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713" y="5334000"/>
                <a:ext cx="152400" cy="152400"/>
              </a:xfrm>
              <a:prstGeom prst="star4">
                <a:avLst>
                  <a:gd name="adj" fmla="val 12500"/>
                </a:avLst>
              </a:prstGeom>
              <a:solidFill>
                <a:srgbClr val="008000"/>
              </a:solidFill>
              <a:ln w="38100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solidFill>
                    <a:srgbClr val="FF0000"/>
                  </a:solidFill>
                </a:endParaRPr>
              </a:p>
            </p:txBody>
          </p:sp>
        </p:grpSp>
      </p:grpSp>
      <p:sp>
        <p:nvSpPr>
          <p:cNvPr id="342" name="Text Box 330">
            <a:extLst>
              <a:ext uri="{FF2B5EF4-FFF2-40B4-BE49-F238E27FC236}">
                <a16:creationId xmlns:a16="http://schemas.microsoft.com/office/drawing/2014/main" id="{C5D569E3-C2A8-D16D-CBCD-1C6A1667D2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95157" y="5522499"/>
            <a:ext cx="3322076" cy="992579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</a:pPr>
            <a:endParaRPr lang="en-US" sz="700" b="1" u="sng" dirty="0"/>
          </a:p>
          <a:p>
            <a:pPr algn="ctr">
              <a:lnSpc>
                <a:spcPct val="90000"/>
              </a:lnSpc>
            </a:pPr>
            <a:r>
              <a:rPr lang="en-US" sz="2200" u="sng" dirty="0">
                <a:solidFill>
                  <a:srgbClr val="FF0000"/>
                </a:solidFill>
              </a:rPr>
              <a:t>Info</a:t>
            </a:r>
            <a:r>
              <a:rPr lang="en-US" sz="2200" dirty="0">
                <a:solidFill>
                  <a:srgbClr val="FF0000"/>
                </a:solidFill>
              </a:rPr>
              <a:t> about sample</a:t>
            </a:r>
          </a:p>
          <a:p>
            <a:pPr algn="ctr">
              <a:lnSpc>
                <a:spcPct val="90000"/>
              </a:lnSpc>
            </a:pPr>
            <a:endParaRPr lang="en-US" sz="700" dirty="0">
              <a:solidFill>
                <a:srgbClr val="FF0000"/>
              </a:solidFill>
            </a:endParaRPr>
          </a:p>
          <a:p>
            <a:pPr algn="ctr">
              <a:lnSpc>
                <a:spcPct val="90000"/>
              </a:lnSpc>
            </a:pPr>
            <a:r>
              <a:rPr lang="en-US" sz="2200" dirty="0">
                <a:solidFill>
                  <a:srgbClr val="FF0000"/>
                </a:solidFill>
              </a:rPr>
              <a:t>(e.g., summary statistics)</a:t>
            </a:r>
          </a:p>
          <a:p>
            <a:pPr algn="ctr">
              <a:lnSpc>
                <a:spcPct val="90000"/>
              </a:lnSpc>
            </a:pPr>
            <a:endParaRPr lang="en-US" sz="700" b="1" dirty="0"/>
          </a:p>
        </p:txBody>
      </p:sp>
    </p:spTree>
    <p:extLst>
      <p:ext uri="{BB962C8B-B14F-4D97-AF65-F5344CB8AC3E}">
        <p14:creationId xmlns:p14="http://schemas.microsoft.com/office/powerpoint/2010/main" val="1749178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  <p:bldP spid="13" grpId="0" animBg="1"/>
      <p:bldP spid="14" grpId="0"/>
      <p:bldP spid="300" grpId="0" animBg="1"/>
      <p:bldP spid="301" grpId="0" animBg="1"/>
      <p:bldP spid="34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ontent Placeholder 5">
                <a:extLst>
                  <a:ext uri="{FF2B5EF4-FFF2-40B4-BE49-F238E27FC236}">
                    <a16:creationId xmlns:a16="http://schemas.microsoft.com/office/drawing/2014/main" id="{BA690BF4-8416-4C9B-8CC5-2BA4427D52E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524000"/>
                <a:ext cx="10134600" cy="7848600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274320" indent="-274320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SzPct val="95000"/>
                  <a:buFont typeface="Wingdings 2"/>
                  <a:buChar char=""/>
                  <a:defRPr kumimoji="0"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40080" indent="-246888" algn="l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85000"/>
                  <a:buFont typeface="Wingdings 2"/>
                  <a:buChar char=""/>
                  <a:defRPr kumimoji="0"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-246888" algn="l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 2"/>
                  <a:buChar char=""/>
                  <a:defRPr kumimoji="0"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188720" indent="-210312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SzPct val="65000"/>
                  <a:buFont typeface="Wingdings 2"/>
                  <a:buChar char="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10312" algn="l" rtl="0" eaLnBrk="1" latinLnBrk="0" hangingPunct="1">
                  <a:spcBef>
                    <a:spcPct val="20000"/>
                  </a:spcBef>
                  <a:buClr>
                    <a:schemeClr val="accent4"/>
                  </a:buClr>
                  <a:buSzPct val="65000"/>
                  <a:buFont typeface="Wingdings 2"/>
                  <a:buChar char="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37360" indent="-210312" algn="l" rtl="0" eaLnBrk="1" latinLnBrk="0" hangingPunct="1">
                  <a:spcBef>
                    <a:spcPct val="20000"/>
                  </a:spcBef>
                  <a:buClr>
                    <a:schemeClr val="accent5"/>
                  </a:buClr>
                  <a:buSzPct val="80000"/>
                  <a:buFont typeface="Wingdings 2"/>
                  <a:buChar char=""/>
                  <a:defRPr kumimoji="0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920240" indent="-182880" algn="l" rtl="0" eaLnBrk="1" latinLnBrk="0" hangingPunct="1">
                  <a:spcBef>
                    <a:spcPct val="20000"/>
                  </a:spcBef>
                  <a:buClr>
                    <a:schemeClr val="accent6"/>
                  </a:buClr>
                  <a:buSzPct val="80000"/>
                  <a:buFont typeface="Wingdings 2"/>
                  <a:buChar char=""/>
                  <a:defRPr kumimoji="0" sz="16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94560" indent="-182880" algn="l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Char char="•"/>
                  <a:defRPr kumimoji="0"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468880" indent="-182880" algn="l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Tx/>
                  <a:buChar char="•"/>
                  <a:defRPr kumimoji="0" sz="14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400" dirty="0">
                    <a:latin typeface="+mj-lt"/>
                  </a:rPr>
                  <a:t>After data is collected from a sample of size </a:t>
                </a:r>
                <a:r>
                  <a:rPr lang="en-US" sz="2400" i="1" dirty="0">
                    <a:latin typeface="+mj-lt"/>
                  </a:rPr>
                  <a:t>n</a:t>
                </a:r>
                <a:r>
                  <a:rPr lang="en-US" sz="2400" dirty="0">
                    <a:latin typeface="+mj-lt"/>
                  </a:rPr>
                  <a:t>, </a:t>
                </a:r>
              </a:p>
              <a:p>
                <a:pPr marL="393192" lvl="1" indent="0">
                  <a:buNone/>
                </a:pPr>
                <a:r>
                  <a:rPr lang="en-US" dirty="0">
                    <a:solidFill>
                      <a:srgbClr val="00B0F0"/>
                    </a:solidFill>
                    <a:latin typeface="+mj-lt"/>
                  </a:rPr>
                  <a:t>Point estimate</a:t>
                </a:r>
                <a:endParaRPr lang="en-US" i="1" dirty="0">
                  <a:latin typeface="+mj-lt"/>
                </a:endParaRPr>
              </a:p>
              <a:p>
                <a:pPr lvl="2"/>
                <a:r>
                  <a:rPr lang="en-US" sz="2400" i="1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</m:oMath>
                </a14:m>
                <a:r>
                  <a:rPr lang="en-US" sz="2400" dirty="0">
                    <a:latin typeface="+mj-lt"/>
                  </a:rPr>
                  <a:t> is the most likely value for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𝜇</m:t>
                    </m:r>
                  </m:oMath>
                </a14:m>
                <a:endParaRPr lang="en-US" dirty="0">
                  <a:solidFill>
                    <a:schemeClr val="tx2"/>
                  </a:solidFill>
                  <a:latin typeface="+mj-lt"/>
                </a:endParaRPr>
              </a:p>
              <a:p>
                <a:pPr marL="393192" lvl="1" indent="0">
                  <a:buNone/>
                </a:pPr>
                <a:r>
                  <a:rPr lang="en-US" dirty="0">
                    <a:solidFill>
                      <a:srgbClr val="00B0F0"/>
                    </a:solidFill>
                    <a:latin typeface="+mj-lt"/>
                  </a:rPr>
                  <a:t>Interval estimate</a:t>
                </a:r>
              </a:p>
              <a:p>
                <a:pPr lvl="2"/>
                <a:r>
                  <a:rPr lang="en-US" sz="2400" dirty="0">
                    <a:solidFill>
                      <a:srgbClr val="0000FF"/>
                    </a:solidFill>
                    <a:latin typeface="+mj-lt"/>
                  </a:rPr>
                  <a:t>68%</a:t>
                </a:r>
                <a:r>
                  <a:rPr lang="en-US" sz="2400" dirty="0">
                    <a:latin typeface="+mj-lt"/>
                  </a:rPr>
                  <a:t> confidence interval:</a:t>
                </a:r>
              </a:p>
              <a:p>
                <a:pPr marL="667512" lvl="2" indent="0">
                  <a:buNone/>
                </a:pPr>
                <a:endParaRPr lang="en-US" sz="2400" dirty="0">
                  <a:latin typeface="+mj-lt"/>
                </a:endParaRPr>
              </a:p>
              <a:p>
                <a:pPr lvl="2"/>
                <a:r>
                  <a:rPr lang="en-US" sz="2400" dirty="0">
                    <a:solidFill>
                      <a:srgbClr val="FF0000"/>
                    </a:solidFill>
                    <a:latin typeface="+mj-lt"/>
                  </a:rPr>
                  <a:t>95%</a:t>
                </a:r>
                <a:r>
                  <a:rPr lang="en-US" sz="2400" dirty="0">
                    <a:latin typeface="+mj-lt"/>
                  </a:rPr>
                  <a:t> confidence interval: </a:t>
                </a:r>
              </a:p>
              <a:p>
                <a:pPr marL="667512" lvl="2" indent="0">
                  <a:buNone/>
                </a:pPr>
                <a:endParaRPr lang="en-US" sz="2400" dirty="0">
                  <a:latin typeface="+mj-lt"/>
                </a:endParaRPr>
              </a:p>
              <a:p>
                <a:pPr lvl="2"/>
                <a:r>
                  <a:rPr lang="en-US" sz="2400" dirty="0">
                    <a:solidFill>
                      <a:srgbClr val="7030A0"/>
                    </a:solidFill>
                    <a:latin typeface="+mj-lt"/>
                  </a:rPr>
                  <a:t>99.7%</a:t>
                </a:r>
                <a:r>
                  <a:rPr lang="en-US" sz="2400" dirty="0">
                    <a:latin typeface="+mj-lt"/>
                  </a:rPr>
                  <a:t> confidence interval:</a:t>
                </a:r>
                <a:endParaRPr lang="en-US" sz="2400" dirty="0">
                  <a:solidFill>
                    <a:schemeClr val="bg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3" name="Content Placeholder 5">
                <a:extLst>
                  <a:ext uri="{FF2B5EF4-FFF2-40B4-BE49-F238E27FC236}">
                    <a16:creationId xmlns:a16="http://schemas.microsoft.com/office/drawing/2014/main" id="{BA690BF4-8416-4C9B-8CC5-2BA4427D52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524000"/>
                <a:ext cx="10134600" cy="7848600"/>
              </a:xfrm>
              <a:prstGeom prst="rect">
                <a:avLst/>
              </a:prstGeom>
              <a:blipFill>
                <a:blip r:embed="rId3"/>
                <a:stretch>
                  <a:fillRect l="-1001" t="-6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CFC2ADD-2D08-45E7-A217-165C467338CF}"/>
                  </a:ext>
                </a:extLst>
              </p:cNvPr>
              <p:cNvSpPr txBox="1"/>
              <p:nvPr/>
            </p:nvSpPr>
            <p:spPr>
              <a:xfrm>
                <a:off x="5518638" y="3238340"/>
                <a:ext cx="4305300" cy="6555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/>
                          </a:rPr>
                          <m:t>𝑋</m:t>
                        </m:r>
                      </m:e>
                    </m:acc>
                    <m:r>
                      <a:rPr lang="en-US" sz="2400" i="1">
                        <a:latin typeface="Cambria Math"/>
                        <a:ea typeface="Cambria Math"/>
                      </a:rPr>
                      <m:t>±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solidFill>
                      <a:srgbClr val="0000FF"/>
                    </a:solidFill>
                  </a:rPr>
                  <a:t>1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acc>
                          <m:accPr>
                            <m:chr m:val="̅"/>
                            <m:ctrlPr>
                              <a:rPr lang="en-US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rgbClr val="0000FF"/>
                                </a:solidFill>
                                <a:latin typeface="Cambria Math"/>
                              </a:rPr>
                              <m:t>𝑋</m:t>
                            </m:r>
                          </m:e>
                        </m:acc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acc>
                      <m:accPr>
                        <m:chr m:val="̅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/>
                          </a:rPr>
                          <m:t>𝑋</m:t>
                        </m:r>
                      </m:e>
                    </m:acc>
                    <m:r>
                      <a:rPr lang="en-US" sz="2400" i="1">
                        <a:latin typeface="Cambria Math"/>
                        <a:ea typeface="Cambria Math"/>
                      </a:rPr>
                      <m:t>±</m:t>
                    </m:r>
                    <m:r>
                      <m:rPr>
                        <m:nor/>
                      </m:rPr>
                      <a:rPr lang="en-US" sz="2400" dirty="0">
                        <a:solidFill>
                          <a:srgbClr val="0000FF"/>
                        </a:solidFill>
                      </a:rPr>
                      <m:t>1</m:t>
                    </m:r>
                    <m:r>
                      <a:rPr lang="en-US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f>
                      <m:fPr>
                        <m:ctrlPr>
                          <a:rPr 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  <m:t>𝑆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radPr>
                          <m:deg/>
                          <m:e>
                            <m:r>
                              <a:rPr lang="en-US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  <m:t>𝑛</m:t>
                            </m:r>
                          </m:e>
                        </m:rad>
                      </m:den>
                    </m:f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CFC2ADD-2D08-45E7-A217-165C467338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8638" y="3238340"/>
                <a:ext cx="4305300" cy="655500"/>
              </a:xfrm>
              <a:prstGeom prst="rect">
                <a:avLst/>
              </a:prstGeom>
              <a:blipFill>
                <a:blip r:embed="rId4"/>
                <a:stretch>
                  <a:fillRect l="-294" b="-18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45C3D5A-8A12-420A-BFB9-CD461F1A7706}"/>
                  </a:ext>
                </a:extLst>
              </p:cNvPr>
              <p:cNvSpPr txBox="1"/>
              <p:nvPr/>
            </p:nvSpPr>
            <p:spPr>
              <a:xfrm>
                <a:off x="5486400" y="4122295"/>
                <a:ext cx="5486400" cy="6555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/>
                          </a:rPr>
                          <m:t>𝑋</m:t>
                        </m:r>
                      </m:e>
                    </m:acc>
                    <m:r>
                      <a:rPr lang="en-US" sz="2400" i="1">
                        <a:latin typeface="Cambria Math"/>
                        <a:ea typeface="Cambria Math"/>
                      </a:rPr>
                      <m:t>±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solidFill>
                      <a:srgbClr val="FF0000"/>
                    </a:solidFill>
                  </a:rPr>
                  <a:t>2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acc>
                          <m:accPr>
                            <m:chr m:val="̅"/>
                            <m:ctrlP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𝑋</m:t>
                            </m:r>
                          </m:e>
                        </m:acc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acc>
                      <m:accPr>
                        <m:chr m:val="̅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/>
                          </a:rPr>
                          <m:t>𝑋</m:t>
                        </m:r>
                      </m:e>
                    </m:acc>
                    <m:r>
                      <a:rPr lang="en-US" sz="2400" i="1">
                        <a:latin typeface="Cambria Math"/>
                        <a:ea typeface="Cambria Math"/>
                      </a:rPr>
                      <m:t>±</m:t>
                    </m:r>
                    <m:r>
                      <a:rPr lang="en-US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/>
                      </a:rPr>
                      <m:t>2</m:t>
                    </m:r>
                    <m:r>
                      <a:rPr lang="en-US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f>
                      <m:fPr>
                        <m:ctrlP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  <m:t>𝑆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radPr>
                          <m:deg/>
                          <m:e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  <m:t>𝑛</m:t>
                            </m:r>
                          </m:e>
                        </m:rad>
                      </m:den>
                    </m:f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45C3D5A-8A12-420A-BFB9-CD461F1A77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6400" y="4122295"/>
                <a:ext cx="5486400" cy="655500"/>
              </a:xfrm>
              <a:prstGeom prst="rect">
                <a:avLst/>
              </a:prstGeom>
              <a:blipFill>
                <a:blip r:embed="rId5"/>
                <a:stretch>
                  <a:fillRect l="-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8217A95-C527-4284-A93D-43B141040754}"/>
                  </a:ext>
                </a:extLst>
              </p:cNvPr>
              <p:cNvSpPr txBox="1"/>
              <p:nvPr/>
            </p:nvSpPr>
            <p:spPr>
              <a:xfrm>
                <a:off x="5518638" y="5006250"/>
                <a:ext cx="5486400" cy="6555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/>
                          </a:rPr>
                          <m:t>𝑋</m:t>
                        </m:r>
                      </m:e>
                    </m:acc>
                    <m:r>
                      <a:rPr lang="en-US" sz="2400" i="1">
                        <a:latin typeface="Cambria Math"/>
                        <a:ea typeface="Cambria Math"/>
                      </a:rPr>
                      <m:t>±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solidFill>
                      <a:srgbClr val="7030A0"/>
                    </a:solidFill>
                  </a:rPr>
                  <a:t>3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sz="2400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acc>
                          <m:accPr>
                            <m:chr m:val="̅"/>
                            <m:ctrlPr>
                              <a:rPr lang="en-US" sz="2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rgbClr val="7030A0"/>
                                </a:solidFill>
                                <a:latin typeface="Cambria Math"/>
                              </a:rPr>
                              <m:t>𝑋</m:t>
                            </m:r>
                          </m:e>
                        </m:acc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acc>
                      <m:accPr>
                        <m:chr m:val="̅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/>
                          </a:rPr>
                          <m:t>𝑋</m:t>
                        </m:r>
                      </m:e>
                    </m:acc>
                    <m:r>
                      <a:rPr lang="en-US" sz="2400" i="1">
                        <a:latin typeface="Cambria Math"/>
                        <a:ea typeface="Cambria Math"/>
                      </a:rPr>
                      <m:t>±</m:t>
                    </m:r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/>
                      </a:rPr>
                      <m:t>3</m:t>
                    </m:r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f>
                      <m:fPr>
                        <m:ctrlP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  <m:t>𝑆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radPr>
                          <m:deg/>
                          <m:e>
                            <m:r>
                              <a:rPr lang="en-US" sz="2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  <m:t>𝑛</m:t>
                            </m:r>
                          </m:e>
                        </m:rad>
                      </m:den>
                    </m:f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8217A95-C527-4284-A93D-43B1410407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8638" y="5006250"/>
                <a:ext cx="5486400" cy="655500"/>
              </a:xfrm>
              <a:prstGeom prst="rect">
                <a:avLst/>
              </a:prstGeom>
              <a:blipFill>
                <a:blip r:embed="rId6"/>
                <a:stretch>
                  <a:fillRect l="-231" b="-1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itle 1">
            <a:extLst>
              <a:ext uri="{FF2B5EF4-FFF2-40B4-BE49-F238E27FC236}">
                <a16:creationId xmlns:a16="http://schemas.microsoft.com/office/drawing/2014/main" id="{53736CFB-FA98-4305-E84C-10C761B431BD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82824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lnSpc>
                <a:spcPct val="110000"/>
              </a:lnSpc>
              <a:spcBef>
                <a:spcPct val="30000"/>
              </a:spcBef>
            </a:pPr>
            <a:r>
              <a:rPr lang="en-US" altLang="zh-CN" dirty="0"/>
              <a:t>Estimating the population mean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7285503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DFC650-1F91-1E24-B31E-12AF49FC68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itle 1">
                <a:extLst>
                  <a:ext uri="{FF2B5EF4-FFF2-40B4-BE49-F238E27FC236}">
                    <a16:creationId xmlns:a16="http://schemas.microsoft.com/office/drawing/2014/main" id="{164C8D16-F752-5A28-F88F-A98344A2FAB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365126"/>
                <a:ext cx="11353800" cy="828244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342900" indent="-342900">
                  <a:lnSpc>
                    <a:spcPct val="110000"/>
                  </a:lnSpc>
                  <a:spcBef>
                    <a:spcPct val="30000"/>
                  </a:spcBef>
                </a:pPr>
                <a:r>
                  <a:rPr lang="en-US" sz="4400" dirty="0"/>
                  <a:t>Example 2: </a:t>
                </a:r>
                <a:r>
                  <a:rPr lang="en-US" dirty="0"/>
                  <a:t>Evaluate a Candidate of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𝜇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13" name="Title 1">
                <a:extLst>
                  <a:ext uri="{FF2B5EF4-FFF2-40B4-BE49-F238E27FC236}">
                    <a16:creationId xmlns:a16="http://schemas.microsoft.com/office/drawing/2014/main" id="{164C8D16-F752-5A28-F88F-A98344A2FA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65126"/>
                <a:ext cx="11353800" cy="828244"/>
              </a:xfrm>
              <a:prstGeom prst="rect">
                <a:avLst/>
              </a:prstGeom>
              <a:blipFill>
                <a:blip r:embed="rId3"/>
                <a:stretch>
                  <a:fillRect l="-2235" t="-11940" b="-283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ontent Placeholder 5">
                <a:extLst>
                  <a:ext uri="{FF2B5EF4-FFF2-40B4-BE49-F238E27FC236}">
                    <a16:creationId xmlns:a16="http://schemas.microsoft.com/office/drawing/2014/main" id="{9513A496-A96B-57DD-D80B-5D93D292E6A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193370"/>
                <a:ext cx="10515600" cy="5664630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274320" indent="-274320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SzPct val="95000"/>
                  <a:buFont typeface="Wingdings 2"/>
                  <a:buChar char=""/>
                  <a:defRPr kumimoji="0"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40080" indent="-246888" algn="l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85000"/>
                  <a:buFont typeface="Wingdings 2"/>
                  <a:buChar char=""/>
                  <a:defRPr kumimoji="0"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-246888" algn="l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 2"/>
                  <a:buChar char=""/>
                  <a:defRPr kumimoji="0"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188720" indent="-210312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SzPct val="65000"/>
                  <a:buFont typeface="Wingdings 2"/>
                  <a:buChar char="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10312" algn="l" rtl="0" eaLnBrk="1" latinLnBrk="0" hangingPunct="1">
                  <a:spcBef>
                    <a:spcPct val="20000"/>
                  </a:spcBef>
                  <a:buClr>
                    <a:schemeClr val="accent4"/>
                  </a:buClr>
                  <a:buSzPct val="65000"/>
                  <a:buFont typeface="Wingdings 2"/>
                  <a:buChar char="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37360" indent="-210312" algn="l" rtl="0" eaLnBrk="1" latinLnBrk="0" hangingPunct="1">
                  <a:spcBef>
                    <a:spcPct val="20000"/>
                  </a:spcBef>
                  <a:buClr>
                    <a:schemeClr val="accent5"/>
                  </a:buClr>
                  <a:buSzPct val="80000"/>
                  <a:buFont typeface="Wingdings 2"/>
                  <a:buChar char=""/>
                  <a:defRPr kumimoji="0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920240" indent="-182880" algn="l" rtl="0" eaLnBrk="1" latinLnBrk="0" hangingPunct="1">
                  <a:spcBef>
                    <a:spcPct val="20000"/>
                  </a:spcBef>
                  <a:buClr>
                    <a:schemeClr val="accent6"/>
                  </a:buClr>
                  <a:buSzPct val="80000"/>
                  <a:buFont typeface="Wingdings 2"/>
                  <a:buChar char=""/>
                  <a:defRPr kumimoji="0" sz="16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94560" indent="-182880" algn="l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Char char="•"/>
                  <a:defRPr kumimoji="0"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468880" indent="-182880" algn="l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Tx/>
                  <a:buChar char="•"/>
                  <a:defRPr kumimoji="0" sz="14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l">
                  <a:buNone/>
                </a:pPr>
                <a:r>
                  <a:rPr lang="en-US" sz="2400" dirty="0">
                    <a:latin typeface="+mj-lt"/>
                  </a:rPr>
                  <a:t>Working at Avis, you oversee buying mid-size cars and are considering proposals from Ford, GM and Chrysler (each offering one car model). Your key consideration: miles per gallon (mpg). You test drive 10 Ford vehicles: </a:t>
                </a:r>
              </a:p>
              <a:p>
                <a:pPr lvl="1"/>
                <a:r>
                  <a:rPr lang="en-US" dirty="0">
                    <a:latin typeface="+mj-lt"/>
                  </a:rPr>
                  <a:t>Sample mean of mpg: 31.8 </a:t>
                </a:r>
              </a:p>
              <a:p>
                <a:pPr lvl="1"/>
                <a:r>
                  <a:rPr lang="en-US" dirty="0">
                    <a:latin typeface="+mj-lt"/>
                  </a:rPr>
                  <a:t>Sample variance of mpg: 2</a:t>
                </a:r>
              </a:p>
              <a:p>
                <a:pPr marL="0" indent="0">
                  <a:buNone/>
                </a:pPr>
                <a:endParaRPr lang="en-US" sz="2400" dirty="0">
                  <a:latin typeface="+mj-lt"/>
                </a:endParaRPr>
              </a:p>
              <a:p>
                <a:pPr marL="0" indent="0">
                  <a:buNone/>
                </a:pPr>
                <a:r>
                  <a:rPr lang="en-US" sz="2400" b="1" i="1" dirty="0">
                    <a:latin typeface="+mj-lt"/>
                  </a:rPr>
                  <a:t>Q. </a:t>
                </a:r>
                <a:r>
                  <a:rPr lang="en-US" sz="2400" dirty="0">
                    <a:latin typeface="+mj-lt"/>
                  </a:rPr>
                  <a:t>If your manager requires the fleet to have a mpg of at least 30, will the Ford vehicles meet this requirement? Is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𝜇</m:t>
                    </m:r>
                  </m:oMath>
                </a14:m>
                <a:r>
                  <a:rPr lang="en-US" sz="2400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US" sz="2400" dirty="0">
                    <a:latin typeface="+mj-lt"/>
                  </a:rPr>
                  <a:t> 30?</a:t>
                </a:r>
              </a:p>
            </p:txBody>
          </p:sp>
        </mc:Choice>
        <mc:Fallback xmlns="">
          <p:sp>
            <p:nvSpPr>
              <p:cNvPr id="15" name="Content Placeholder 5">
                <a:extLst>
                  <a:ext uri="{FF2B5EF4-FFF2-40B4-BE49-F238E27FC236}">
                    <a16:creationId xmlns:a16="http://schemas.microsoft.com/office/drawing/2014/main" id="{9513A496-A96B-57DD-D80B-5D93D292E6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193370"/>
                <a:ext cx="10515600" cy="5664630"/>
              </a:xfrm>
              <a:prstGeom prst="rect">
                <a:avLst/>
              </a:prstGeom>
              <a:blipFill>
                <a:blip r:embed="rId4"/>
                <a:stretch>
                  <a:fillRect l="-965" t="-897" r="-9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ectangle 19">
            <a:extLst>
              <a:ext uri="{FF2B5EF4-FFF2-40B4-BE49-F238E27FC236}">
                <a16:creationId xmlns:a16="http://schemas.microsoft.com/office/drawing/2014/main" id="{96438DAB-BA23-365A-7632-0261CB7C404E}"/>
              </a:ext>
            </a:extLst>
          </p:cNvPr>
          <p:cNvSpPr/>
          <p:nvPr/>
        </p:nvSpPr>
        <p:spPr>
          <a:xfrm>
            <a:off x="5578550" y="1906128"/>
            <a:ext cx="381000" cy="457200"/>
          </a:xfrm>
          <a:prstGeom prst="rect">
            <a:avLst/>
          </a:prstGeom>
          <a:solidFill>
            <a:srgbClr val="FF000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EF84813-463E-328E-41C3-7EAB375343BB}"/>
              </a:ext>
            </a:extLst>
          </p:cNvPr>
          <p:cNvSpPr/>
          <p:nvPr/>
        </p:nvSpPr>
        <p:spPr>
          <a:xfrm>
            <a:off x="4234909" y="2353889"/>
            <a:ext cx="633151" cy="533400"/>
          </a:xfrm>
          <a:prstGeom prst="rect">
            <a:avLst/>
          </a:prstGeom>
          <a:solidFill>
            <a:srgbClr val="00B05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A41360C-D182-8796-8220-CD02EE3FA1DB}"/>
              </a:ext>
            </a:extLst>
          </p:cNvPr>
          <p:cNvSpPr/>
          <p:nvPr/>
        </p:nvSpPr>
        <p:spPr>
          <a:xfrm>
            <a:off x="4551484" y="2887289"/>
            <a:ext cx="412670" cy="341351"/>
          </a:xfrm>
          <a:prstGeom prst="rect">
            <a:avLst/>
          </a:prstGeom>
          <a:solidFill>
            <a:srgbClr val="FFFF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C50AB89-5BFB-6778-DBBB-C03590CBCE22}"/>
                  </a:ext>
                </a:extLst>
              </p:cNvPr>
              <p:cNvSpPr txBox="1"/>
              <p:nvPr/>
            </p:nvSpPr>
            <p:spPr>
              <a:xfrm>
                <a:off x="9209635" y="2105379"/>
                <a:ext cx="1375144" cy="429115"/>
              </a:xfrm>
              <a:prstGeom prst="rect">
                <a:avLst/>
              </a:prstGeom>
              <a:solidFill>
                <a:srgbClr val="FF0000">
                  <a:alpha val="15000"/>
                </a:srgbClr>
              </a:solidFill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sz="22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=10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C50AB89-5BFB-6778-DBBB-C03590CBCE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09635" y="2105379"/>
                <a:ext cx="1375144" cy="42911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26E419B-98A1-4856-7A7D-C7E44BE332E3}"/>
                  </a:ext>
                </a:extLst>
              </p:cNvPr>
              <p:cNvSpPr txBox="1"/>
              <p:nvPr/>
            </p:nvSpPr>
            <p:spPr>
              <a:xfrm>
                <a:off x="9209635" y="2662836"/>
                <a:ext cx="1368056" cy="429115"/>
              </a:xfrm>
              <a:prstGeom prst="rect">
                <a:avLst/>
              </a:prstGeom>
              <a:solidFill>
                <a:srgbClr val="00B050">
                  <a:alpha val="15000"/>
                </a:srgbClr>
              </a:solidFill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200" i="1">
                              <a:latin typeface="Cambria Math"/>
                            </a:rPr>
                            <m:t>𝑋</m:t>
                          </m:r>
                        </m:e>
                      </m:acc>
                      <m:r>
                        <a:rPr lang="en-US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=31.8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26E419B-98A1-4856-7A7D-C7E44BE332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09635" y="2662836"/>
                <a:ext cx="1368056" cy="429115"/>
              </a:xfrm>
              <a:prstGeom prst="rect">
                <a:avLst/>
              </a:prstGeom>
              <a:blipFill>
                <a:blip r:embed="rId6"/>
                <a:stretch>
                  <a:fillRect l="-92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A0CAA91-29EC-5374-6592-F61220A4F3FE}"/>
                  </a:ext>
                </a:extLst>
              </p:cNvPr>
              <p:cNvSpPr txBox="1"/>
              <p:nvPr/>
            </p:nvSpPr>
            <p:spPr>
              <a:xfrm>
                <a:off x="9209635" y="3216907"/>
                <a:ext cx="1375144" cy="463973"/>
              </a:xfrm>
              <a:prstGeom prst="rect">
                <a:avLst/>
              </a:prstGeom>
              <a:solidFill>
                <a:srgbClr val="FFFF00">
                  <a:alpha val="50000"/>
                </a:srgbClr>
              </a:solidFill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r>
                  <a:rPr lang="en-US" sz="2200" i="1" dirty="0">
                    <a:ea typeface="Cambria Math" panose="02040503050406030204" pitchFamily="18" charset="0"/>
                  </a:rPr>
                  <a:t>S</a:t>
                </a:r>
                <a:r>
                  <a:rPr lang="en-US" sz="22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2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</m:rad>
                  </m:oMath>
                </a14:m>
                <a:endParaRPr lang="en-US" sz="22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A0CAA91-29EC-5374-6592-F61220A4F3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09635" y="3216907"/>
                <a:ext cx="1375144" cy="463973"/>
              </a:xfrm>
              <a:prstGeom prst="rect">
                <a:avLst/>
              </a:prstGeom>
              <a:blipFill>
                <a:blip r:embed="rId7"/>
                <a:stretch>
                  <a:fillRect l="-5505" t="-2703" b="-2702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D097416-D3F2-960F-9520-130410267DF8}"/>
                  </a:ext>
                </a:extLst>
              </p:cNvPr>
              <p:cNvSpPr txBox="1"/>
              <p:nvPr/>
            </p:nvSpPr>
            <p:spPr>
              <a:xfrm>
                <a:off x="9209635" y="3216907"/>
                <a:ext cx="1375144" cy="463973"/>
              </a:xfrm>
              <a:prstGeom prst="rect">
                <a:avLst/>
              </a:prstGeom>
              <a:solidFill>
                <a:srgbClr val="FFFF00">
                  <a:alpha val="50000"/>
                </a:srgbClr>
              </a:solidFill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r>
                  <a:rPr lang="en-US" sz="2200" i="1" dirty="0">
                    <a:ea typeface="Cambria Math" panose="02040503050406030204" pitchFamily="18" charset="0"/>
                  </a:rPr>
                  <a:t>S</a:t>
                </a:r>
                <a:r>
                  <a:rPr lang="en-US" sz="22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2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</m:rad>
                  </m:oMath>
                </a14:m>
                <a:endParaRPr lang="en-US" sz="22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D097416-D3F2-960F-9520-130410267D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09635" y="3216907"/>
                <a:ext cx="1375144" cy="463973"/>
              </a:xfrm>
              <a:prstGeom prst="rect">
                <a:avLst/>
              </a:prstGeom>
              <a:blipFill>
                <a:blip r:embed="rId7"/>
                <a:stretch>
                  <a:fillRect l="-5505" t="-2703" b="-2702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932282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D27EF5B0-F364-4859-835E-CB4FD7768C49}"/>
              </a:ext>
            </a:extLst>
          </p:cNvPr>
          <p:cNvCxnSpPr>
            <a:cxnSpLocks/>
          </p:cNvCxnSpPr>
          <p:nvPr/>
        </p:nvCxnSpPr>
        <p:spPr>
          <a:xfrm flipH="1">
            <a:off x="7423520" y="4489429"/>
            <a:ext cx="1" cy="598871"/>
          </a:xfrm>
          <a:prstGeom prst="straightConnector1">
            <a:avLst/>
          </a:prstGeom>
          <a:ln w="50800">
            <a:solidFill>
              <a:srgbClr val="000099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24A0B8AA-D463-40E7-88D4-D47ECE906714}"/>
              </a:ext>
            </a:extLst>
          </p:cNvPr>
          <p:cNvCxnSpPr>
            <a:cxnSpLocks/>
          </p:cNvCxnSpPr>
          <p:nvPr/>
        </p:nvCxnSpPr>
        <p:spPr>
          <a:xfrm>
            <a:off x="2145595" y="4391144"/>
            <a:ext cx="8153400" cy="0"/>
          </a:xfrm>
          <a:prstGeom prst="line">
            <a:avLst/>
          </a:prstGeom>
          <a:ln w="349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03F9A7F-6684-4486-A9CC-1D6CA613BD6F}"/>
                  </a:ext>
                </a:extLst>
              </p:cNvPr>
              <p:cNvSpPr txBox="1"/>
              <p:nvPr/>
            </p:nvSpPr>
            <p:spPr>
              <a:xfrm>
                <a:off x="4423205" y="5182554"/>
                <a:ext cx="1600197" cy="83099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/>
                            </a:rPr>
                            <m:t>𝑋</m:t>
                          </m:r>
                        </m:e>
                      </m:acc>
                      <m:r>
                        <a:rPr lang="en-US" sz="24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acc>
                            <m:accPr>
                              <m:chr m:val="̅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𝑋</m:t>
                              </m:r>
                            </m:e>
                          </m:acc>
                        </m:sub>
                      </m:sSub>
                    </m:oMath>
                  </m:oMathPara>
                </a14:m>
                <a:endParaRPr lang="en-US" sz="24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=30.91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03F9A7F-6684-4486-A9CC-1D6CA613BD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3205" y="5182554"/>
                <a:ext cx="1600197" cy="8309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9579D0AF-2186-47B7-BD75-4DA1D1B6ABDF}"/>
                  </a:ext>
                </a:extLst>
              </p:cNvPr>
              <p:cNvSpPr txBox="1"/>
              <p:nvPr/>
            </p:nvSpPr>
            <p:spPr>
              <a:xfrm>
                <a:off x="6753293" y="5193187"/>
                <a:ext cx="1326574" cy="86112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</m:oMath>
                  </m:oMathPara>
                </a14:m>
                <a:endParaRPr lang="en-US" sz="24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=31.8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9579D0AF-2186-47B7-BD75-4DA1D1B6AB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3293" y="5193187"/>
                <a:ext cx="1326574" cy="86112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AAE68770-184B-4EC6-B883-5896F9CB986C}"/>
              </a:ext>
            </a:extLst>
          </p:cNvPr>
          <p:cNvCxnSpPr>
            <a:cxnSpLocks/>
          </p:cNvCxnSpPr>
          <p:nvPr/>
        </p:nvCxnSpPr>
        <p:spPr>
          <a:xfrm flipH="1">
            <a:off x="4994881" y="4481513"/>
            <a:ext cx="510973" cy="654975"/>
          </a:xfrm>
          <a:prstGeom prst="straightConnector1">
            <a:avLst/>
          </a:prstGeom>
          <a:ln w="50800">
            <a:solidFill>
              <a:srgbClr val="C0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5C1034A0-12A0-4AA4-AC58-321AAF6E7609}"/>
              </a:ext>
            </a:extLst>
          </p:cNvPr>
          <p:cNvCxnSpPr>
            <a:cxnSpLocks/>
          </p:cNvCxnSpPr>
          <p:nvPr/>
        </p:nvCxnSpPr>
        <p:spPr>
          <a:xfrm>
            <a:off x="9324567" y="4455567"/>
            <a:ext cx="298938" cy="632733"/>
          </a:xfrm>
          <a:prstGeom prst="straightConnector1">
            <a:avLst/>
          </a:prstGeom>
          <a:ln w="50800">
            <a:solidFill>
              <a:srgbClr val="C0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AD056548-DEA2-44CC-82A3-6E35B8B318C8}"/>
                  </a:ext>
                </a:extLst>
              </p:cNvPr>
              <p:cNvSpPr txBox="1"/>
              <p:nvPr/>
            </p:nvSpPr>
            <p:spPr>
              <a:xfrm>
                <a:off x="8927396" y="5201862"/>
                <a:ext cx="1600197" cy="83099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/>
                            </a:rPr>
                            <m:t>𝑋</m:t>
                          </m:r>
                        </m:e>
                      </m:acc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acc>
                            <m:accPr>
                              <m:chr m:val="̅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𝑋</m:t>
                              </m:r>
                            </m:e>
                          </m:acc>
                        </m:sub>
                      </m:sSub>
                    </m:oMath>
                  </m:oMathPara>
                </a14:m>
                <a:endParaRPr lang="en-US" sz="24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=32.69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AD056548-DEA2-44CC-82A3-6E35B8B318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7396" y="5201862"/>
                <a:ext cx="1600197" cy="83099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3">
            <a:extLst>
              <a:ext uri="{FF2B5EF4-FFF2-40B4-BE49-F238E27FC236}">
                <a16:creationId xmlns:a16="http://schemas.microsoft.com/office/drawing/2014/main" id="{06977CB2-190D-4784-9504-3D379B00C450}"/>
              </a:ext>
            </a:extLst>
          </p:cNvPr>
          <p:cNvSpPr/>
          <p:nvPr/>
        </p:nvSpPr>
        <p:spPr>
          <a:xfrm>
            <a:off x="5574595" y="3693990"/>
            <a:ext cx="3697848" cy="1291470"/>
          </a:xfrm>
          <a:prstGeom prst="rect">
            <a:avLst/>
          </a:prstGeom>
          <a:solidFill>
            <a:srgbClr val="00B0F0">
              <a:alpha val="15000"/>
            </a:srgbClr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99"/>
              </a:solidFill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A851F51-FD04-4BFD-89EE-A5ECA117C73D}"/>
              </a:ext>
            </a:extLst>
          </p:cNvPr>
          <p:cNvCxnSpPr/>
          <p:nvPr/>
        </p:nvCxnSpPr>
        <p:spPr>
          <a:xfrm>
            <a:off x="2717096" y="4398406"/>
            <a:ext cx="120" cy="184666"/>
          </a:xfrm>
          <a:prstGeom prst="line">
            <a:avLst/>
          </a:prstGeom>
          <a:ln w="444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1DB1EC8-3C31-4DE3-B0A1-2C53CFC924D5}"/>
                  </a:ext>
                </a:extLst>
              </p:cNvPr>
              <p:cNvSpPr txBox="1"/>
              <p:nvPr/>
            </p:nvSpPr>
            <p:spPr>
              <a:xfrm>
                <a:off x="2221796" y="4604155"/>
                <a:ext cx="990600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b="1" i="1" dirty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𝟑𝟎</m:t>
                      </m:r>
                    </m:oMath>
                  </m:oMathPara>
                </a14:m>
                <a:endParaRPr lang="en-US" sz="2400" b="1" dirty="0">
                  <a:solidFill>
                    <a:srgbClr val="00B050"/>
                  </a:solidFill>
                  <a:ea typeface="Cambria Math" panose="02040503050406030204" pitchFamily="18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1DB1EC8-3C31-4DE3-B0A1-2C53CFC924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1796" y="4604155"/>
                <a:ext cx="990600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ight Brace 11">
            <a:extLst>
              <a:ext uri="{FF2B5EF4-FFF2-40B4-BE49-F238E27FC236}">
                <a16:creationId xmlns:a16="http://schemas.microsoft.com/office/drawing/2014/main" id="{BF58F67E-F1EA-49F2-9273-B3744D1F5C66}"/>
              </a:ext>
            </a:extLst>
          </p:cNvPr>
          <p:cNvSpPr/>
          <p:nvPr/>
        </p:nvSpPr>
        <p:spPr>
          <a:xfrm rot="16200000">
            <a:off x="7157729" y="1520958"/>
            <a:ext cx="517705" cy="3697848"/>
          </a:xfrm>
          <a:prstGeom prst="righ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18F8D50E-4A0D-4A82-9551-9F7BF27DF49B}"/>
                  </a:ext>
                </a:extLst>
              </p:cNvPr>
              <p:cNvSpPr txBox="1"/>
              <p:nvPr/>
            </p:nvSpPr>
            <p:spPr>
              <a:xfrm>
                <a:off x="4597180" y="2131877"/>
                <a:ext cx="5638800" cy="830997"/>
              </a:xfrm>
              <a:prstGeom prst="rect">
                <a:avLst/>
              </a:prstGeom>
              <a:solidFill>
                <a:srgbClr val="FF0000">
                  <a:alpha val="10000"/>
                </a:srgbClr>
              </a:solidFill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rgbClr val="0070C0"/>
                    </a:solidFill>
                    <a:latin typeface="+mj-lt"/>
                  </a:rPr>
                  <a:t>“95% confident </a:t>
                </a:r>
                <a:r>
                  <a:rPr lang="en-US" sz="2400" dirty="0">
                    <a:latin typeface="+mj-lt"/>
                  </a:rPr>
                  <a:t>that for Ford fleets, </a:t>
                </a:r>
              </a:p>
              <a:p>
                <a:pPr algn="ctr"/>
                <a:r>
                  <a:rPr lang="en-US" sz="2400" dirty="0">
                    <a:latin typeface="+mj-lt"/>
                  </a:rPr>
                  <a:t>population mean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𝜇</m:t>
                    </m:r>
                  </m:oMath>
                </a14:m>
                <a:r>
                  <a:rPr lang="en-US" sz="2400" dirty="0">
                    <a:latin typeface="+mj-lt"/>
                  </a:rPr>
                  <a:t> (average mpg) is here”</a:t>
                </a: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18F8D50E-4A0D-4A82-9551-9F7BF27DF4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7180" y="2131877"/>
                <a:ext cx="5638800" cy="830997"/>
              </a:xfrm>
              <a:prstGeom prst="rect">
                <a:avLst/>
              </a:prstGeom>
              <a:blipFill>
                <a:blip r:embed="rId7"/>
                <a:stretch>
                  <a:fillRect t="-4412" b="-14706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TextBox 35">
            <a:extLst>
              <a:ext uri="{FF2B5EF4-FFF2-40B4-BE49-F238E27FC236}">
                <a16:creationId xmlns:a16="http://schemas.microsoft.com/office/drawing/2014/main" id="{FD53A19F-7D82-4FCF-B297-7639506B9E38}"/>
              </a:ext>
            </a:extLst>
          </p:cNvPr>
          <p:cNvSpPr txBox="1"/>
          <p:nvPr/>
        </p:nvSpPr>
        <p:spPr>
          <a:xfrm>
            <a:off x="1200182" y="2488723"/>
            <a:ext cx="2012214" cy="461665"/>
          </a:xfrm>
          <a:prstGeom prst="rect">
            <a:avLst/>
          </a:prstGeom>
          <a:solidFill>
            <a:srgbClr val="00CC00">
              <a:alpha val="10000"/>
            </a:srgb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070C0"/>
                </a:solidFill>
                <a:latin typeface="+mj-lt"/>
              </a:rPr>
              <a:t>Requirement</a:t>
            </a:r>
            <a:endParaRPr lang="en-US" sz="2400" dirty="0">
              <a:latin typeface="+mj-lt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B8CE034-A267-4BA1-9497-A76CBAC56AE3}"/>
              </a:ext>
            </a:extLst>
          </p:cNvPr>
          <p:cNvCxnSpPr>
            <a:cxnSpLocks/>
          </p:cNvCxnSpPr>
          <p:nvPr/>
        </p:nvCxnSpPr>
        <p:spPr>
          <a:xfrm>
            <a:off x="2221796" y="3056341"/>
            <a:ext cx="361114" cy="1236520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Left Brace 1">
            <a:extLst>
              <a:ext uri="{FF2B5EF4-FFF2-40B4-BE49-F238E27FC236}">
                <a16:creationId xmlns:a16="http://schemas.microsoft.com/office/drawing/2014/main" id="{470DF9FC-692A-4068-836D-0CE57C31212C}"/>
              </a:ext>
            </a:extLst>
          </p:cNvPr>
          <p:cNvSpPr/>
          <p:nvPr/>
        </p:nvSpPr>
        <p:spPr>
          <a:xfrm rot="5400000">
            <a:off x="4949562" y="1810411"/>
            <a:ext cx="241491" cy="4706422"/>
          </a:xfrm>
          <a:prstGeom prst="leftBrace">
            <a:avLst/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Left Brace 19">
            <a:extLst>
              <a:ext uri="{FF2B5EF4-FFF2-40B4-BE49-F238E27FC236}">
                <a16:creationId xmlns:a16="http://schemas.microsoft.com/office/drawing/2014/main" id="{4920532B-6CEE-425B-9574-CB8A64820513}"/>
              </a:ext>
            </a:extLst>
          </p:cNvPr>
          <p:cNvSpPr/>
          <p:nvPr/>
        </p:nvSpPr>
        <p:spPr>
          <a:xfrm rot="16200000">
            <a:off x="6306411" y="3803189"/>
            <a:ext cx="236913" cy="1733778"/>
          </a:xfrm>
          <a:prstGeom prst="leftBrac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05AA3E7-C575-4954-B2B0-A58B4D9DD1F0}"/>
                  </a:ext>
                </a:extLst>
              </p:cNvPr>
              <p:cNvSpPr txBox="1"/>
              <p:nvPr/>
            </p:nvSpPr>
            <p:spPr>
              <a:xfrm>
                <a:off x="5932488" y="4765429"/>
                <a:ext cx="101139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acc>
                            <m:accPr>
                              <m:chr m:val="̅"/>
                              <m:ctrlP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𝑋</m:t>
                              </m:r>
                            </m:e>
                          </m:acc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05AA3E7-C575-4954-B2B0-A58B4D9DD1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2488" y="4765429"/>
                <a:ext cx="1011396" cy="461665"/>
              </a:xfrm>
              <a:prstGeom prst="rect">
                <a:avLst/>
              </a:prstGeom>
              <a:blipFill>
                <a:blip r:embed="rId8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DC4272B-3517-4A4F-9449-94222769948E}"/>
                  </a:ext>
                </a:extLst>
              </p:cNvPr>
              <p:cNvSpPr txBox="1"/>
              <p:nvPr/>
            </p:nvSpPr>
            <p:spPr>
              <a:xfrm>
                <a:off x="4313651" y="3572376"/>
                <a:ext cx="136245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|30−</m:t>
                    </m:r>
                    <m:acc>
                      <m:accPr>
                        <m:chr m:val="̅"/>
                        <m:ctrlPr>
                          <a:rPr 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</m:oMath>
                </a14:m>
                <a:r>
                  <a:rPr lang="en-US" sz="2400" dirty="0">
                    <a:solidFill>
                      <a:srgbClr val="0000FF"/>
                    </a:solidFill>
                  </a:rPr>
                  <a:t>|</a:t>
                </a: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DC4272B-3517-4A4F-9449-9422276994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3651" y="3572376"/>
                <a:ext cx="1362458" cy="461665"/>
              </a:xfrm>
              <a:prstGeom prst="rect">
                <a:avLst/>
              </a:prstGeom>
              <a:blipFill>
                <a:blip r:embed="rId9"/>
                <a:stretch>
                  <a:fillRect l="-3704" t="-10811" b="-270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itle 1">
                <a:extLst>
                  <a:ext uri="{FF2B5EF4-FFF2-40B4-BE49-F238E27FC236}">
                    <a16:creationId xmlns:a16="http://schemas.microsoft.com/office/drawing/2014/main" id="{F72B0A24-3823-E66E-5923-BDD8007572E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365126"/>
                <a:ext cx="10424746" cy="828244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342900" indent="-342900">
                  <a:lnSpc>
                    <a:spcPct val="110000"/>
                  </a:lnSpc>
                  <a:spcBef>
                    <a:spcPct val="30000"/>
                  </a:spcBef>
                </a:pPr>
                <a:r>
                  <a:rPr lang="en-US" sz="4400" dirty="0"/>
                  <a:t>Example 2: </a:t>
                </a:r>
                <a:r>
                  <a:rPr lang="en-US" dirty="0"/>
                  <a:t>Evaluate a Candidate of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𝜇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4" name="Title 1">
                <a:extLst>
                  <a:ext uri="{FF2B5EF4-FFF2-40B4-BE49-F238E27FC236}">
                    <a16:creationId xmlns:a16="http://schemas.microsoft.com/office/drawing/2014/main" id="{F72B0A24-3823-E66E-5923-BDD8007572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65126"/>
                <a:ext cx="10424746" cy="828244"/>
              </a:xfrm>
              <a:prstGeom prst="rect">
                <a:avLst/>
              </a:prstGeom>
              <a:blipFill>
                <a:blip r:embed="rId10"/>
                <a:stretch>
                  <a:fillRect l="-2433" t="-11940" b="-283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82FCD85-A801-CE27-B224-628A194DF1EF}"/>
              </a:ext>
            </a:extLst>
          </p:cNvPr>
          <p:cNvCxnSpPr>
            <a:cxnSpLocks/>
          </p:cNvCxnSpPr>
          <p:nvPr/>
        </p:nvCxnSpPr>
        <p:spPr>
          <a:xfrm flipV="1">
            <a:off x="7748884" y="1450664"/>
            <a:ext cx="1069458" cy="551710"/>
          </a:xfrm>
          <a:prstGeom prst="straightConnector1">
            <a:avLst/>
          </a:prstGeom>
          <a:ln w="50800">
            <a:solidFill>
              <a:srgbClr val="C0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EFA0C9A-7E51-2C3A-0FC6-692FDDCF6C3C}"/>
              </a:ext>
            </a:extLst>
          </p:cNvPr>
          <p:cNvSpPr txBox="1"/>
          <p:nvPr/>
        </p:nvSpPr>
        <p:spPr>
          <a:xfrm>
            <a:off x="8973269" y="1228079"/>
            <a:ext cx="3108648" cy="461665"/>
          </a:xfrm>
          <a:prstGeom prst="rect">
            <a:avLst/>
          </a:prstGeom>
          <a:solidFill>
            <a:srgbClr val="FF0000">
              <a:alpha val="10000"/>
            </a:srgb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… not exactly correct </a:t>
            </a:r>
            <a:r>
              <a:rPr lang="en-US" sz="2400" dirty="0">
                <a:latin typeface="+mj-lt"/>
                <a:sym typeface="Wingdings" pitchFamily="2" charset="2"/>
              </a:rPr>
              <a:t>:(</a:t>
            </a:r>
            <a:r>
              <a:rPr lang="en-US" sz="2400" dirty="0">
                <a:latin typeface="+mj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31558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40" grpId="0"/>
      <p:bldP spid="45" grpId="0"/>
      <p:bldP spid="14" grpId="0" animBg="1"/>
      <p:bldP spid="22" grpId="0"/>
      <p:bldP spid="12" grpId="0" animBg="1"/>
      <p:bldP spid="35" grpId="0" animBg="1"/>
      <p:bldP spid="36" grpId="0" animBg="1"/>
      <p:bldP spid="2" grpId="0" animBg="1"/>
      <p:bldP spid="20" grpId="0" animBg="1"/>
      <p:bldP spid="24" grpId="0"/>
      <p:bldP spid="25" grpId="0"/>
      <p:bldP spid="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612331E-0D0E-4765-984F-2D83358AEA28}"/>
                  </a:ext>
                </a:extLst>
              </p:cNvPr>
              <p:cNvSpPr txBox="1"/>
              <p:nvPr/>
            </p:nvSpPr>
            <p:spPr>
              <a:xfrm>
                <a:off x="5719910" y="3001350"/>
                <a:ext cx="1026075" cy="8552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US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612331E-0D0E-4765-984F-2D83358AEA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9910" y="3001350"/>
                <a:ext cx="1026075" cy="8552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E157E95-B12B-4BCE-BE06-843D9DA9E945}"/>
                  </a:ext>
                </a:extLst>
              </p:cNvPr>
              <p:cNvSpPr txBox="1"/>
              <p:nvPr/>
            </p:nvSpPr>
            <p:spPr>
              <a:xfrm>
                <a:off x="6589516" y="2931786"/>
                <a:ext cx="2514600" cy="95971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sz="2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10</m:t>
                              </m:r>
                            </m:e>
                          </m:rad>
                        </m:den>
                      </m:f>
                      <m:r>
                        <a:rPr lang="en-US" sz="24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=0.447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E157E95-B12B-4BCE-BE06-843D9DA9E9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9516" y="2931786"/>
                <a:ext cx="2514600" cy="959716"/>
              </a:xfrm>
              <a:prstGeom prst="rect">
                <a:avLst/>
              </a:prstGeom>
              <a:blipFill>
                <a:blip r:embed="rId4"/>
                <a:stretch>
                  <a:fillRect b="-129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5F4A345-0065-4E63-8FC3-C0294194568E}"/>
                  </a:ext>
                </a:extLst>
              </p:cNvPr>
              <p:cNvSpPr txBox="1"/>
              <p:nvPr/>
            </p:nvSpPr>
            <p:spPr>
              <a:xfrm>
                <a:off x="4441410" y="3059313"/>
                <a:ext cx="1401168" cy="7914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acc>
                            <m:accPr>
                              <m:chr m:val="̅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𝑋</m:t>
                              </m:r>
                            </m:e>
                          </m:acc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5F4A345-0065-4E63-8FC3-C029419456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1410" y="3059313"/>
                <a:ext cx="1401168" cy="79143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474FDF9-AB3A-4390-9BF7-732532101E30}"/>
                  </a:ext>
                </a:extLst>
              </p:cNvPr>
              <p:cNvSpPr txBox="1"/>
              <p:nvPr/>
            </p:nvSpPr>
            <p:spPr>
              <a:xfrm>
                <a:off x="2389272" y="2681542"/>
                <a:ext cx="1285325" cy="430887"/>
              </a:xfrm>
              <a:prstGeom prst="rect">
                <a:avLst/>
              </a:prstGeom>
              <a:solidFill>
                <a:srgbClr val="FF0000">
                  <a:alpha val="15000"/>
                </a:srgbClr>
              </a:solidFill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sz="22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=10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474FDF9-AB3A-4390-9BF7-732532101E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9272" y="2681542"/>
                <a:ext cx="1285325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3122BEE-FD05-4F4C-9462-3CEAE7EF8A35}"/>
                  </a:ext>
                </a:extLst>
              </p:cNvPr>
              <p:cNvSpPr txBox="1"/>
              <p:nvPr/>
            </p:nvSpPr>
            <p:spPr>
              <a:xfrm>
                <a:off x="2401678" y="3226404"/>
                <a:ext cx="1285325" cy="430887"/>
              </a:xfrm>
              <a:prstGeom prst="rect">
                <a:avLst/>
              </a:prstGeom>
              <a:solidFill>
                <a:srgbClr val="00B050">
                  <a:alpha val="15000"/>
                </a:srgbClr>
              </a:solidFill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200" i="1">
                              <a:latin typeface="Cambria Math"/>
                            </a:rPr>
                            <m:t>𝑋</m:t>
                          </m:r>
                        </m:e>
                      </m:acc>
                      <m:r>
                        <a:rPr lang="en-US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=31.8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3122BEE-FD05-4F4C-9462-3CEAE7EF8A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1678" y="3226404"/>
                <a:ext cx="1285325" cy="430887"/>
              </a:xfrm>
              <a:prstGeom prst="rect">
                <a:avLst/>
              </a:prstGeom>
              <a:blipFill>
                <a:blip r:embed="rId7"/>
                <a:stretch>
                  <a:fillRect l="-98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44A9D3A-5A42-4492-95B0-314958DD85CF}"/>
                  </a:ext>
                </a:extLst>
              </p:cNvPr>
              <p:cNvSpPr txBox="1"/>
              <p:nvPr/>
            </p:nvSpPr>
            <p:spPr>
              <a:xfrm>
                <a:off x="2389272" y="3769494"/>
                <a:ext cx="1285324" cy="463973"/>
              </a:xfrm>
              <a:prstGeom prst="rect">
                <a:avLst/>
              </a:prstGeom>
              <a:solidFill>
                <a:srgbClr val="FFFF00">
                  <a:alpha val="50000"/>
                </a:srgbClr>
              </a:solidFill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r>
                  <a:rPr lang="en-US" sz="2200" i="1" dirty="0">
                    <a:ea typeface="Cambria Math" panose="02040503050406030204" pitchFamily="18" charset="0"/>
                  </a:rPr>
                  <a:t>S</a:t>
                </a:r>
                <a:r>
                  <a:rPr lang="en-US" sz="22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2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</m:rad>
                  </m:oMath>
                </a14:m>
                <a:endParaRPr lang="en-US" sz="22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44A9D3A-5A42-4492-95B0-314958DD85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9272" y="3769494"/>
                <a:ext cx="1285324" cy="463973"/>
              </a:xfrm>
              <a:prstGeom prst="rect">
                <a:avLst/>
              </a:prstGeom>
              <a:blipFill>
                <a:blip r:embed="rId8"/>
                <a:stretch>
                  <a:fillRect l="-6863" b="-2368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ight Brace 2">
            <a:extLst>
              <a:ext uri="{FF2B5EF4-FFF2-40B4-BE49-F238E27FC236}">
                <a16:creationId xmlns:a16="http://schemas.microsoft.com/office/drawing/2014/main" id="{C3920F02-6786-4183-AD55-1730E6A69F8F}"/>
              </a:ext>
            </a:extLst>
          </p:cNvPr>
          <p:cNvSpPr/>
          <p:nvPr/>
        </p:nvSpPr>
        <p:spPr>
          <a:xfrm>
            <a:off x="3866262" y="2681542"/>
            <a:ext cx="388745" cy="1551925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0117FB8-A776-4FE7-9A34-2EE21603B7FD}"/>
                  </a:ext>
                </a:extLst>
              </p:cNvPr>
              <p:cNvSpPr txBox="1"/>
              <p:nvPr/>
            </p:nvSpPr>
            <p:spPr>
              <a:xfrm>
                <a:off x="4472864" y="4482428"/>
                <a:ext cx="1339046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30−</m:t>
                          </m:r>
                          <m:acc>
                            <m:accPr>
                              <m:chr m:val="̅"/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200" i="1">
                                  <a:latin typeface="Cambria Math"/>
                                </a:rPr>
                                <m:t>𝑋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0117FB8-A776-4FE7-9A34-2EE21603B7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2864" y="4482428"/>
                <a:ext cx="1339046" cy="43088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68D78EAF-119C-43E7-A1E8-0961ED71E17F}"/>
                  </a:ext>
                </a:extLst>
              </p:cNvPr>
              <p:cNvSpPr txBox="1"/>
              <p:nvPr/>
            </p:nvSpPr>
            <p:spPr>
              <a:xfrm>
                <a:off x="5622018" y="4482428"/>
                <a:ext cx="1993031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30−31.8</m:t>
                          </m:r>
                        </m:e>
                      </m:d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68D78EAF-119C-43E7-A1E8-0961ED71E1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2018" y="4482428"/>
                <a:ext cx="1993031" cy="43088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B9F75A1F-13D8-46D3-BC57-C955999FC775}"/>
                  </a:ext>
                </a:extLst>
              </p:cNvPr>
              <p:cNvSpPr txBox="1"/>
              <p:nvPr/>
            </p:nvSpPr>
            <p:spPr>
              <a:xfrm>
                <a:off x="7448177" y="4478319"/>
                <a:ext cx="1090331" cy="4391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>
                          <a:latin typeface="Cambria Math" panose="02040503050406030204" pitchFamily="18" charset="0"/>
                        </a:rPr>
                        <m:t>=1.8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B9F75A1F-13D8-46D3-BC57-C955999FC7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8177" y="4478319"/>
                <a:ext cx="1090331" cy="43910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D52DF24B-9341-4F17-BF69-0958C0E3FEF3}"/>
                  </a:ext>
                </a:extLst>
              </p:cNvPr>
              <p:cNvSpPr txBox="1"/>
              <p:nvPr/>
            </p:nvSpPr>
            <p:spPr>
              <a:xfrm>
                <a:off x="9104117" y="4483508"/>
                <a:ext cx="59360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acc>
                            <m:accPr>
                              <m:chr m:val="̅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𝑋</m:t>
                              </m:r>
                            </m:e>
                          </m:acc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D52DF24B-9341-4F17-BF69-0958C0E3FE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4117" y="4483508"/>
                <a:ext cx="593609" cy="461665"/>
              </a:xfrm>
              <a:prstGeom prst="rect">
                <a:avLst/>
              </a:prstGeom>
              <a:blipFill>
                <a:blip r:embed="rId12"/>
                <a:stretch>
                  <a:fillRect l="-2083" r="-10417"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4CE3211-4B4A-478D-9B6E-E5406EEAB2A8}"/>
              </a:ext>
            </a:extLst>
          </p:cNvPr>
          <p:cNvCxnSpPr>
            <a:cxnSpLocks/>
          </p:cNvCxnSpPr>
          <p:nvPr/>
        </p:nvCxnSpPr>
        <p:spPr>
          <a:xfrm>
            <a:off x="3930432" y="4684534"/>
            <a:ext cx="342900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 56">
            <a:extLst>
              <a:ext uri="{FF2B5EF4-FFF2-40B4-BE49-F238E27FC236}">
                <a16:creationId xmlns:a16="http://schemas.microsoft.com/office/drawing/2014/main" id="{0C9AC24F-BFF1-4A91-98E8-8C27BAC8478B}"/>
              </a:ext>
            </a:extLst>
          </p:cNvPr>
          <p:cNvSpPr/>
          <p:nvPr/>
        </p:nvSpPr>
        <p:spPr>
          <a:xfrm>
            <a:off x="9056941" y="4436885"/>
            <a:ext cx="707830" cy="554909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FBD37617-5E26-4BC0-BA9A-DA37D9190E47}"/>
                  </a:ext>
                </a:extLst>
              </p:cNvPr>
              <p:cNvSpPr txBox="1"/>
              <p:nvPr/>
            </p:nvSpPr>
            <p:spPr>
              <a:xfrm>
                <a:off x="8397171" y="4387213"/>
                <a:ext cx="58547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&gt;</m:t>
                      </m:r>
                    </m:oMath>
                  </m:oMathPara>
                </a14:m>
                <a:endParaRPr lang="en-US" sz="3200" b="1" dirty="0">
                  <a:solidFill>
                    <a:srgbClr val="FF0000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FBD37617-5E26-4BC0-BA9A-DA37D9190E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7171" y="4387213"/>
                <a:ext cx="585478" cy="58477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Content Placeholder 5">
                <a:extLst>
                  <a:ext uri="{FF2B5EF4-FFF2-40B4-BE49-F238E27FC236}">
                    <a16:creationId xmlns:a16="http://schemas.microsoft.com/office/drawing/2014/main" id="{5A1129EA-BB1C-4215-882D-A16156C4C86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028510"/>
                <a:ext cx="11430000" cy="554125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274320" indent="-274320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SzPct val="95000"/>
                  <a:buFont typeface="Wingdings 2"/>
                  <a:buChar char=""/>
                  <a:defRPr kumimoji="0"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40080" indent="-246888" algn="l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85000"/>
                  <a:buFont typeface="Wingdings 2"/>
                  <a:buChar char=""/>
                  <a:defRPr kumimoji="0"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-246888" algn="l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 2"/>
                  <a:buChar char=""/>
                  <a:defRPr kumimoji="0"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188720" indent="-210312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SzPct val="65000"/>
                  <a:buFont typeface="Wingdings 2"/>
                  <a:buChar char="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10312" algn="l" rtl="0" eaLnBrk="1" latinLnBrk="0" hangingPunct="1">
                  <a:spcBef>
                    <a:spcPct val="20000"/>
                  </a:spcBef>
                  <a:buClr>
                    <a:schemeClr val="accent4"/>
                  </a:buClr>
                  <a:buSzPct val="65000"/>
                  <a:buFont typeface="Wingdings 2"/>
                  <a:buChar char="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37360" indent="-210312" algn="l" rtl="0" eaLnBrk="1" latinLnBrk="0" hangingPunct="1">
                  <a:spcBef>
                    <a:spcPct val="20000"/>
                  </a:spcBef>
                  <a:buClr>
                    <a:schemeClr val="accent5"/>
                  </a:buClr>
                  <a:buSzPct val="80000"/>
                  <a:buFont typeface="Wingdings 2"/>
                  <a:buChar char=""/>
                  <a:defRPr kumimoji="0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920240" indent="-182880" algn="l" rtl="0" eaLnBrk="1" latinLnBrk="0" hangingPunct="1">
                  <a:spcBef>
                    <a:spcPct val="20000"/>
                  </a:spcBef>
                  <a:buClr>
                    <a:schemeClr val="accent6"/>
                  </a:buClr>
                  <a:buSzPct val="80000"/>
                  <a:buFont typeface="Wingdings 2"/>
                  <a:buChar char=""/>
                  <a:defRPr kumimoji="0" sz="16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94560" indent="-182880" algn="l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Char char="•"/>
                  <a:defRPr kumimoji="0"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468880" indent="-182880" algn="l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Tx/>
                  <a:buChar char="•"/>
                  <a:defRPr kumimoji="0" sz="14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400" i="1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</a:rPr>
                  <a:t>Q. Will the Ford vehicles meet the requirement: 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𝜇</m:t>
                    </m:r>
                  </m:oMath>
                </a14:m>
                <a:r>
                  <a:rPr lang="en-US" sz="2400" i="1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US" sz="2400" i="1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</a:rPr>
                  <a:t> 30? </a:t>
                </a:r>
              </a:p>
            </p:txBody>
          </p:sp>
        </mc:Choice>
        <mc:Fallback xmlns="">
          <p:sp>
            <p:nvSpPr>
              <p:cNvPr id="22" name="Content Placeholder 5">
                <a:extLst>
                  <a:ext uri="{FF2B5EF4-FFF2-40B4-BE49-F238E27FC236}">
                    <a16:creationId xmlns:a16="http://schemas.microsoft.com/office/drawing/2014/main" id="{5A1129EA-BB1C-4215-882D-A16156C4C8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028510"/>
                <a:ext cx="11430000" cy="554125"/>
              </a:xfrm>
              <a:prstGeom prst="rect">
                <a:avLst/>
              </a:prstGeom>
              <a:blipFill>
                <a:blip r:embed="rId14"/>
                <a:stretch>
                  <a:fillRect l="-888" t="-9091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itle 1">
                <a:extLst>
                  <a:ext uri="{FF2B5EF4-FFF2-40B4-BE49-F238E27FC236}">
                    <a16:creationId xmlns:a16="http://schemas.microsoft.com/office/drawing/2014/main" id="{DDADD7D6-385E-CBCD-467A-A436F7F5639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365126"/>
                <a:ext cx="10424746" cy="828244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342900" indent="-342900">
                  <a:lnSpc>
                    <a:spcPct val="110000"/>
                  </a:lnSpc>
                  <a:spcBef>
                    <a:spcPct val="30000"/>
                  </a:spcBef>
                </a:pPr>
                <a:r>
                  <a:rPr lang="en-US" sz="4400" dirty="0"/>
                  <a:t>Example 2: </a:t>
                </a:r>
                <a:r>
                  <a:rPr lang="en-US" dirty="0"/>
                  <a:t>Evaluate a Candidate of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𝜇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7" name="Title 1">
                <a:extLst>
                  <a:ext uri="{FF2B5EF4-FFF2-40B4-BE49-F238E27FC236}">
                    <a16:creationId xmlns:a16="http://schemas.microsoft.com/office/drawing/2014/main" id="{DDADD7D6-385E-CBCD-467A-A436F7F563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65126"/>
                <a:ext cx="10424746" cy="828244"/>
              </a:xfrm>
              <a:prstGeom prst="rect">
                <a:avLst/>
              </a:prstGeom>
              <a:blipFill>
                <a:blip r:embed="rId15"/>
                <a:stretch>
                  <a:fillRect l="-2433" t="-11940" b="-283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46680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3" grpId="0"/>
      <p:bldP spid="24" grpId="0"/>
      <p:bldP spid="4" grpId="0"/>
      <p:bldP spid="49" grpId="0"/>
      <p:bldP spid="50" grpId="0"/>
      <p:bldP spid="51" grpId="0"/>
      <p:bldP spid="57" grpId="0" animBg="1"/>
      <p:bldP spid="6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3">
            <a:extLst>
              <a:ext uri="{FF2B5EF4-FFF2-40B4-BE49-F238E27FC236}">
                <a16:creationId xmlns:a16="http://schemas.microsoft.com/office/drawing/2014/main" id="{59B857AB-5E28-4FE9-B016-D2ECF010132C}"/>
              </a:ext>
            </a:extLst>
          </p:cNvPr>
          <p:cNvSpPr txBox="1">
            <a:spLocks noChangeArrowheads="1"/>
          </p:cNvSpPr>
          <p:nvPr/>
        </p:nvSpPr>
        <p:spPr>
          <a:xfrm>
            <a:off x="1800225" y="1704975"/>
            <a:ext cx="8839200" cy="478155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200" dirty="0"/>
          </a:p>
          <a:p>
            <a:pPr lvl="1"/>
            <a:endParaRPr lang="en-US" sz="700" dirty="0"/>
          </a:p>
          <a:p>
            <a:pPr lvl="1"/>
            <a:endParaRPr lang="en-US" sz="1200" dirty="0"/>
          </a:p>
          <a:p>
            <a:pPr lvl="1"/>
            <a:endParaRPr lang="en-US" dirty="0"/>
          </a:p>
          <a:p>
            <a:pPr marL="0" indent="0">
              <a:lnSpc>
                <a:spcPct val="90000"/>
              </a:lnSpc>
              <a:buNone/>
            </a:pPr>
            <a:r>
              <a:rPr lang="en-US" sz="2200" dirty="0">
                <a:ea typeface="Cambria Math"/>
              </a:rPr>
              <a:t>       </a:t>
            </a:r>
            <a:endParaRPr lang="en-US" altLang="en-US" sz="2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346CCE-16D0-4F4D-8A90-7505EC4CB9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4113" y="2536087"/>
            <a:ext cx="5829300" cy="2609850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28583B1-A883-4653-9E0B-20AE7A2063E2}"/>
              </a:ext>
            </a:extLst>
          </p:cNvPr>
          <p:cNvCxnSpPr/>
          <p:nvPr/>
        </p:nvCxnSpPr>
        <p:spPr>
          <a:xfrm>
            <a:off x="6041875" y="1850287"/>
            <a:ext cx="0" cy="27432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4527C9E-D68E-4422-9C33-A44D943D4ABD}"/>
                  </a:ext>
                </a:extLst>
              </p:cNvPr>
              <p:cNvSpPr txBox="1"/>
              <p:nvPr/>
            </p:nvSpPr>
            <p:spPr>
              <a:xfrm>
                <a:off x="6562422" y="1715880"/>
                <a:ext cx="3210125" cy="1193670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endParaRPr lang="en-US" sz="5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𝝈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sz="2400" b="1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accPr>
                            <m:e>
                              <m:r>
                                <a:rPr lang="en-US" sz="2400" b="1" i="1">
                                  <a:solidFill>
                                    <a:srgbClr val="008000"/>
                                  </a:solidFill>
                                  <a:latin typeface="Cambria Math"/>
                                  <a:ea typeface="Cambria Math"/>
                                </a:rPr>
                                <m:t>𝒑</m:t>
                              </m:r>
                            </m:e>
                          </m:acc>
                        </m:sub>
                      </m:sSub>
                      <m:r>
                        <a:rPr lang="en-US" sz="2200" b="1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400" b="1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2400" b="1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1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  <m:r>
                                <a:rPr lang="en-US" sz="2400" b="1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b="1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sz="2400" b="1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1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  <m:r>
                                <a:rPr lang="en-US" sz="2400" b="1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US" sz="2400" b="1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en-US" sz="500" b="1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4527C9E-D68E-4422-9C33-A44D943D4A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2422" y="1715880"/>
                <a:ext cx="3210125" cy="119367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D200CB5-AC72-4C00-970D-0DBCD35EC2FB}"/>
                  </a:ext>
                </a:extLst>
              </p:cNvPr>
              <p:cNvSpPr txBox="1"/>
              <p:nvPr/>
            </p:nvSpPr>
            <p:spPr>
              <a:xfrm>
                <a:off x="6147794" y="3325106"/>
                <a:ext cx="829257" cy="479362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endParaRPr lang="en-US" sz="5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𝝈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sz="2400" b="1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accPr>
                            <m:e>
                              <m:r>
                                <a:rPr lang="en-US" sz="2400" b="1" i="1">
                                  <a:solidFill>
                                    <a:srgbClr val="008000"/>
                                  </a:solidFill>
                                  <a:latin typeface="Cambria Math"/>
                                  <a:ea typeface="Cambria Math"/>
                                </a:rPr>
                                <m:t>𝒑</m:t>
                              </m:r>
                            </m:e>
                          </m:acc>
                        </m:sub>
                      </m:sSub>
                    </m:oMath>
                  </m:oMathPara>
                </a14:m>
                <a:endParaRPr lang="en-US" sz="500" b="1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D200CB5-AC72-4C00-970D-0DBCD35EC2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7794" y="3325106"/>
                <a:ext cx="829257" cy="479362"/>
              </a:xfrm>
              <a:prstGeom prst="rect">
                <a:avLst/>
              </a:prstGeom>
              <a:blipFill>
                <a:blip r:embed="rId6"/>
                <a:stretch>
                  <a:fillRect b="-17949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CB02C1FF-6CB4-48D6-8426-77F93A75F8D6}"/>
              </a:ext>
            </a:extLst>
          </p:cNvPr>
          <p:cNvCxnSpPr>
            <a:cxnSpLocks/>
          </p:cNvCxnSpPr>
          <p:nvPr/>
        </p:nvCxnSpPr>
        <p:spPr>
          <a:xfrm>
            <a:off x="6147793" y="3907687"/>
            <a:ext cx="914400" cy="0"/>
          </a:xfrm>
          <a:prstGeom prst="straightConnector1">
            <a:avLst/>
          </a:prstGeom>
          <a:ln w="38100">
            <a:solidFill>
              <a:srgbClr val="008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6AAEBDE-D181-4BD9-BF89-39736638B90B}"/>
                  </a:ext>
                </a:extLst>
              </p:cNvPr>
              <p:cNvSpPr txBox="1"/>
              <p:nvPr/>
            </p:nvSpPr>
            <p:spPr>
              <a:xfrm>
                <a:off x="5867400" y="5623037"/>
                <a:ext cx="4343400" cy="662746"/>
              </a:xfrm>
              <a:prstGeom prst="rect">
                <a:avLst/>
              </a:prstGeom>
              <a:solidFill>
                <a:srgbClr val="FFFF00">
                  <a:alpha val="40000"/>
                </a:srgbClr>
              </a:solidFill>
              <a:ln w="19050"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60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accPr>
                      <m:e>
                        <m:r>
                          <a:rPr lang="en-US" sz="2600" i="1">
                            <a:latin typeface="Cambria Math"/>
                            <a:ea typeface="Cambria Math"/>
                          </a:rPr>
                          <m:t>𝑝</m:t>
                        </m:r>
                      </m:e>
                    </m:acc>
                    <m:r>
                      <a:rPr lang="en-US" sz="2600">
                        <a:latin typeface="Cambria Math"/>
                      </a:rPr>
                      <m:t>~</m:t>
                    </m:r>
                    <m:r>
                      <a:rPr lang="en-US" sz="2600" i="1">
                        <a:latin typeface="Cambria Math"/>
                      </a:rPr>
                      <m:t>𝑁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acc>
                              <m:accPr>
                                <m:chr m:val="̂"/>
                                <m:ctrlPr>
                                  <a:rPr lang="en-US" sz="2600" i="1">
                                    <a:latin typeface="Cambria Math" panose="02040503050406030204" pitchFamily="18" charset="0"/>
                                    <a:ea typeface="Cambria Math"/>
                                  </a:rPr>
                                </m:ctrlPr>
                              </m:accPr>
                              <m:e>
                                <m:r>
                                  <a:rPr lang="en-US" sz="2600" i="1">
                                    <a:latin typeface="Cambria Math"/>
                                    <a:ea typeface="Cambria Math"/>
                                  </a:rPr>
                                  <m:t>𝑝</m:t>
                                </m:r>
                              </m:e>
                            </m:acc>
                          </m:sub>
                        </m:sSub>
                        <m:r>
                          <a:rPr lang="en-US" sz="2600" i="1">
                            <a:latin typeface="Cambria Math"/>
                            <a:ea typeface="Cambria Math"/>
                          </a:rPr>
                          <m:t>,</m:t>
                        </m:r>
                        <m:r>
                          <a:rPr lang="en-US" sz="2600" i="1">
                            <a:latin typeface="Cambria Math" panose="02040503050406030204" pitchFamily="18" charset="0"/>
                            <a:ea typeface="Cambria Math"/>
                          </a:rPr>
                          <m:t> </m:t>
                        </m:r>
                        <m:sSubSup>
                          <m:sSubSupPr>
                            <m:ctrlPr>
                              <a:rPr lang="en-US" sz="2600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SupPr>
                          <m:e>
                            <m:r>
                              <a:rPr lang="en-US" sz="2600" i="1">
                                <a:latin typeface="Cambria Math" panose="02040503050406030204" pitchFamily="18" charset="0"/>
                                <a:ea typeface="Cambria Math"/>
                              </a:rPr>
                              <m:t>  </m:t>
                            </m:r>
                            <m: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acc>
                              <m:accPr>
                                <m:chr m:val="̂"/>
                                <m:ctrlPr>
                                  <a:rPr lang="en-US" sz="2600" i="1">
                                    <a:latin typeface="Cambria Math" panose="02040503050406030204" pitchFamily="18" charset="0"/>
                                    <a:ea typeface="Cambria Math"/>
                                  </a:rPr>
                                </m:ctrlPr>
                              </m:accPr>
                              <m:e>
                                <m:r>
                                  <a:rPr lang="en-US" sz="2600" i="1">
                                    <a:latin typeface="Cambria Math"/>
                                    <a:ea typeface="Cambria Math"/>
                                  </a:rPr>
                                  <m:t>𝑝</m:t>
                                </m:r>
                              </m:e>
                            </m:acc>
                          </m:sub>
                          <m:sup>
                            <m:r>
                              <a:rPr lang="en-US" sz="2600" i="1">
                                <a:latin typeface="Cambria Math" panose="02040503050406030204" pitchFamily="18" charset="0"/>
                                <a:ea typeface="Cambria Math"/>
                              </a:rPr>
                              <m:t>2</m:t>
                            </m:r>
                          </m:sup>
                        </m:sSubSup>
                        <m:r>
                          <a:rPr lang="en-US" sz="2600" i="1">
                            <a:latin typeface="Cambria Math" panose="02040503050406030204" pitchFamily="18" charset="0"/>
                            <a:ea typeface="Cambria Math"/>
                          </a:rPr>
                          <m:t> </m:t>
                        </m:r>
                      </m:e>
                    </m:d>
                    <m:r>
                      <a:rPr lang="en-US" sz="2600" i="1">
                        <a:latin typeface="Cambria Math"/>
                        <a:ea typeface="Cambria Math"/>
                      </a:rPr>
                      <m:t>=</m:t>
                    </m:r>
                    <m:r>
                      <a:rPr lang="en-US" sz="2600" i="1">
                        <a:latin typeface="Cambria Math" panose="02040503050406030204" pitchFamily="18" charset="0"/>
                        <a:ea typeface="Cambria Math"/>
                      </a:rPr>
                      <m:t>𝑁</m:t>
                    </m:r>
                    <m:r>
                      <a:rPr lang="en-US" sz="2600" i="1">
                        <a:latin typeface="Cambria Math" panose="02040503050406030204" pitchFamily="18" charset="0"/>
                        <a:ea typeface="Cambria Math"/>
                      </a:rPr>
                      <m:t>(</m:t>
                    </m:r>
                    <m:r>
                      <a:rPr lang="en-US" sz="2600" i="1">
                        <a:latin typeface="Cambria Math" panose="02040503050406030204" pitchFamily="18" charset="0"/>
                        <a:ea typeface="Cambria Math"/>
                      </a:rPr>
                      <m:t>𝑝</m:t>
                    </m:r>
                    <m:r>
                      <a:rPr lang="en-US" sz="2600" i="1">
                        <a:latin typeface="Cambria Math" panose="02040503050406030204" pitchFamily="18" charset="0"/>
                        <a:ea typeface="Cambria Math"/>
                      </a:rPr>
                      <m:t>,</m:t>
                    </m:r>
                    <m:f>
                      <m:f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(1−</m:t>
                        </m:r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r>
                  <a:rPr lang="en-US" sz="2400" i="1" dirty="0">
                    <a:latin typeface="Cambria Math" panose="02040503050406030204" pitchFamily="18" charset="0"/>
                    <a:ea typeface="Cambria Math"/>
                  </a:rPr>
                  <a:t>)</a:t>
                </a:r>
              </a:p>
              <a:p>
                <a:pPr algn="ctr"/>
                <a:r>
                  <a:rPr lang="en-US" sz="500" i="1" dirty="0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6AAEBDE-D181-4BD9-BF89-39736638B9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7400" y="5623037"/>
                <a:ext cx="4343400" cy="662746"/>
              </a:xfrm>
              <a:prstGeom prst="rect">
                <a:avLst/>
              </a:prstGeom>
              <a:blipFill>
                <a:blip r:embed="rId7"/>
                <a:stretch>
                  <a:fillRect r="-872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418DE3A-905B-4E7E-855D-C72DF12059FE}"/>
                  </a:ext>
                </a:extLst>
              </p:cNvPr>
              <p:cNvSpPr txBox="1"/>
              <p:nvPr/>
            </p:nvSpPr>
            <p:spPr>
              <a:xfrm>
                <a:off x="2209801" y="5620409"/>
                <a:ext cx="2134075" cy="677108"/>
              </a:xfrm>
              <a:prstGeom prst="rect">
                <a:avLst/>
              </a:prstGeom>
              <a:solidFill>
                <a:srgbClr val="FFFF00">
                  <a:alpha val="40000"/>
                </a:srgbClr>
              </a:solidFill>
              <a:ln w="19050"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200">
                          <a:latin typeface="Cambria Math" panose="02040503050406030204" pitchFamily="18" charset="0"/>
                          <a:ea typeface="Cambria Math"/>
                        </a:rPr>
                        <m:t>When</m:t>
                      </m:r>
                      <m:r>
                        <a:rPr lang="en-US" sz="2200">
                          <a:latin typeface="Cambria Math" panose="02040503050406030204" pitchFamily="18" charset="0"/>
                          <a:ea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200">
                          <a:latin typeface="Cambria Math" panose="02040503050406030204" pitchFamily="18" charset="0"/>
                          <a:ea typeface="Cambria Math"/>
                        </a:rPr>
                        <m:t>sample</m:t>
                      </m:r>
                      <m:r>
                        <a:rPr lang="en-US" sz="2200">
                          <a:latin typeface="Cambria Math" panose="02040503050406030204" pitchFamily="18" charset="0"/>
                          <a:ea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200">
                          <a:latin typeface="Cambria Math" panose="02040503050406030204" pitchFamily="18" charset="0"/>
                          <a:ea typeface="Cambria Math"/>
                        </a:rPr>
                        <m:t>is</m:t>
                      </m:r>
                      <m:r>
                        <a:rPr lang="en-US" sz="2200">
                          <a:latin typeface="Cambria Math" panose="02040503050406030204" pitchFamily="18" charset="0"/>
                          <a:ea typeface="Cambria Math"/>
                        </a:rPr>
                        <m:t> </m:t>
                      </m:r>
                    </m:oMath>
                  </m:oMathPara>
                </a14:m>
                <a:endParaRPr lang="en-US" sz="2200" dirty="0">
                  <a:latin typeface="Cambria Math" panose="02040503050406030204" pitchFamily="18" charset="0"/>
                  <a:ea typeface="Cambria Math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200">
                          <a:latin typeface="Cambria Math" panose="02040503050406030204" pitchFamily="18" charset="0"/>
                          <a:ea typeface="Cambria Math"/>
                        </a:rPr>
                        <m:t>large</m:t>
                      </m:r>
                      <m:r>
                        <a:rPr lang="en-US" sz="2200">
                          <a:latin typeface="Cambria Math" panose="02040503050406030204" pitchFamily="18" charset="0"/>
                          <a:ea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200">
                          <a:latin typeface="Cambria Math" panose="02040503050406030204" pitchFamily="18" charset="0"/>
                          <a:ea typeface="Cambria Math"/>
                        </a:rPr>
                        <m:t>enoug</m:t>
                      </m:r>
                      <m:r>
                        <a:rPr lang="en-US" sz="2200" i="1">
                          <a:latin typeface="Cambria Math" panose="02040503050406030204" pitchFamily="18" charset="0"/>
                          <a:ea typeface="Cambria Math"/>
                        </a:rPr>
                        <m:t>h</m:t>
                      </m:r>
                    </m:oMath>
                  </m:oMathPara>
                </a14:m>
                <a:endParaRPr lang="en-US" sz="22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418DE3A-905B-4E7E-855D-C72DF12059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9801" y="5620409"/>
                <a:ext cx="2134075" cy="677108"/>
              </a:xfrm>
              <a:prstGeom prst="rect">
                <a:avLst/>
              </a:prstGeom>
              <a:blipFill>
                <a:blip r:embed="rId8"/>
                <a:stretch>
                  <a:fillRect l="-1170" t="-3636" b="-16364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D8851D4-D2B9-4D36-B91C-36626385F19F}"/>
              </a:ext>
            </a:extLst>
          </p:cNvPr>
          <p:cNvCxnSpPr>
            <a:cxnSpLocks/>
          </p:cNvCxnSpPr>
          <p:nvPr/>
        </p:nvCxnSpPr>
        <p:spPr>
          <a:xfrm>
            <a:off x="4572000" y="5954410"/>
            <a:ext cx="114300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E46E326-BCFE-4690-3710-9B71E38F467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365126"/>
                <a:ext cx="10424746" cy="828244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342900" indent="-342900">
                  <a:lnSpc>
                    <a:spcPct val="110000"/>
                  </a:lnSpc>
                  <a:spcBef>
                    <a:spcPct val="30000"/>
                  </a:spcBef>
                </a:pPr>
                <a:r>
                  <a:rPr lang="en-US" dirty="0"/>
                  <a:t>Distribution of Sample Proportion </a:t>
                </a:r>
                <a:r>
                  <a:rPr lang="en-US" altLang="zh-CN" sz="4400" dirty="0"/>
                  <a:t>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440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accPr>
                      <m:e>
                        <m:r>
                          <a:rPr lang="en-US" sz="4400" i="1">
                            <a:latin typeface="Cambria Math"/>
                            <a:ea typeface="Cambria Math"/>
                          </a:rPr>
                          <m:t>𝑝</m:t>
                        </m:r>
                      </m:e>
                    </m:acc>
                    <m:r>
                      <a:rPr lang="en-US" sz="4400" i="1">
                        <a:latin typeface="Cambria Math" panose="02040503050406030204" pitchFamily="18" charset="0"/>
                        <a:ea typeface="Cambria Math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E46E326-BCFE-4690-3710-9B71E38F46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65126"/>
                <a:ext cx="10424746" cy="828244"/>
              </a:xfrm>
              <a:prstGeom prst="rect">
                <a:avLst/>
              </a:prstGeom>
              <a:blipFill>
                <a:blip r:embed="rId9"/>
                <a:stretch>
                  <a:fillRect l="-2433" t="-11940" b="-283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C1079EB0-77FF-C797-AA21-3765149EDEE8}"/>
              </a:ext>
            </a:extLst>
          </p:cNvPr>
          <p:cNvSpPr txBox="1">
            <a:spLocks/>
          </p:cNvSpPr>
          <p:nvPr/>
        </p:nvSpPr>
        <p:spPr>
          <a:xfrm>
            <a:off x="838200" y="879240"/>
            <a:ext cx="11430000" cy="554125"/>
          </a:xfrm>
          <a:prstGeom prst="rect">
            <a:avLst/>
          </a:prstGeom>
        </p:spPr>
        <p:txBody>
          <a:bodyPr>
            <a:norm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i="1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… works exactly the same.</a:t>
            </a:r>
          </a:p>
        </p:txBody>
      </p:sp>
    </p:spTree>
    <p:extLst>
      <p:ext uri="{BB962C8B-B14F-4D97-AF65-F5344CB8AC3E}">
        <p14:creationId xmlns:p14="http://schemas.microsoft.com/office/powerpoint/2010/main" val="245456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3">
            <a:extLst>
              <a:ext uri="{FF2B5EF4-FFF2-40B4-BE49-F238E27FC236}">
                <a16:creationId xmlns:a16="http://schemas.microsoft.com/office/drawing/2014/main" id="{59B857AB-5E28-4FE9-B016-D2ECF010132C}"/>
              </a:ext>
            </a:extLst>
          </p:cNvPr>
          <p:cNvSpPr txBox="1">
            <a:spLocks noChangeArrowheads="1"/>
          </p:cNvSpPr>
          <p:nvPr/>
        </p:nvSpPr>
        <p:spPr>
          <a:xfrm>
            <a:off x="838200" y="1704975"/>
            <a:ext cx="9801225" cy="478155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latin typeface="+mj-lt"/>
              </a:rPr>
              <a:t>68% chance of being within </a:t>
            </a:r>
            <a:r>
              <a:rPr lang="en-US" sz="2400" b="1" u="sng" dirty="0">
                <a:solidFill>
                  <a:srgbClr val="7030A0"/>
                </a:solidFill>
                <a:latin typeface="+mj-lt"/>
              </a:rPr>
              <a:t>one</a:t>
            </a:r>
            <a:r>
              <a:rPr lang="en-US" sz="2400" dirty="0">
                <a:latin typeface="+mj-lt"/>
              </a:rPr>
              <a:t> standard deviation of the mean</a:t>
            </a:r>
          </a:p>
          <a:p>
            <a:endParaRPr lang="en-US" sz="2400" dirty="0">
              <a:latin typeface="+mj-lt"/>
            </a:endParaRPr>
          </a:p>
          <a:p>
            <a:endParaRPr lang="en-US" sz="2400" dirty="0">
              <a:latin typeface="+mj-lt"/>
            </a:endParaRPr>
          </a:p>
          <a:p>
            <a:endParaRPr lang="en-US" sz="2400" dirty="0">
              <a:latin typeface="+mj-lt"/>
            </a:endParaRPr>
          </a:p>
          <a:p>
            <a:pPr marL="0" indent="0">
              <a:buNone/>
            </a:pPr>
            <a:endParaRPr lang="en-US" sz="2400" dirty="0">
              <a:latin typeface="+mj-lt"/>
            </a:endParaRPr>
          </a:p>
          <a:p>
            <a:pPr marL="0" indent="0">
              <a:buNone/>
            </a:pPr>
            <a:endParaRPr lang="en-US" sz="2400" dirty="0">
              <a:latin typeface="+mj-lt"/>
            </a:endParaRPr>
          </a:p>
          <a:p>
            <a:pPr marL="0" indent="0">
              <a:buNone/>
            </a:pPr>
            <a:r>
              <a:rPr lang="en-US" sz="2400" dirty="0">
                <a:latin typeface="+mj-lt"/>
              </a:rPr>
              <a:t>95% chance of being within </a:t>
            </a:r>
            <a:r>
              <a:rPr lang="en-US" sz="2400" b="1" u="sng" dirty="0">
                <a:solidFill>
                  <a:srgbClr val="FF0000"/>
                </a:solidFill>
                <a:latin typeface="+mj-lt"/>
              </a:rPr>
              <a:t>two</a:t>
            </a:r>
            <a:r>
              <a:rPr lang="en-US" sz="2400" dirty="0">
                <a:latin typeface="+mj-lt"/>
              </a:rPr>
              <a:t> standard deviations of the mean</a:t>
            </a:r>
          </a:p>
          <a:p>
            <a:pPr lvl="1"/>
            <a:endParaRPr lang="en-US" dirty="0">
              <a:latin typeface="+mj-lt"/>
            </a:endParaRPr>
          </a:p>
          <a:p>
            <a:pPr lvl="1"/>
            <a:endParaRPr lang="en-US" dirty="0">
              <a:latin typeface="+mj-lt"/>
            </a:endParaRPr>
          </a:p>
          <a:p>
            <a:pPr lvl="1"/>
            <a:endParaRPr lang="en-US" dirty="0">
              <a:latin typeface="+mj-lt"/>
            </a:endParaRPr>
          </a:p>
          <a:p>
            <a:endParaRPr lang="en-US" sz="2400" dirty="0">
              <a:latin typeface="+mj-lt"/>
            </a:endParaRPr>
          </a:p>
          <a:p>
            <a:endParaRPr lang="en-US" sz="2400" dirty="0">
              <a:latin typeface="+mj-lt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1EF9EF1-E97B-4114-A6A0-E4AC087FE9C2}"/>
              </a:ext>
            </a:extLst>
          </p:cNvPr>
          <p:cNvGrpSpPr/>
          <p:nvPr/>
        </p:nvGrpSpPr>
        <p:grpSpPr>
          <a:xfrm>
            <a:off x="1995377" y="2717483"/>
            <a:ext cx="5166406" cy="481286"/>
            <a:chOff x="1707402" y="2428788"/>
            <a:chExt cx="5166406" cy="48128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8EA88C35-B7C6-46D9-B960-2141BFB31743}"/>
                    </a:ext>
                  </a:extLst>
                </p:cNvPr>
                <p:cNvSpPr txBox="1"/>
                <p:nvPr/>
              </p:nvSpPr>
              <p:spPr>
                <a:xfrm>
                  <a:off x="1707402" y="2428788"/>
                  <a:ext cx="3984455" cy="4812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200" i="1">
                            <a:latin typeface="Cambria Math"/>
                          </a:rPr>
                          <m:t>𝑃</m:t>
                        </m:r>
                        <m:d>
                          <m:d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acc>
                                  <m:accPr>
                                    <m:chr m:val="̂"/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200" i="1">
                                        <a:latin typeface="Cambria Math"/>
                                        <a:ea typeface="Cambria Math"/>
                                      </a:rPr>
                                      <m:t>𝑝</m:t>
                                    </m:r>
                                  </m:e>
                                </m:acc>
                              </m:sub>
                            </m:sSub>
                            <m:r>
                              <a:rPr lang="en-US" sz="2200" i="1">
                                <a:latin typeface="Cambria Math"/>
                                <a:ea typeface="Cambria Math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2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acc>
                                  <m:accPr>
                                    <m:chr m:val="̂"/>
                                    <m:ctrlPr>
                                      <a:rPr lang="en-US" sz="2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200" i="1">
                                        <a:solidFill>
                                          <a:srgbClr val="7030A0"/>
                                        </a:solidFill>
                                        <a:latin typeface="Cambria Math"/>
                                        <a:ea typeface="Cambria Math"/>
                                      </a:rPr>
                                      <m:t>𝑝</m:t>
                                    </m:r>
                                  </m:e>
                                </m:acc>
                              </m:sub>
                            </m:sSub>
                            <m:r>
                              <a:rPr lang="en-US" sz="2200" i="1">
                                <a:latin typeface="Cambria Math"/>
                                <a:ea typeface="Cambria Math"/>
                              </a:rPr>
                              <m:t>&lt;</m:t>
                            </m:r>
                            <m:acc>
                              <m:accPr>
                                <m:chr m:val="̂"/>
                                <m:ctrlPr>
                                  <a:rPr lang="en-US" sz="2200" i="1">
                                    <a:latin typeface="Cambria Math" panose="02040503050406030204" pitchFamily="18" charset="0"/>
                                    <a:ea typeface="Cambria Math"/>
                                  </a:rPr>
                                </m:ctrlPr>
                              </m:accPr>
                              <m:e>
                                <m:r>
                                  <a:rPr lang="en-US" sz="2200" i="1">
                                    <a:latin typeface="Cambria Math"/>
                                    <a:ea typeface="Cambria Math"/>
                                  </a:rPr>
                                  <m:t>𝑝</m:t>
                                </m:r>
                              </m:e>
                            </m:acc>
                            <m:r>
                              <a:rPr lang="en-US" sz="2200" i="1">
                                <a:latin typeface="Cambria Math"/>
                                <a:ea typeface="Cambria Math"/>
                              </a:rPr>
                              <m:t>&lt;</m:t>
                            </m:r>
                            <m:sSub>
                              <m:sSubPr>
                                <m:ctrlPr>
                                  <a:rPr lang="en-US" sz="2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acc>
                                  <m:accPr>
                                    <m:chr m:val="̂"/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200" i="1">
                                        <a:latin typeface="Cambria Math"/>
                                        <a:ea typeface="Cambria Math"/>
                                      </a:rPr>
                                      <m:t>𝑝</m:t>
                                    </m:r>
                                  </m:e>
                                </m:acc>
                              </m:sub>
                            </m:sSub>
                            <m:r>
                              <a:rPr lang="en-US" sz="2200" i="1">
                                <a:latin typeface="Cambria Math"/>
                                <a:ea typeface="Cambria Math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22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acc>
                                  <m:accPr>
                                    <m:chr m:val="̂"/>
                                    <m:ctrlPr>
                                      <a:rPr lang="en-US" sz="2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200" i="1">
                                        <a:solidFill>
                                          <a:srgbClr val="7030A0"/>
                                        </a:solidFill>
                                        <a:latin typeface="Cambria Math"/>
                                        <a:ea typeface="Cambria Math"/>
                                      </a:rPr>
                                      <m:t>𝑝</m:t>
                                    </m:r>
                                  </m:e>
                                </m:acc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sz="2200" dirty="0"/>
                </a:p>
              </p:txBody>
            </p:sp>
          </mc:Choice>
          <mc:Fallback xmlns="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8EA88C35-B7C6-46D9-B960-2141BFB3174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07402" y="2428788"/>
                  <a:ext cx="3984455" cy="481286"/>
                </a:xfrm>
                <a:prstGeom prst="rect">
                  <a:avLst/>
                </a:prstGeom>
                <a:blipFill>
                  <a:blip r:embed="rId3"/>
                  <a:stretch>
                    <a:fillRect b="-253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531B8017-5420-4CBC-9772-E95F72AB38C5}"/>
                    </a:ext>
                  </a:extLst>
                </p:cNvPr>
                <p:cNvSpPr txBox="1"/>
                <p:nvPr/>
              </p:nvSpPr>
              <p:spPr>
                <a:xfrm>
                  <a:off x="4752217" y="2441223"/>
                  <a:ext cx="2121591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200" i="1">
                            <a:latin typeface="Cambria Math"/>
                          </a:rPr>
                          <m:t>=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2200" i="1">
                            <a:latin typeface="Cambria Math"/>
                          </a:rPr>
                          <m:t>.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68</m:t>
                        </m:r>
                      </m:oMath>
                    </m:oMathPara>
                  </a14:m>
                  <a:endParaRPr lang="en-US" sz="2200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531B8017-5420-4CBC-9772-E95F72AB38C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52217" y="2441223"/>
                  <a:ext cx="2121591" cy="43088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1C0177F2-83E4-4762-B3CE-7B718D7B15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6029" y="2219125"/>
            <a:ext cx="3655747" cy="195928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73D6927-352E-47F0-8FA3-15B8820A6B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36029" y="4759650"/>
            <a:ext cx="3632710" cy="194694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23D0F62-4F4F-4EE2-90A5-D9BF70180A63}"/>
                  </a:ext>
                </a:extLst>
              </p:cNvPr>
              <p:cNvSpPr txBox="1"/>
              <p:nvPr/>
            </p:nvSpPr>
            <p:spPr>
              <a:xfrm>
                <a:off x="2111546" y="5061700"/>
                <a:ext cx="3984455" cy="4812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acc>
                                <m:accPr>
                                  <m:chr m:val="̂"/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en-US" sz="2200" i="1">
                                      <a:latin typeface="Cambria Math"/>
                                      <a:ea typeface="Cambria Math"/>
                                    </a:rPr>
                                    <m:t>𝑝</m:t>
                                  </m:r>
                                </m:e>
                              </m:acc>
                            </m:sub>
                          </m:sSub>
                          <m:r>
                            <a:rPr lang="en-US" sz="2200" i="1">
                              <a:latin typeface="Cambria Math"/>
                              <a:ea typeface="Cambria Math"/>
                            </a:rPr>
                            <m:t>−</m:t>
                          </m:r>
                          <m:r>
                            <a:rPr lang="en-US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sz="2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acc>
                                <m:accPr>
                                  <m:chr m:val="̂"/>
                                  <m:ctrlPr>
                                    <a:rPr lang="en-US" sz="22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en-US" sz="2200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𝑝</m:t>
                                  </m:r>
                                </m:e>
                              </m:acc>
                            </m:sub>
                          </m:sSub>
                          <m:r>
                            <a:rPr lang="en-US" sz="2200" i="1">
                              <a:latin typeface="Cambria Math"/>
                              <a:ea typeface="Cambria Math"/>
                            </a:rPr>
                            <m:t>&lt;</m:t>
                          </m:r>
                          <m:acc>
                            <m:accPr>
                              <m:chr m:val="̂"/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accPr>
                            <m:e>
                              <m:r>
                                <a:rPr lang="en-US" sz="2200" i="1">
                                  <a:latin typeface="Cambria Math"/>
                                  <a:ea typeface="Cambria Math"/>
                                </a:rPr>
                                <m:t>𝑝</m:t>
                              </m:r>
                            </m:e>
                          </m:acc>
                          <m:r>
                            <a:rPr lang="en-US" sz="2200" i="1">
                              <a:latin typeface="Cambria Math"/>
                              <a:ea typeface="Cambria Math"/>
                            </a:rPr>
                            <m:t>&lt;</m:t>
                          </m:r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acc>
                                <m:accPr>
                                  <m:chr m:val="̂"/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en-US" sz="2200" i="1">
                                      <a:latin typeface="Cambria Math"/>
                                      <a:ea typeface="Cambria Math"/>
                                    </a:rPr>
                                    <m:t>𝑝</m:t>
                                  </m:r>
                                </m:e>
                              </m:acc>
                            </m:sub>
                          </m:sSub>
                          <m:r>
                            <a:rPr lang="en-US" sz="2200" i="1">
                              <a:latin typeface="Cambria Math"/>
                              <a:ea typeface="Cambria Math"/>
                            </a:rPr>
                            <m:t>+</m:t>
                          </m:r>
                          <m:r>
                            <a:rPr lang="en-US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sz="2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acc>
                                <m:accPr>
                                  <m:chr m:val="̂"/>
                                  <m:ctrlPr>
                                    <a:rPr lang="en-US" sz="22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en-US" sz="2200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𝑝</m:t>
                                  </m:r>
                                </m:e>
                              </m:acc>
                            </m:sub>
                          </m:sSub>
                        </m:e>
                      </m:d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23D0F62-4F4F-4EE2-90A5-D9BF70180A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1546" y="5061700"/>
                <a:ext cx="3984455" cy="481286"/>
              </a:xfrm>
              <a:prstGeom prst="rect">
                <a:avLst/>
              </a:prstGeom>
              <a:blipFill>
                <a:blip r:embed="rId8"/>
                <a:stretch>
                  <a:fillRect b="-5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8DDAD64-F1DE-4777-9669-0AC31978F368}"/>
                  </a:ext>
                </a:extLst>
              </p:cNvPr>
              <p:cNvSpPr txBox="1"/>
              <p:nvPr/>
            </p:nvSpPr>
            <p:spPr>
              <a:xfrm>
                <a:off x="5346525" y="5112100"/>
                <a:ext cx="2121591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>
                          <a:latin typeface="Cambria Math"/>
                        </a:rPr>
                        <m:t>=</m:t>
                      </m:r>
                      <m:r>
                        <a:rPr lang="en-US" sz="2200" i="1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200" i="1">
                          <a:latin typeface="Cambria Math"/>
                        </a:rPr>
                        <m:t>.</m:t>
                      </m:r>
                      <m:r>
                        <a:rPr lang="en-US" sz="2200" i="1">
                          <a:latin typeface="Cambria Math" panose="02040503050406030204" pitchFamily="18" charset="0"/>
                        </a:rPr>
                        <m:t>95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8DDAD64-F1DE-4777-9669-0AC31978F3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6525" y="5112100"/>
                <a:ext cx="2121591" cy="43088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itle 1">
                <a:extLst>
                  <a:ext uri="{FF2B5EF4-FFF2-40B4-BE49-F238E27FC236}">
                    <a16:creationId xmlns:a16="http://schemas.microsoft.com/office/drawing/2014/main" id="{F3E1B45A-5A9D-3295-782E-66D0687388C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365126"/>
                <a:ext cx="10424746" cy="828244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342900" indent="-342900">
                  <a:lnSpc>
                    <a:spcPct val="110000"/>
                  </a:lnSpc>
                  <a:spcBef>
                    <a:spcPct val="30000"/>
                  </a:spcBef>
                </a:pPr>
                <a:r>
                  <a:rPr lang="en-US" dirty="0"/>
                  <a:t>Empirical (1-2-3) Rule for </a:t>
                </a:r>
                <a14:m>
                  <m:oMath xmlns:m="http://schemas.openxmlformats.org/officeDocument/2006/math">
                    <m:r>
                      <a:rPr lang="en-US" sz="4400" b="0" i="0" smtClean="0">
                        <a:latin typeface="Cambria Math" panose="02040503050406030204" pitchFamily="18" charset="0"/>
                        <a:ea typeface="Cambria Math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sz="440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accPr>
                      <m:e>
                        <m:r>
                          <a:rPr lang="en-US" sz="4400" i="1">
                            <a:latin typeface="Cambria Math"/>
                            <a:ea typeface="Cambria Math"/>
                          </a:rPr>
                          <m:t>𝑝</m:t>
                        </m:r>
                      </m:e>
                    </m:acc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4" name="Title 1">
                <a:extLst>
                  <a:ext uri="{FF2B5EF4-FFF2-40B4-BE49-F238E27FC236}">
                    <a16:creationId xmlns:a16="http://schemas.microsoft.com/office/drawing/2014/main" id="{F3E1B45A-5A9D-3295-782E-66D0687388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65126"/>
                <a:ext cx="10424746" cy="828244"/>
              </a:xfrm>
              <a:prstGeom prst="rect">
                <a:avLst/>
              </a:prstGeom>
              <a:blipFill>
                <a:blip r:embed="rId10"/>
                <a:stretch>
                  <a:fillRect l="-2433" t="-11940" b="-283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90876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3">
            <a:extLst>
              <a:ext uri="{FF2B5EF4-FFF2-40B4-BE49-F238E27FC236}">
                <a16:creationId xmlns:a16="http://schemas.microsoft.com/office/drawing/2014/main" id="{59B857AB-5E28-4FE9-B016-D2ECF010132C}"/>
              </a:ext>
            </a:extLst>
          </p:cNvPr>
          <p:cNvSpPr txBox="1">
            <a:spLocks noChangeArrowheads="1"/>
          </p:cNvSpPr>
          <p:nvPr/>
        </p:nvSpPr>
        <p:spPr>
          <a:xfrm>
            <a:off x="838200" y="2032037"/>
            <a:ext cx="9829801" cy="1724025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latin typeface="+mj-lt"/>
              </a:rPr>
              <a:t>99.7% chance of being within </a:t>
            </a:r>
            <a:r>
              <a:rPr lang="en-US" sz="2400" b="1" u="sng" dirty="0">
                <a:solidFill>
                  <a:srgbClr val="0000FF"/>
                </a:solidFill>
                <a:latin typeface="+mj-lt"/>
              </a:rPr>
              <a:t>three</a:t>
            </a:r>
            <a:r>
              <a:rPr lang="en-US" sz="2400" dirty="0">
                <a:latin typeface="+mj-lt"/>
              </a:rPr>
              <a:t> standard deviation of the mean</a:t>
            </a:r>
          </a:p>
          <a:p>
            <a:pPr marL="0" indent="0">
              <a:buNone/>
            </a:pPr>
            <a:endParaRPr lang="en-US" sz="2400" dirty="0">
              <a:latin typeface="+mj-lt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89FD52C-8DCE-4F93-8941-5C6207BAD3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2454" y="4038600"/>
            <a:ext cx="4125330" cy="221096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7BD27BA-409F-43BE-90BE-A49746015774}"/>
                  </a:ext>
                </a:extLst>
              </p:cNvPr>
              <p:cNvSpPr txBox="1"/>
              <p:nvPr/>
            </p:nvSpPr>
            <p:spPr>
              <a:xfrm>
                <a:off x="2362201" y="3175402"/>
                <a:ext cx="3984455" cy="4812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acc>
                                <m:accPr>
                                  <m:chr m:val="̂"/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en-US" sz="2200" i="1">
                                      <a:latin typeface="Cambria Math"/>
                                      <a:ea typeface="Cambria Math"/>
                                    </a:rPr>
                                    <m:t>𝑝</m:t>
                                  </m:r>
                                </m:e>
                              </m:acc>
                            </m:sub>
                          </m:sSub>
                          <m:r>
                            <a:rPr lang="en-US" sz="2200" i="1">
                              <a:latin typeface="Cambria Math"/>
                              <a:ea typeface="Cambria Math"/>
                            </a:rPr>
                            <m:t>−</m:t>
                          </m:r>
                          <m:r>
                            <a:rPr lang="en-US" sz="2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3</m:t>
                          </m:r>
                          <m:sSub>
                            <m:sSubPr>
                              <m:ctrlPr>
                                <a:rPr lang="en-US" sz="22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acc>
                                <m:accPr>
                                  <m:chr m:val="̂"/>
                                  <m:ctrlPr>
                                    <a:rPr lang="en-US" sz="22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en-US" sz="2200" i="1">
                                      <a:solidFill>
                                        <a:srgbClr val="0000FF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𝑝</m:t>
                                  </m:r>
                                </m:e>
                              </m:acc>
                            </m:sub>
                          </m:sSub>
                          <m:r>
                            <a:rPr lang="en-US" sz="2200" i="1">
                              <a:latin typeface="Cambria Math"/>
                              <a:ea typeface="Cambria Math"/>
                            </a:rPr>
                            <m:t>&lt;</m:t>
                          </m:r>
                          <m:acc>
                            <m:accPr>
                              <m:chr m:val="̂"/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accPr>
                            <m:e>
                              <m:r>
                                <a:rPr lang="en-US" sz="2200" i="1">
                                  <a:latin typeface="Cambria Math"/>
                                  <a:ea typeface="Cambria Math"/>
                                </a:rPr>
                                <m:t>𝑝</m:t>
                              </m:r>
                            </m:e>
                          </m:acc>
                          <m:r>
                            <a:rPr lang="en-US" sz="2200" i="1">
                              <a:latin typeface="Cambria Math"/>
                              <a:ea typeface="Cambria Math"/>
                            </a:rPr>
                            <m:t>&lt;</m:t>
                          </m:r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acc>
                                <m:accPr>
                                  <m:chr m:val="̂"/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en-US" sz="2200" i="1">
                                      <a:latin typeface="Cambria Math"/>
                                      <a:ea typeface="Cambria Math"/>
                                    </a:rPr>
                                    <m:t>𝑝</m:t>
                                  </m:r>
                                </m:e>
                              </m:acc>
                            </m:sub>
                          </m:sSub>
                          <m:r>
                            <a:rPr lang="en-US" sz="2200" i="1">
                              <a:latin typeface="Cambria Math"/>
                              <a:ea typeface="Cambria Math"/>
                            </a:rPr>
                            <m:t>+</m:t>
                          </m:r>
                          <m:r>
                            <a:rPr lang="en-US" sz="2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3</m:t>
                          </m:r>
                          <m:sSub>
                            <m:sSubPr>
                              <m:ctrlPr>
                                <a:rPr lang="en-US" sz="22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acc>
                                <m:accPr>
                                  <m:chr m:val="̂"/>
                                  <m:ctrlPr>
                                    <a:rPr lang="en-US" sz="22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en-US" sz="2200" i="1">
                                      <a:solidFill>
                                        <a:srgbClr val="0000FF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𝑝</m:t>
                                  </m:r>
                                </m:e>
                              </m:acc>
                            </m:sub>
                          </m:sSub>
                        </m:e>
                      </m:d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7BD27BA-409F-43BE-90BE-A497460157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2201" y="3175402"/>
                <a:ext cx="3984455" cy="481286"/>
              </a:xfrm>
              <a:prstGeom prst="rect">
                <a:avLst/>
              </a:prstGeom>
              <a:blipFill>
                <a:blip r:embed="rId5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C318AED-E43A-49AA-8EF0-37B2B0B9F3EC}"/>
                  </a:ext>
                </a:extLst>
              </p:cNvPr>
              <p:cNvSpPr txBox="1"/>
              <p:nvPr/>
            </p:nvSpPr>
            <p:spPr>
              <a:xfrm>
                <a:off x="5715001" y="3213968"/>
                <a:ext cx="2121591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>
                          <a:latin typeface="Cambria Math"/>
                        </a:rPr>
                        <m:t>=</m:t>
                      </m:r>
                      <m:r>
                        <a:rPr lang="en-US" sz="2200" i="1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200" i="1">
                          <a:latin typeface="Cambria Math"/>
                        </a:rPr>
                        <m:t>.</m:t>
                      </m:r>
                      <m:r>
                        <a:rPr lang="en-US" sz="2200" i="1">
                          <a:latin typeface="Cambria Math" panose="02040503050406030204" pitchFamily="18" charset="0"/>
                        </a:rPr>
                        <m:t>997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C318AED-E43A-49AA-8EF0-37B2B0B9F3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5001" y="3213968"/>
                <a:ext cx="2121591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itle 1">
                <a:extLst>
                  <a:ext uri="{FF2B5EF4-FFF2-40B4-BE49-F238E27FC236}">
                    <a16:creationId xmlns:a16="http://schemas.microsoft.com/office/drawing/2014/main" id="{E4DE619B-129D-DFD9-97D2-0C6CE08A6EA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365126"/>
                <a:ext cx="10424746" cy="828244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342900" indent="-342900">
                  <a:lnSpc>
                    <a:spcPct val="110000"/>
                  </a:lnSpc>
                  <a:spcBef>
                    <a:spcPct val="30000"/>
                  </a:spcBef>
                </a:pPr>
                <a:r>
                  <a:rPr lang="en-US" dirty="0"/>
                  <a:t>Empirical (1-2-3) Rule for </a:t>
                </a:r>
                <a14:m>
                  <m:oMath xmlns:m="http://schemas.openxmlformats.org/officeDocument/2006/math">
                    <m:r>
                      <a:rPr lang="en-US" sz="4400" b="0" i="0" smtClean="0">
                        <a:latin typeface="Cambria Math" panose="02040503050406030204" pitchFamily="18" charset="0"/>
                        <a:ea typeface="Cambria Math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sz="440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accPr>
                      <m:e>
                        <m:r>
                          <a:rPr lang="en-US" sz="4400" i="1">
                            <a:latin typeface="Cambria Math"/>
                            <a:ea typeface="Cambria Math"/>
                          </a:rPr>
                          <m:t>𝑝</m:t>
                        </m:r>
                      </m:e>
                    </m:acc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4" name="Title 1">
                <a:extLst>
                  <a:ext uri="{FF2B5EF4-FFF2-40B4-BE49-F238E27FC236}">
                    <a16:creationId xmlns:a16="http://schemas.microsoft.com/office/drawing/2014/main" id="{E4DE619B-129D-DFD9-97D2-0C6CE08A6E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65126"/>
                <a:ext cx="10424746" cy="828244"/>
              </a:xfrm>
              <a:prstGeom prst="rect">
                <a:avLst/>
              </a:prstGeom>
              <a:blipFill>
                <a:blip r:embed="rId7"/>
                <a:stretch>
                  <a:fillRect l="-2433" t="-11940" b="-283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212699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5">
                <a:extLst>
                  <a:ext uri="{FF2B5EF4-FFF2-40B4-BE49-F238E27FC236}">
                    <a16:creationId xmlns:a16="http://schemas.microsoft.com/office/drawing/2014/main" id="{18297584-06B7-42D1-9D96-F0FD030FE81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199" y="1524000"/>
                <a:ext cx="10424745" cy="5334000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274320" indent="-274320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SzPct val="95000"/>
                  <a:buFont typeface="Wingdings 2"/>
                  <a:buChar char=""/>
                  <a:defRPr kumimoji="0"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40080" indent="-246888" algn="l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85000"/>
                  <a:buFont typeface="Wingdings 2"/>
                  <a:buChar char=""/>
                  <a:defRPr kumimoji="0"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-246888" algn="l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 2"/>
                  <a:buChar char=""/>
                  <a:defRPr kumimoji="0"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188720" indent="-210312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SzPct val="65000"/>
                  <a:buFont typeface="Wingdings 2"/>
                  <a:buChar char="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10312" algn="l" rtl="0" eaLnBrk="1" latinLnBrk="0" hangingPunct="1">
                  <a:spcBef>
                    <a:spcPct val="20000"/>
                  </a:spcBef>
                  <a:buClr>
                    <a:schemeClr val="accent4"/>
                  </a:buClr>
                  <a:buSzPct val="65000"/>
                  <a:buFont typeface="Wingdings 2"/>
                  <a:buChar char="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37360" indent="-210312" algn="l" rtl="0" eaLnBrk="1" latinLnBrk="0" hangingPunct="1">
                  <a:spcBef>
                    <a:spcPct val="20000"/>
                  </a:spcBef>
                  <a:buClr>
                    <a:schemeClr val="accent5"/>
                  </a:buClr>
                  <a:buSzPct val="80000"/>
                  <a:buFont typeface="Wingdings 2"/>
                  <a:buChar char=""/>
                  <a:defRPr kumimoji="0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920240" indent="-182880" algn="l" rtl="0" eaLnBrk="1" latinLnBrk="0" hangingPunct="1">
                  <a:spcBef>
                    <a:spcPct val="20000"/>
                  </a:spcBef>
                  <a:buClr>
                    <a:schemeClr val="accent6"/>
                  </a:buClr>
                  <a:buSzPct val="80000"/>
                  <a:buFont typeface="Wingdings 2"/>
                  <a:buChar char=""/>
                  <a:defRPr kumimoji="0" sz="16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94560" indent="-182880" algn="l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Char char="•"/>
                  <a:defRPr kumimoji="0"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468880" indent="-182880" algn="l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Tx/>
                  <a:buChar char="•"/>
                  <a:defRPr kumimoji="0" sz="14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7432" indent="0">
                  <a:buNone/>
                </a:pPr>
                <a:r>
                  <a:rPr lang="en-US" sz="2400" dirty="0">
                    <a:solidFill>
                      <a:srgbClr val="00B0F0"/>
                    </a:solidFill>
                    <a:latin typeface="+mj-lt"/>
                  </a:rPr>
                  <a:t>Point estimate</a:t>
                </a:r>
                <a:endParaRPr lang="en-US" sz="2400" i="1" dirty="0">
                  <a:latin typeface="+mj-lt"/>
                </a:endParaRPr>
              </a:p>
              <a:p>
                <a:pPr marL="736092" lvl="1" indent="-342900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20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accPr>
                      <m:e>
                        <m:r>
                          <a:rPr lang="en-US" sz="2200" i="1">
                            <a:latin typeface="Cambria Math" panose="02040503050406030204" pitchFamily="18" charset="0"/>
                            <a:ea typeface="Cambria Math"/>
                          </a:rPr>
                          <m:t>𝑝</m:t>
                        </m:r>
                      </m:e>
                    </m:acc>
                    <m:r>
                      <a:rPr lang="en-US" sz="2200" i="1">
                        <a:latin typeface="Cambria Math" panose="02040503050406030204" pitchFamily="18" charset="0"/>
                        <a:ea typeface="Cambria Math"/>
                      </a:rPr>
                      <m:t> </m:t>
                    </m:r>
                  </m:oMath>
                </a14:m>
                <a:r>
                  <a:rPr lang="en-US" sz="2200" dirty="0">
                    <a:latin typeface="+mj-lt"/>
                  </a:rPr>
                  <a:t>is the most likely value for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sz="2200" dirty="0">
                  <a:solidFill>
                    <a:schemeClr val="tx2"/>
                  </a:solidFill>
                  <a:latin typeface="+mj-lt"/>
                </a:endParaRPr>
              </a:p>
              <a:p>
                <a:pPr marL="27432" indent="0">
                  <a:buNone/>
                </a:pPr>
                <a:r>
                  <a:rPr lang="en-US" sz="2400" dirty="0">
                    <a:solidFill>
                      <a:srgbClr val="00B0F0"/>
                    </a:solidFill>
                    <a:latin typeface="+mj-lt"/>
                  </a:rPr>
                  <a:t>Interval estimate</a:t>
                </a:r>
                <a:endParaRPr lang="en-US" sz="2400" dirty="0">
                  <a:latin typeface="+mj-lt"/>
                </a:endParaRPr>
              </a:p>
              <a:p>
                <a:pPr marL="736092" lvl="1" indent="-342900"/>
                <a:r>
                  <a:rPr lang="en-US" sz="2200" dirty="0">
                    <a:latin typeface="+mj-lt"/>
                  </a:rPr>
                  <a:t>A </a:t>
                </a:r>
                <a:r>
                  <a:rPr lang="en-US" sz="2200" dirty="0">
                    <a:solidFill>
                      <a:srgbClr val="00B0F0"/>
                    </a:solidFill>
                    <a:latin typeface="+mj-lt"/>
                  </a:rPr>
                  <a:t>confidence interval </a:t>
                </a:r>
                <a:r>
                  <a:rPr lang="en-US" sz="2200" dirty="0">
                    <a:latin typeface="+mj-lt"/>
                  </a:rPr>
                  <a:t>around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20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accPr>
                      <m:e>
                        <m:r>
                          <a:rPr lang="en-US" sz="2200" i="1">
                            <a:latin typeface="Cambria Math" panose="02040503050406030204" pitchFamily="18" charset="0"/>
                            <a:ea typeface="Cambria Math"/>
                          </a:rPr>
                          <m:t>𝑝</m:t>
                        </m:r>
                      </m:e>
                    </m:acc>
                    <m:r>
                      <a:rPr lang="en-US" sz="2200" i="1">
                        <a:latin typeface="Cambria Math" panose="02040503050406030204" pitchFamily="18" charset="0"/>
                        <a:ea typeface="Cambria Math"/>
                      </a:rPr>
                      <m:t> </m:t>
                    </m:r>
                  </m:oMath>
                </a14:m>
                <a:r>
                  <a:rPr lang="en-US" sz="2200" dirty="0">
                    <a:latin typeface="+mj-lt"/>
                  </a:rPr>
                  <a:t>where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200" dirty="0">
                    <a:solidFill>
                      <a:schemeClr val="tx2"/>
                    </a:solidFill>
                    <a:latin typeface="+mj-lt"/>
                  </a:rPr>
                  <a:t> </a:t>
                </a:r>
                <a:r>
                  <a:rPr lang="en-US" sz="2200" dirty="0">
                    <a:latin typeface="+mj-lt"/>
                  </a:rPr>
                  <a:t>is likely to be:</a:t>
                </a:r>
                <a:endParaRPr lang="en-US" dirty="0">
                  <a:latin typeface="+mj-lt"/>
                </a:endParaRPr>
              </a:p>
            </p:txBody>
          </p:sp>
        </mc:Choice>
        <mc:Fallback xmlns="">
          <p:sp>
            <p:nvSpPr>
              <p:cNvPr id="14" name="Content Placeholder 5">
                <a:extLst>
                  <a:ext uri="{FF2B5EF4-FFF2-40B4-BE49-F238E27FC236}">
                    <a16:creationId xmlns:a16="http://schemas.microsoft.com/office/drawing/2014/main" id="{18297584-06B7-42D1-9D96-F0FD030FE8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1524000"/>
                <a:ext cx="10424745" cy="5334000"/>
              </a:xfrm>
              <a:prstGeom prst="rect">
                <a:avLst/>
              </a:prstGeom>
              <a:blipFill>
                <a:blip r:embed="rId3"/>
                <a:stretch>
                  <a:fillRect l="-608" t="-9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D55D55F-EA18-47E1-85FB-FCE4C3CA8D0C}"/>
                  </a:ext>
                </a:extLst>
              </p:cNvPr>
              <p:cNvSpPr txBox="1"/>
              <p:nvPr/>
            </p:nvSpPr>
            <p:spPr>
              <a:xfrm>
                <a:off x="2197517" y="3419979"/>
                <a:ext cx="3776975" cy="4901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+mj-lt"/>
                    <a:ea typeface="Cambria Math"/>
                  </a:rPr>
                  <a:t>=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/>
                          </a:rPr>
                          <m:t>𝑝</m:t>
                        </m:r>
                      </m:e>
                    </m:acc>
                    <m:r>
                      <a:rPr lang="en-US" sz="2400" i="1">
                        <a:latin typeface="Cambria Math" panose="02040503050406030204" pitchFamily="18" charset="0"/>
                        <a:ea typeface="Cambria Math"/>
                      </a:rPr>
                      <m:t>±</m:t>
                    </m:r>
                  </m:oMath>
                </a14:m>
                <a:r>
                  <a:rPr lang="en-US" sz="2400" dirty="0">
                    <a:latin typeface="+mj-lt"/>
                  </a:rPr>
                  <a:t> Critical Value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/>
                      </a:rPr>
                      <m:t>∙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/>
                              </a:rPr>
                              <m:t>𝑝</m:t>
                            </m:r>
                          </m:e>
                        </m:acc>
                      </m:sub>
                    </m:sSub>
                  </m:oMath>
                </a14:m>
                <a:endParaRPr lang="en-US" sz="2400" dirty="0">
                  <a:latin typeface="+mj-lt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D55D55F-EA18-47E1-85FB-FCE4C3CA8D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7517" y="3419979"/>
                <a:ext cx="3776975" cy="490199"/>
              </a:xfrm>
              <a:prstGeom prst="rect">
                <a:avLst/>
              </a:prstGeom>
              <a:blipFill>
                <a:blip r:embed="rId4"/>
                <a:stretch>
                  <a:fillRect l="-2341" t="-10256" b="-2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9940C37-458C-4924-9B5C-3B8B2EA0D8FE}"/>
                  </a:ext>
                </a:extLst>
              </p:cNvPr>
              <p:cNvSpPr txBox="1"/>
              <p:nvPr/>
            </p:nvSpPr>
            <p:spPr>
              <a:xfrm>
                <a:off x="2197517" y="3910178"/>
                <a:ext cx="5013251" cy="8438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sz="240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/>
                          </a:rPr>
                          <m:t>𝑝</m:t>
                        </m:r>
                      </m:e>
                    </m:acc>
                    <m:r>
                      <a:rPr lang="en-US" sz="2400" i="1">
                        <a:latin typeface="Cambria Math" panose="02040503050406030204" pitchFamily="18" charset="0"/>
                        <a:ea typeface="Cambria Math"/>
                      </a:rPr>
                      <m:t>±</m:t>
                    </m:r>
                  </m:oMath>
                </a14:m>
                <a:r>
                  <a:rPr lang="en-US" sz="2400" dirty="0">
                    <a:latin typeface="+mj-lt"/>
                  </a:rPr>
                  <a:t> Critical Value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/>
                      </a:rPr>
                      <m:t>∙</m:t>
                    </m:r>
                    <m:rad>
                      <m:radPr>
                        <m:degHide m:val="on"/>
                        <m:ctrlPr>
                          <a:rPr lang="en-US" sz="240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/>
                              </a:rPr>
                              <m:t>𝑝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/>
                              </a:rPr>
                              <m:t>(1−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/>
                              </a:rPr>
                              <m:t>𝑝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/>
                              </a:rPr>
                              <m:t>)</m:t>
                            </m:r>
                          </m:num>
                          <m:den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/>
                              </a:rPr>
                              <m:t>𝑛</m:t>
                            </m:r>
                          </m:den>
                        </m:f>
                      </m:e>
                    </m:rad>
                  </m:oMath>
                </a14:m>
                <a:endParaRPr lang="en-US" sz="2400" dirty="0">
                  <a:latin typeface="+mj-lt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9940C37-458C-4924-9B5C-3B8B2EA0D8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7517" y="3910178"/>
                <a:ext cx="5013251" cy="84388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BB57EF16-1EBA-4A33-9B05-A574F25EF7DB}"/>
              </a:ext>
            </a:extLst>
          </p:cNvPr>
          <p:cNvGrpSpPr/>
          <p:nvPr/>
        </p:nvGrpSpPr>
        <p:grpSpPr>
          <a:xfrm>
            <a:off x="2150256" y="4652497"/>
            <a:ext cx="9112688" cy="1251815"/>
            <a:chOff x="473856" y="4345516"/>
            <a:chExt cx="9112688" cy="125181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C2A794C1-DBA2-4578-9ABA-5EE4A44EE71A}"/>
                    </a:ext>
                  </a:extLst>
                </p:cNvPr>
                <p:cNvSpPr txBox="1"/>
                <p:nvPr/>
              </p:nvSpPr>
              <p:spPr>
                <a:xfrm>
                  <a:off x="473856" y="4413802"/>
                  <a:ext cx="4724400" cy="118352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=[</m:t>
                        </m:r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/>
                              </a:rPr>
                              <m:t>𝑝</m:t>
                            </m:r>
                          </m:e>
                        </m:acc>
                        <m:r>
                          <a:rPr lang="en-US" sz="2400" i="1">
                            <a:latin typeface="Cambria Math" panose="02040503050406030204" pitchFamily="18" charset="0"/>
                            <a:ea typeface="Cambria Math"/>
                          </a:rPr>
                          <m:t>−</m:t>
                        </m:r>
                        <m:r>
                          <m:rPr>
                            <m:nor/>
                          </m:rPr>
                          <a:rPr lang="en-US" sz="2400" dirty="0">
                            <a:latin typeface="+mj-lt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2400" dirty="0">
                            <a:latin typeface="+mj-lt"/>
                          </a:rPr>
                          <m:t>Critical</m:t>
                        </m:r>
                        <m:r>
                          <m:rPr>
                            <m:nor/>
                          </m:rPr>
                          <a:rPr lang="en-US" sz="2400" dirty="0">
                            <a:latin typeface="+mj-lt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2400" dirty="0">
                            <a:latin typeface="+mj-lt"/>
                          </a:rPr>
                          <m:t>Value</m:t>
                        </m:r>
                        <m:r>
                          <m:rPr>
                            <m:nor/>
                          </m:rPr>
                          <a:rPr lang="en-US" sz="2400" dirty="0">
                            <a:latin typeface="+mj-lt"/>
                          </a:rPr>
                          <m:t> 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/>
                          </a:rPr>
                          <m:t>∙</m:t>
                        </m:r>
                        <m:rad>
                          <m:radPr>
                            <m:degHide m:val="on"/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/>
                                  </a:rPr>
                                  <m:t>𝑝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/>
                                  </a:rPr>
                                  <m:t>(1−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/>
                                  </a:rPr>
                                  <m:t>𝑝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/>
                                  </a:rPr>
                                  <m:t>)</m:t>
                                </m:r>
                              </m:num>
                              <m:den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/>
                                  </a:rPr>
                                  <m:t>𝑛</m:t>
                                </m:r>
                              </m:den>
                            </m:f>
                          </m:e>
                        </m:rad>
                        <m:r>
                          <a:rPr lang="en-US" sz="2400" i="1">
                            <a:latin typeface="Cambria Math" panose="02040503050406030204" pitchFamily="18" charset="0"/>
                            <a:ea typeface="Cambria Math"/>
                          </a:rPr>
                          <m:t>,</m:t>
                        </m:r>
                      </m:oMath>
                    </m:oMathPara>
                  </a14:m>
                  <a:endParaRPr lang="en-US" sz="2400" dirty="0"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C2A794C1-DBA2-4578-9ABA-5EE4A44EE71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3856" y="4413802"/>
                  <a:ext cx="4724400" cy="1183529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148BFC7F-EBF8-498F-BDE0-5261DD5DD6CA}"/>
                    </a:ext>
                  </a:extLst>
                </p:cNvPr>
                <p:cNvSpPr txBox="1"/>
                <p:nvPr/>
              </p:nvSpPr>
              <p:spPr>
                <a:xfrm>
                  <a:off x="4862144" y="4345516"/>
                  <a:ext cx="4724400" cy="118352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/>
                              </a:rPr>
                              <m:t>𝑝</m:t>
                            </m:r>
                          </m:e>
                        </m:acc>
                        <m:r>
                          <a:rPr lang="en-US" sz="2400" i="1">
                            <a:latin typeface="Cambria Math" panose="02040503050406030204" pitchFamily="18" charset="0"/>
                            <a:ea typeface="Cambria Math"/>
                          </a:rPr>
                          <m:t>+</m:t>
                        </m:r>
                        <m:r>
                          <m:rPr>
                            <m:nor/>
                          </m:rPr>
                          <a:rPr lang="en-US" sz="2400" dirty="0">
                            <a:latin typeface="+mj-lt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2400" dirty="0">
                            <a:latin typeface="+mj-lt"/>
                          </a:rPr>
                          <m:t>Critical</m:t>
                        </m:r>
                        <m:r>
                          <m:rPr>
                            <m:nor/>
                          </m:rPr>
                          <a:rPr lang="en-US" sz="2400" dirty="0">
                            <a:latin typeface="+mj-lt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2400" dirty="0">
                            <a:latin typeface="+mj-lt"/>
                          </a:rPr>
                          <m:t>Value</m:t>
                        </m:r>
                        <m:r>
                          <m:rPr>
                            <m:nor/>
                          </m:rPr>
                          <a:rPr lang="en-US" sz="2400" dirty="0">
                            <a:latin typeface="+mj-lt"/>
                          </a:rPr>
                          <m:t> 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/>
                          </a:rPr>
                          <m:t>∙</m:t>
                        </m:r>
                        <m:rad>
                          <m:radPr>
                            <m:degHide m:val="on"/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/>
                                  </a:rPr>
                                  <m:t>𝑝</m:t>
                                </m:r>
                                <m:d>
                                  <m:d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  <m:t>1−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  <m:t>𝑝</m:t>
                                    </m:r>
                                  </m:e>
                                </m:d>
                              </m:num>
                              <m:den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/>
                                  </a:rPr>
                                  <m:t>𝑛</m:t>
                                </m:r>
                              </m:den>
                            </m:f>
                          </m:e>
                        </m:rad>
                        <m:r>
                          <a:rPr lang="en-US" sz="2400" i="1">
                            <a:latin typeface="Cambria Math" panose="02040503050406030204" pitchFamily="18" charset="0"/>
                            <a:ea typeface="Cambria Math"/>
                          </a:rPr>
                          <m:t> ]</m:t>
                        </m:r>
                      </m:oMath>
                    </m:oMathPara>
                  </a14:m>
                  <a:endParaRPr lang="en-US" sz="2400" dirty="0"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148BFC7F-EBF8-498F-BDE0-5261DD5DD6C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62144" y="4345516"/>
                  <a:ext cx="4724400" cy="1183529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9033F233-308F-4131-B3BE-12B85F63C473}"/>
              </a:ext>
            </a:extLst>
          </p:cNvPr>
          <p:cNvSpPr/>
          <p:nvPr/>
        </p:nvSpPr>
        <p:spPr>
          <a:xfrm>
            <a:off x="5000940" y="3389870"/>
            <a:ext cx="442138" cy="603111"/>
          </a:xfrm>
          <a:prstGeom prst="rect">
            <a:avLst/>
          </a:prstGeom>
          <a:solidFill>
            <a:srgbClr val="FF000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9D1BCC4-06E9-4C34-98AA-36D5354CA613}"/>
              </a:ext>
            </a:extLst>
          </p:cNvPr>
          <p:cNvSpPr/>
          <p:nvPr/>
        </p:nvSpPr>
        <p:spPr>
          <a:xfrm>
            <a:off x="4959752" y="3971293"/>
            <a:ext cx="1193914" cy="816044"/>
          </a:xfrm>
          <a:prstGeom prst="rect">
            <a:avLst/>
          </a:prstGeom>
          <a:solidFill>
            <a:srgbClr val="FF000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itle 1">
                <a:extLst>
                  <a:ext uri="{FF2B5EF4-FFF2-40B4-BE49-F238E27FC236}">
                    <a16:creationId xmlns:a16="http://schemas.microsoft.com/office/drawing/2014/main" id="{96881122-6359-16C1-DC46-14EB9C5128D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365126"/>
                <a:ext cx="10424746" cy="828244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342900" indent="-342900">
                  <a:lnSpc>
                    <a:spcPct val="110000"/>
                  </a:lnSpc>
                  <a:spcBef>
                    <a:spcPct val="30000"/>
                  </a:spcBef>
                </a:pPr>
                <a:r>
                  <a:rPr lang="en-US" dirty="0"/>
                  <a:t>E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4400" b="0" i="0" smtClean="0">
                        <a:latin typeface="Cambria Math" panose="02040503050406030204" pitchFamily="18" charset="0"/>
                        <a:ea typeface="Cambria Math"/>
                      </a:rPr>
                      <m:t>stimating</m:t>
                    </m:r>
                    <m:r>
                      <a:rPr lang="en-US" sz="4400" b="0" i="0" smtClean="0">
                        <a:latin typeface="Cambria Math" panose="02040503050406030204" pitchFamily="18" charset="0"/>
                        <a:ea typeface="Cambria Math"/>
                      </a:rPr>
                      <m:t> </m:t>
                    </m:r>
                    <m:r>
                      <m:rPr>
                        <m:sty m:val="p"/>
                      </m:rPr>
                      <a:rPr lang="en-US" sz="4400" b="0" i="0" smtClean="0">
                        <a:latin typeface="Cambria Math" panose="02040503050406030204" pitchFamily="18" charset="0"/>
                        <a:ea typeface="Cambria Math"/>
                      </a:rPr>
                      <m:t>a</m:t>
                    </m:r>
                    <m:r>
                      <a:rPr lang="en-US" sz="4400" b="0" i="0" smtClean="0">
                        <a:latin typeface="Cambria Math" panose="02040503050406030204" pitchFamily="18" charset="0"/>
                        <a:ea typeface="Cambria Math"/>
                      </a:rPr>
                      <m:t> </m:t>
                    </m:r>
                    <m:r>
                      <m:rPr>
                        <m:sty m:val="p"/>
                      </m:rPr>
                      <a:rPr lang="en-US" sz="4400" b="0" i="0" smtClean="0">
                        <a:latin typeface="Cambria Math" panose="02040503050406030204" pitchFamily="18" charset="0"/>
                        <a:ea typeface="Cambria Math"/>
                      </a:rPr>
                      <m:t>Population</m:t>
                    </m:r>
                    <m:r>
                      <a:rPr lang="en-US" sz="4400" b="0" i="0" smtClean="0">
                        <a:latin typeface="Cambria Math" panose="02040503050406030204" pitchFamily="18" charset="0"/>
                        <a:ea typeface="Cambria Math"/>
                      </a:rPr>
                      <m:t> </m:t>
                    </m:r>
                    <m:r>
                      <m:rPr>
                        <m:sty m:val="p"/>
                      </m:rPr>
                      <a:rPr lang="en-US" sz="4400" b="0" i="0" smtClean="0">
                        <a:latin typeface="Cambria Math" panose="02040503050406030204" pitchFamily="18" charset="0"/>
                        <a:ea typeface="Cambria Math"/>
                      </a:rPr>
                      <m:t>Proportion</m:t>
                    </m:r>
                    <m:r>
                      <a:rPr lang="en-US" sz="4400" b="0" i="0" smtClean="0">
                        <a:latin typeface="Cambria Math" panose="02040503050406030204" pitchFamily="18" charset="0"/>
                        <a:ea typeface="Cambria Math"/>
                      </a:rPr>
                      <m:t> (</m:t>
                    </m:r>
                    <m:acc>
                      <m:accPr>
                        <m:chr m:val="̂"/>
                        <m:ctrlPr>
                          <a:rPr lang="en-US" sz="440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accPr>
                      <m:e>
                        <m:r>
                          <a:rPr lang="en-US" sz="4400" i="1">
                            <a:latin typeface="Cambria Math"/>
                            <a:ea typeface="Cambria Math"/>
                          </a:rPr>
                          <m:t>𝑝</m:t>
                        </m:r>
                      </m:e>
                    </m:acc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10" name="Title 1">
                <a:extLst>
                  <a:ext uri="{FF2B5EF4-FFF2-40B4-BE49-F238E27FC236}">
                    <a16:creationId xmlns:a16="http://schemas.microsoft.com/office/drawing/2014/main" id="{96881122-6359-16C1-DC46-14EB9C5128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65126"/>
                <a:ext cx="10424746" cy="828244"/>
              </a:xfrm>
              <a:prstGeom prst="rect">
                <a:avLst/>
              </a:prstGeom>
              <a:blipFill>
                <a:blip r:embed="rId8"/>
                <a:stretch>
                  <a:fillRect l="-2433" t="-11940" b="-283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C08B93B4-61D5-E178-7EF7-0EAA4F9D2DBB}"/>
              </a:ext>
            </a:extLst>
          </p:cNvPr>
          <p:cNvSpPr/>
          <p:nvPr/>
        </p:nvSpPr>
        <p:spPr>
          <a:xfrm>
            <a:off x="5152190" y="4787336"/>
            <a:ext cx="1553409" cy="1116975"/>
          </a:xfrm>
          <a:prstGeom prst="rect">
            <a:avLst/>
          </a:prstGeom>
          <a:solidFill>
            <a:srgbClr val="FF000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9383A82-85D2-DB17-E669-D66C1FC5BC47}"/>
              </a:ext>
            </a:extLst>
          </p:cNvPr>
          <p:cNvSpPr/>
          <p:nvPr/>
        </p:nvSpPr>
        <p:spPr>
          <a:xfrm>
            <a:off x="9265039" y="4716248"/>
            <a:ext cx="1553409" cy="1116975"/>
          </a:xfrm>
          <a:prstGeom prst="rect">
            <a:avLst/>
          </a:prstGeom>
          <a:solidFill>
            <a:srgbClr val="FF000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8880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1" grpId="0" animBg="1"/>
      <p:bldP spid="12" grpId="0" animBg="1"/>
      <p:bldP spid="13" grpId="0" animBg="1"/>
      <p:bldP spid="1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590217AB-91AD-40C7-BA38-188D005F3198}"/>
              </a:ext>
            </a:extLst>
          </p:cNvPr>
          <p:cNvSpPr txBox="1">
            <a:spLocks/>
          </p:cNvSpPr>
          <p:nvPr/>
        </p:nvSpPr>
        <p:spPr>
          <a:xfrm>
            <a:off x="838200" y="1193370"/>
            <a:ext cx="9677400" cy="5512230"/>
          </a:xfrm>
          <a:prstGeom prst="rect">
            <a:avLst/>
          </a:prstGeom>
        </p:spPr>
        <p:txBody>
          <a:bodyPr>
            <a:norm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en-US" sz="2400" b="1" i="1" dirty="0">
                <a:latin typeface="+mj-lt"/>
              </a:rPr>
              <a:t>Q. </a:t>
            </a:r>
            <a:r>
              <a:rPr lang="en-US" sz="2400" dirty="0">
                <a:latin typeface="+mj-lt"/>
              </a:rPr>
              <a:t>What is a 95% confidence interval estimate for the population proportion of social media users who have purchased an item promoted by a celebrity on a social media?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A121462-31AC-48D7-AA94-B3240891A4D9}"/>
                  </a:ext>
                </a:extLst>
              </p:cNvPr>
              <p:cNvSpPr txBox="1"/>
              <p:nvPr/>
            </p:nvSpPr>
            <p:spPr>
              <a:xfrm>
                <a:off x="7068327" y="2882664"/>
                <a:ext cx="1368056" cy="4901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/>
                              <a:ea typeface="Cambria Math"/>
                            </a:rPr>
                            <m:t>𝑝</m:t>
                          </m:r>
                        </m:e>
                      </m:acc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±2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/>
                                  <a:ea typeface="Cambria Math"/>
                                </a:rPr>
                                <m:t>𝑝</m:t>
                              </m:r>
                            </m:e>
                          </m:acc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A121462-31AC-48D7-AA94-B3240891A4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8327" y="2882664"/>
                <a:ext cx="1368056" cy="490199"/>
              </a:xfrm>
              <a:prstGeom prst="rect">
                <a:avLst/>
              </a:prstGeom>
              <a:blipFill>
                <a:blip r:embed="rId3"/>
                <a:stretch>
                  <a:fillRect t="-2564" b="-512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C2095EE-8E05-445F-BD8D-FA4FBACDA58D}"/>
                  </a:ext>
                </a:extLst>
              </p:cNvPr>
              <p:cNvSpPr txBox="1"/>
              <p:nvPr/>
            </p:nvSpPr>
            <p:spPr>
              <a:xfrm>
                <a:off x="6788704" y="3535633"/>
                <a:ext cx="3400646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=0.26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±2×0.014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C2095EE-8E05-445F-BD8D-FA4FBACDA5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8704" y="3535633"/>
                <a:ext cx="3400646" cy="461665"/>
              </a:xfrm>
              <a:prstGeom prst="rect">
                <a:avLst/>
              </a:prstGeom>
              <a:blipFill>
                <a:blip r:embed="rId4"/>
                <a:stretch>
                  <a:fillRect b="-540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79372BA-CABF-4EA0-9F59-2E61BCCC3A37}"/>
                  </a:ext>
                </a:extLst>
              </p:cNvPr>
              <p:cNvSpPr txBox="1"/>
              <p:nvPr/>
            </p:nvSpPr>
            <p:spPr>
              <a:xfrm>
                <a:off x="6856435" y="4091495"/>
                <a:ext cx="2679405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=0.26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±0.028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79372BA-CABF-4EA0-9F59-2E61BCCC3A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6435" y="4091495"/>
                <a:ext cx="2679405" cy="461665"/>
              </a:xfrm>
              <a:prstGeom prst="rect">
                <a:avLst/>
              </a:prstGeom>
              <a:blipFill>
                <a:blip r:embed="rId5"/>
                <a:stretch>
                  <a:fillRect b="-270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03FEE69-E255-47FB-8F35-E19047E35884}"/>
                  </a:ext>
                </a:extLst>
              </p:cNvPr>
              <p:cNvSpPr txBox="1"/>
              <p:nvPr/>
            </p:nvSpPr>
            <p:spPr>
              <a:xfrm>
                <a:off x="6993137" y="4684825"/>
                <a:ext cx="1752600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=[0.232,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03FEE69-E255-47FB-8F35-E19047E358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3137" y="4684825"/>
                <a:ext cx="1752600" cy="461665"/>
              </a:xfrm>
              <a:prstGeom prst="rect">
                <a:avLst/>
              </a:prstGeom>
              <a:blipFill>
                <a:blip r:embed="rId6"/>
                <a:stretch>
                  <a:fillRect b="-1621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889ACFB-BEF4-4FFD-A5BD-3D9877CA1EF0}"/>
                  </a:ext>
                </a:extLst>
              </p:cNvPr>
              <p:cNvSpPr txBox="1"/>
              <p:nvPr/>
            </p:nvSpPr>
            <p:spPr>
              <a:xfrm>
                <a:off x="8335016" y="4684824"/>
                <a:ext cx="1538177" cy="46166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0.288]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889ACFB-BEF4-4FFD-A5BD-3D9877CA1E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5016" y="4684824"/>
                <a:ext cx="1538177" cy="461666"/>
              </a:xfrm>
              <a:prstGeom prst="rect">
                <a:avLst/>
              </a:prstGeom>
              <a:blipFill>
                <a:blip r:embed="rId7"/>
                <a:stretch>
                  <a:fillRect b="-1621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5E9DE82-CD79-48FE-892A-134842E9A35F}"/>
                  </a:ext>
                </a:extLst>
              </p:cNvPr>
              <p:cNvSpPr txBox="1"/>
              <p:nvPr/>
            </p:nvSpPr>
            <p:spPr>
              <a:xfrm>
                <a:off x="2041119" y="3995592"/>
                <a:ext cx="1714500" cy="109267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2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ad>
                        <m:radPr>
                          <m:degHide m:val="on"/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acc>
                                <m:accPr>
                                  <m:chr m:val="̂"/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en-US" sz="2200" i="1">
                                      <a:latin typeface="Cambria Math"/>
                                      <a:ea typeface="Cambria Math"/>
                                    </a:rPr>
                                    <m:t>𝑝</m:t>
                                  </m:r>
                                </m:e>
                              </m:acc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(1−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en-US" sz="2200" i="1">
                                      <a:latin typeface="Cambria Math"/>
                                      <a:ea typeface="Cambria Math"/>
                                    </a:rPr>
                                    <m:t>𝑝</m:t>
                                  </m:r>
                                </m:e>
                              </m:acc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5E9DE82-CD79-48FE-892A-134842E9A3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1119" y="3995592"/>
                <a:ext cx="1714500" cy="1092671"/>
              </a:xfrm>
              <a:prstGeom prst="rect">
                <a:avLst/>
              </a:prstGeom>
              <a:blipFill>
                <a:blip r:embed="rId8"/>
                <a:stretch>
                  <a:fillRect r="-294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6624BE2-34C4-46C5-936D-D22A07D09592}"/>
                  </a:ext>
                </a:extLst>
              </p:cNvPr>
              <p:cNvSpPr txBox="1"/>
              <p:nvPr/>
            </p:nvSpPr>
            <p:spPr>
              <a:xfrm>
                <a:off x="2041119" y="5142047"/>
                <a:ext cx="2439164" cy="100168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0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0.26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(1−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/>
                                </a:rPr>
                                <m:t>0.26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1000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6624BE2-34C4-46C5-936D-D22A07D095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1119" y="5142047"/>
                <a:ext cx="2439164" cy="1001684"/>
              </a:xfrm>
              <a:prstGeom prst="rect">
                <a:avLst/>
              </a:prstGeom>
              <a:blipFill>
                <a:blip r:embed="rId9"/>
                <a:stretch>
                  <a:fillRect r="-103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32B8C00-4FC3-4075-AD94-B935D2402E88}"/>
                  </a:ext>
                </a:extLst>
              </p:cNvPr>
              <p:cNvSpPr txBox="1"/>
              <p:nvPr/>
            </p:nvSpPr>
            <p:spPr>
              <a:xfrm>
                <a:off x="1508483" y="2882664"/>
                <a:ext cx="2343914" cy="109267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accPr>
                            <m:e>
                              <m:r>
                                <a:rPr lang="en-US" sz="2200" i="1">
                                  <a:latin typeface="Cambria Math"/>
                                  <a:ea typeface="Cambria Math"/>
                                </a:rPr>
                                <m:t>𝑝</m:t>
                              </m:r>
                            </m:e>
                          </m:acc>
                        </m:sub>
                      </m:sSub>
                      <m:r>
                        <a:rPr lang="en-US" sz="2200" i="1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(1−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32B8C00-4FC3-4075-AD94-B935D2402E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8483" y="2882664"/>
                <a:ext cx="2343914" cy="109267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D162709-019E-4FE1-9B38-04A5C9F30372}"/>
                  </a:ext>
                </a:extLst>
              </p:cNvPr>
              <p:cNvSpPr txBox="1"/>
              <p:nvPr/>
            </p:nvSpPr>
            <p:spPr>
              <a:xfrm>
                <a:off x="4513981" y="5467104"/>
                <a:ext cx="1201758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0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=0.014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D162709-019E-4FE1-9B38-04A5C9F303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3981" y="5467104"/>
                <a:ext cx="1201758" cy="4001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5E26FC0-741F-4243-B35E-4709C211C7E2}"/>
                  </a:ext>
                </a:extLst>
              </p:cNvPr>
              <p:cNvSpPr txBox="1"/>
              <p:nvPr/>
            </p:nvSpPr>
            <p:spPr>
              <a:xfrm>
                <a:off x="5168411" y="2050999"/>
                <a:ext cx="1381506" cy="430887"/>
              </a:xfrm>
              <a:prstGeom prst="rect">
                <a:avLst/>
              </a:prstGeom>
              <a:solidFill>
                <a:srgbClr val="00B050">
                  <a:alpha val="15000"/>
                </a:srgbClr>
              </a:solidFill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sz="22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=1000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5E26FC0-741F-4243-B35E-4709C211C7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8411" y="2050999"/>
                <a:ext cx="1381506" cy="43088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B87ADAC-9857-4391-817B-CE8EAEE3153E}"/>
                  </a:ext>
                </a:extLst>
              </p:cNvPr>
              <p:cNvSpPr txBox="1"/>
              <p:nvPr/>
            </p:nvSpPr>
            <p:spPr>
              <a:xfrm>
                <a:off x="6714722" y="2051000"/>
                <a:ext cx="1381506" cy="430887"/>
              </a:xfrm>
              <a:prstGeom prst="rect">
                <a:avLst/>
              </a:prstGeom>
              <a:solidFill>
                <a:srgbClr val="FF0000">
                  <a:alpha val="15000"/>
                </a:srgbClr>
              </a:solidFill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accPr>
                        <m:e>
                          <m:r>
                            <a:rPr lang="en-US" sz="2000" i="1">
                              <a:latin typeface="Cambria Math"/>
                              <a:ea typeface="Cambria Math"/>
                            </a:rPr>
                            <m:t>𝑝</m:t>
                          </m:r>
                        </m:e>
                      </m:acc>
                      <m:r>
                        <a:rPr lang="en-US" sz="22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=0.26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B87ADAC-9857-4391-817B-CE8EAEE315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4722" y="2051000"/>
                <a:ext cx="1381506" cy="430887"/>
              </a:xfrm>
              <a:prstGeom prst="rect">
                <a:avLst/>
              </a:prstGeom>
              <a:blipFill>
                <a:blip r:embed="rId13"/>
                <a:stretch>
                  <a:fillRect b="-571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5D9F0B2-5CC9-4A5B-9477-205445FB6C33}"/>
                  </a:ext>
                </a:extLst>
              </p:cNvPr>
              <p:cNvSpPr txBox="1"/>
              <p:nvPr/>
            </p:nvSpPr>
            <p:spPr>
              <a:xfrm>
                <a:off x="8340176" y="2040276"/>
                <a:ext cx="2930316" cy="453137"/>
              </a:xfrm>
              <a:prstGeom prst="rect">
                <a:avLst/>
              </a:prstGeom>
              <a:solidFill>
                <a:srgbClr val="7030A0">
                  <a:alpha val="15000"/>
                </a:srgbClr>
              </a:solidFill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95%</m:t>
                    </m:r>
                  </m:oMath>
                </a14:m>
                <a:r>
                  <a:rPr lang="en-US" sz="2200" dirty="0"/>
                  <a:t> C.I of</a:t>
                </a:r>
                <a14:m>
                  <m:oMath xmlns:m="http://schemas.openxmlformats.org/officeDocument/2006/math">
                    <m:r>
                      <a:rPr lang="en-US" sz="240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200" dirty="0"/>
                  <a:t>= [?, ?] </a:t>
                </a: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5D9F0B2-5CC9-4A5B-9477-205445FB6C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0176" y="2040276"/>
                <a:ext cx="2930316" cy="453137"/>
              </a:xfrm>
              <a:prstGeom prst="rect">
                <a:avLst/>
              </a:prstGeom>
              <a:blipFill>
                <a:blip r:embed="rId14"/>
                <a:stretch>
                  <a:fillRect t="-2703" b="-2432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itle 1">
                <a:extLst>
                  <a:ext uri="{FF2B5EF4-FFF2-40B4-BE49-F238E27FC236}">
                    <a16:creationId xmlns:a16="http://schemas.microsoft.com/office/drawing/2014/main" id="{361E500B-6366-075D-255F-707943EEFC0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365126"/>
                <a:ext cx="10424746" cy="828244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342900" indent="-342900">
                  <a:lnSpc>
                    <a:spcPct val="110000"/>
                  </a:lnSpc>
                  <a:spcBef>
                    <a:spcPct val="30000"/>
                  </a:spcBef>
                </a:pPr>
                <a:r>
                  <a:rPr lang="en-US" dirty="0"/>
                  <a:t>Example 3: Find the CI for </a:t>
                </a:r>
                <a14:m>
                  <m:oMath xmlns:m="http://schemas.openxmlformats.org/officeDocument/2006/math">
                    <m:r>
                      <a:rPr lang="en-US" sz="440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Title 1">
                <a:extLst>
                  <a:ext uri="{FF2B5EF4-FFF2-40B4-BE49-F238E27FC236}">
                    <a16:creationId xmlns:a16="http://schemas.microsoft.com/office/drawing/2014/main" id="{361E500B-6366-075D-255F-707943EEFC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65126"/>
                <a:ext cx="10424746" cy="828244"/>
              </a:xfrm>
              <a:prstGeom prst="rect">
                <a:avLst/>
              </a:prstGeom>
              <a:blipFill>
                <a:blip r:embed="rId15"/>
                <a:stretch>
                  <a:fillRect l="-2433" t="-11940" b="-283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359B6885-7730-727A-E6D4-B01FEA92C206}"/>
              </a:ext>
            </a:extLst>
          </p:cNvPr>
          <p:cNvSpPr txBox="1"/>
          <p:nvPr/>
        </p:nvSpPr>
        <p:spPr>
          <a:xfrm>
            <a:off x="7524060" y="3558196"/>
            <a:ext cx="690753" cy="430887"/>
          </a:xfrm>
          <a:prstGeom prst="rect">
            <a:avLst/>
          </a:prstGeom>
          <a:solidFill>
            <a:srgbClr val="FF0000">
              <a:alpha val="15000"/>
            </a:srgbClr>
          </a:solidFill>
          <a:ln>
            <a:noFill/>
          </a:ln>
        </p:spPr>
        <p:txBody>
          <a:bodyPr wrap="square">
            <a:spAutoFit/>
          </a:bodyPr>
          <a:lstStyle/>
          <a:p>
            <a:endParaRPr lang="en-US" sz="2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EFC040E-95E5-B4A4-DF4B-D78DA069BB05}"/>
              </a:ext>
            </a:extLst>
          </p:cNvPr>
          <p:cNvSpPr txBox="1"/>
          <p:nvPr/>
        </p:nvSpPr>
        <p:spPr>
          <a:xfrm>
            <a:off x="2898369" y="3510921"/>
            <a:ext cx="466209" cy="430887"/>
          </a:xfrm>
          <a:prstGeom prst="rect">
            <a:avLst/>
          </a:prstGeom>
          <a:solidFill>
            <a:srgbClr val="00B050">
              <a:alpha val="15000"/>
            </a:srgbClr>
          </a:solidFill>
          <a:ln>
            <a:noFill/>
          </a:ln>
        </p:spPr>
        <p:txBody>
          <a:bodyPr wrap="square">
            <a:spAutoFit/>
          </a:bodyPr>
          <a:lstStyle/>
          <a:p>
            <a:endParaRPr lang="en-US" sz="2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81FBEA-8DEE-100D-E865-8AA96758A332}"/>
              </a:ext>
            </a:extLst>
          </p:cNvPr>
          <p:cNvSpPr txBox="1"/>
          <p:nvPr/>
        </p:nvSpPr>
        <p:spPr>
          <a:xfrm>
            <a:off x="2907099" y="4616529"/>
            <a:ext cx="466209" cy="430887"/>
          </a:xfrm>
          <a:prstGeom prst="rect">
            <a:avLst/>
          </a:prstGeom>
          <a:solidFill>
            <a:srgbClr val="00B050">
              <a:alpha val="15000"/>
            </a:srgbClr>
          </a:solidFill>
          <a:ln>
            <a:noFill/>
          </a:ln>
        </p:spPr>
        <p:txBody>
          <a:bodyPr wrap="square">
            <a:spAutoFit/>
          </a:bodyPr>
          <a:lstStyle/>
          <a:p>
            <a:endParaRPr lang="en-US" sz="2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A53D1F6-A938-ABA0-BFB9-3E53D70E52B6}"/>
              </a:ext>
            </a:extLst>
          </p:cNvPr>
          <p:cNvSpPr txBox="1"/>
          <p:nvPr/>
        </p:nvSpPr>
        <p:spPr>
          <a:xfrm>
            <a:off x="3140203" y="5712844"/>
            <a:ext cx="720924" cy="430887"/>
          </a:xfrm>
          <a:prstGeom prst="rect">
            <a:avLst/>
          </a:prstGeom>
          <a:solidFill>
            <a:srgbClr val="00B050">
              <a:alpha val="15000"/>
            </a:srgbClr>
          </a:solidFill>
          <a:ln>
            <a:noFill/>
          </a:ln>
        </p:spPr>
        <p:txBody>
          <a:bodyPr wrap="square">
            <a:spAutoFit/>
          </a:bodyPr>
          <a:lstStyle/>
          <a:p>
            <a:endParaRPr lang="en-US" sz="22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97F9114-6D16-4211-FE29-DEEB76C5A80A}"/>
              </a:ext>
            </a:extLst>
          </p:cNvPr>
          <p:cNvSpPr txBox="1"/>
          <p:nvPr/>
        </p:nvSpPr>
        <p:spPr>
          <a:xfrm>
            <a:off x="2487919" y="4185642"/>
            <a:ext cx="410450" cy="430887"/>
          </a:xfrm>
          <a:prstGeom prst="rect">
            <a:avLst/>
          </a:prstGeom>
          <a:solidFill>
            <a:srgbClr val="FF0000">
              <a:alpha val="15000"/>
            </a:srgbClr>
          </a:solidFill>
          <a:ln>
            <a:noFill/>
          </a:ln>
        </p:spPr>
        <p:txBody>
          <a:bodyPr wrap="square">
            <a:spAutoFit/>
          </a:bodyPr>
          <a:lstStyle/>
          <a:p>
            <a:endParaRPr lang="en-US" sz="22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5C9A6BB-B592-9C61-8CFF-5B08BCFDE562}"/>
              </a:ext>
            </a:extLst>
          </p:cNvPr>
          <p:cNvSpPr txBox="1"/>
          <p:nvPr/>
        </p:nvSpPr>
        <p:spPr>
          <a:xfrm>
            <a:off x="3255497" y="4172705"/>
            <a:ext cx="410450" cy="430887"/>
          </a:xfrm>
          <a:prstGeom prst="rect">
            <a:avLst/>
          </a:prstGeom>
          <a:solidFill>
            <a:srgbClr val="FF0000">
              <a:alpha val="15000"/>
            </a:srgbClr>
          </a:solidFill>
          <a:ln>
            <a:noFill/>
          </a:ln>
        </p:spPr>
        <p:txBody>
          <a:bodyPr wrap="square">
            <a:spAutoFit/>
          </a:bodyPr>
          <a:lstStyle/>
          <a:p>
            <a:endParaRPr lang="en-US" sz="22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DCDEBBB-FFA3-0961-993F-A88A07843842}"/>
              </a:ext>
            </a:extLst>
          </p:cNvPr>
          <p:cNvSpPr txBox="1"/>
          <p:nvPr/>
        </p:nvSpPr>
        <p:spPr>
          <a:xfrm>
            <a:off x="2521047" y="5278313"/>
            <a:ext cx="569150" cy="430887"/>
          </a:xfrm>
          <a:prstGeom prst="rect">
            <a:avLst/>
          </a:prstGeom>
          <a:solidFill>
            <a:srgbClr val="FF0000">
              <a:alpha val="15000"/>
            </a:srgbClr>
          </a:solidFill>
          <a:ln>
            <a:noFill/>
          </a:ln>
        </p:spPr>
        <p:txBody>
          <a:bodyPr wrap="square">
            <a:spAutoFit/>
          </a:bodyPr>
          <a:lstStyle/>
          <a:p>
            <a:endParaRPr lang="en-US" sz="22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29C5A43-6BF2-2E35-3D17-8A2946981AEA}"/>
              </a:ext>
            </a:extLst>
          </p:cNvPr>
          <p:cNvSpPr txBox="1"/>
          <p:nvPr/>
        </p:nvSpPr>
        <p:spPr>
          <a:xfrm>
            <a:off x="3702152" y="5278313"/>
            <a:ext cx="720923" cy="430887"/>
          </a:xfrm>
          <a:prstGeom prst="rect">
            <a:avLst/>
          </a:prstGeom>
          <a:solidFill>
            <a:srgbClr val="FF0000">
              <a:alpha val="15000"/>
            </a:srgbClr>
          </a:solidFill>
          <a:ln>
            <a:noFill/>
          </a:ln>
        </p:spPr>
        <p:txBody>
          <a:bodyPr wrap="square">
            <a:spAutoFit/>
          </a:bodyPr>
          <a:lstStyle/>
          <a:p>
            <a:endParaRPr lang="en-US" sz="22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E553324-5A44-3135-E0B9-AA43096D33E9}"/>
              </a:ext>
            </a:extLst>
          </p:cNvPr>
          <p:cNvSpPr txBox="1"/>
          <p:nvPr/>
        </p:nvSpPr>
        <p:spPr>
          <a:xfrm>
            <a:off x="3255497" y="3046507"/>
            <a:ext cx="410450" cy="430887"/>
          </a:xfrm>
          <a:prstGeom prst="rect">
            <a:avLst/>
          </a:prstGeom>
          <a:solidFill>
            <a:srgbClr val="FF0000">
              <a:alpha val="15000"/>
            </a:srgbClr>
          </a:solidFill>
          <a:ln>
            <a:noFill/>
          </a:ln>
        </p:spPr>
        <p:txBody>
          <a:bodyPr wrap="square">
            <a:spAutoFit/>
          </a:bodyPr>
          <a:lstStyle/>
          <a:p>
            <a:endParaRPr lang="en-US" sz="22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966EFC4-C9C2-6AC5-E6E4-18B24BE602E9}"/>
              </a:ext>
            </a:extLst>
          </p:cNvPr>
          <p:cNvSpPr txBox="1"/>
          <p:nvPr/>
        </p:nvSpPr>
        <p:spPr>
          <a:xfrm>
            <a:off x="2495477" y="3039187"/>
            <a:ext cx="410450" cy="430887"/>
          </a:xfrm>
          <a:prstGeom prst="rect">
            <a:avLst/>
          </a:prstGeom>
          <a:solidFill>
            <a:srgbClr val="FF0000">
              <a:alpha val="15000"/>
            </a:srgbClr>
          </a:solidFill>
          <a:ln>
            <a:noFill/>
          </a:ln>
        </p:spPr>
        <p:txBody>
          <a:bodyPr wrap="square">
            <a:spAutoFit/>
          </a:bodyPr>
          <a:lstStyle/>
          <a:p>
            <a:endParaRPr lang="en-US" sz="22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E404B9C-D7BF-1DED-92BC-328815DD98B6}"/>
              </a:ext>
            </a:extLst>
          </p:cNvPr>
          <p:cNvSpPr txBox="1"/>
          <p:nvPr/>
        </p:nvSpPr>
        <p:spPr>
          <a:xfrm>
            <a:off x="7463452" y="4091495"/>
            <a:ext cx="690753" cy="430887"/>
          </a:xfrm>
          <a:prstGeom prst="rect">
            <a:avLst/>
          </a:prstGeom>
          <a:solidFill>
            <a:srgbClr val="FF0000">
              <a:alpha val="15000"/>
            </a:srgbClr>
          </a:solidFill>
          <a:ln>
            <a:noFill/>
          </a:ln>
        </p:spPr>
        <p:txBody>
          <a:bodyPr wrap="square">
            <a:spAutoFit/>
          </a:bodyPr>
          <a:lstStyle/>
          <a:p>
            <a:endParaRPr lang="en-US" sz="22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F0CE199-1E59-57E3-D97F-8AA5436360F9}"/>
              </a:ext>
            </a:extLst>
          </p:cNvPr>
          <p:cNvSpPr txBox="1"/>
          <p:nvPr/>
        </p:nvSpPr>
        <p:spPr>
          <a:xfrm>
            <a:off x="7128935" y="2928631"/>
            <a:ext cx="395125" cy="430887"/>
          </a:xfrm>
          <a:prstGeom prst="rect">
            <a:avLst/>
          </a:prstGeom>
          <a:solidFill>
            <a:srgbClr val="FF0000">
              <a:alpha val="15000"/>
            </a:srgbClr>
          </a:solidFill>
          <a:ln>
            <a:noFill/>
          </a:ln>
        </p:spPr>
        <p:txBody>
          <a:bodyPr wrap="square">
            <a:spAutoFit/>
          </a:bodyPr>
          <a:lstStyle/>
          <a:p>
            <a:endParaRPr lang="en-US" sz="22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8B718CF-9C4C-E6E8-B8F9-BC3F64A4D73F}"/>
              </a:ext>
            </a:extLst>
          </p:cNvPr>
          <p:cNvSpPr txBox="1"/>
          <p:nvPr/>
        </p:nvSpPr>
        <p:spPr>
          <a:xfrm>
            <a:off x="1618274" y="3295477"/>
            <a:ext cx="466209" cy="430887"/>
          </a:xfrm>
          <a:prstGeom prst="rect">
            <a:avLst/>
          </a:prstGeom>
          <a:solidFill>
            <a:srgbClr val="FFC000">
              <a:alpha val="15000"/>
            </a:srgbClr>
          </a:solidFill>
          <a:ln>
            <a:noFill/>
          </a:ln>
        </p:spPr>
        <p:txBody>
          <a:bodyPr wrap="square">
            <a:spAutoFit/>
          </a:bodyPr>
          <a:lstStyle/>
          <a:p>
            <a:endParaRPr lang="en-US" sz="22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1876F1F-C22C-65DD-83CB-AFF3A0E1C091}"/>
              </a:ext>
            </a:extLst>
          </p:cNvPr>
          <p:cNvSpPr txBox="1"/>
          <p:nvPr/>
        </p:nvSpPr>
        <p:spPr>
          <a:xfrm>
            <a:off x="4881755" y="5436327"/>
            <a:ext cx="697612" cy="430887"/>
          </a:xfrm>
          <a:prstGeom prst="rect">
            <a:avLst/>
          </a:prstGeom>
          <a:solidFill>
            <a:srgbClr val="FFC000">
              <a:alpha val="15000"/>
            </a:srgbClr>
          </a:solidFill>
          <a:ln>
            <a:noFill/>
          </a:ln>
        </p:spPr>
        <p:txBody>
          <a:bodyPr wrap="square">
            <a:spAutoFit/>
          </a:bodyPr>
          <a:lstStyle/>
          <a:p>
            <a:endParaRPr lang="en-US" sz="22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B99686A-049C-9C4B-4207-76B49179F247}"/>
              </a:ext>
            </a:extLst>
          </p:cNvPr>
          <p:cNvSpPr txBox="1"/>
          <p:nvPr/>
        </p:nvSpPr>
        <p:spPr>
          <a:xfrm>
            <a:off x="7901045" y="2926378"/>
            <a:ext cx="466209" cy="430887"/>
          </a:xfrm>
          <a:prstGeom prst="rect">
            <a:avLst/>
          </a:prstGeom>
          <a:solidFill>
            <a:srgbClr val="FFC000">
              <a:alpha val="15000"/>
            </a:srgbClr>
          </a:solidFill>
          <a:ln>
            <a:noFill/>
          </a:ln>
        </p:spPr>
        <p:txBody>
          <a:bodyPr wrap="square">
            <a:spAutoFit/>
          </a:bodyPr>
          <a:lstStyle/>
          <a:p>
            <a:endParaRPr lang="en-US" sz="22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92D7D6E-4C60-5B50-DD27-4779DA453F9C}"/>
              </a:ext>
            </a:extLst>
          </p:cNvPr>
          <p:cNvSpPr txBox="1"/>
          <p:nvPr/>
        </p:nvSpPr>
        <p:spPr>
          <a:xfrm>
            <a:off x="8870999" y="3544448"/>
            <a:ext cx="839929" cy="430887"/>
          </a:xfrm>
          <a:prstGeom prst="rect">
            <a:avLst/>
          </a:prstGeom>
          <a:solidFill>
            <a:srgbClr val="FFC000">
              <a:alpha val="15000"/>
            </a:srgbClr>
          </a:solidFill>
          <a:ln>
            <a:noFill/>
          </a:ln>
        </p:spPr>
        <p:txBody>
          <a:bodyPr wrap="square">
            <a:spAutoFit/>
          </a:bodyPr>
          <a:lstStyle/>
          <a:p>
            <a:endParaRPr lang="en-US" sz="22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B73ECC8-A1C6-F240-4233-26B2921744C8}"/>
              </a:ext>
            </a:extLst>
          </p:cNvPr>
          <p:cNvSpPr txBox="1"/>
          <p:nvPr/>
        </p:nvSpPr>
        <p:spPr>
          <a:xfrm>
            <a:off x="8438526" y="4106883"/>
            <a:ext cx="806058" cy="430887"/>
          </a:xfrm>
          <a:prstGeom prst="rect">
            <a:avLst/>
          </a:prstGeom>
          <a:solidFill>
            <a:srgbClr val="FFC000">
              <a:alpha val="15000"/>
            </a:srgbClr>
          </a:solidFill>
          <a:ln>
            <a:noFill/>
          </a:ln>
        </p:spPr>
        <p:txBody>
          <a:bodyPr wrap="square">
            <a:spAutoFit/>
          </a:bodyPr>
          <a:lstStyle/>
          <a:p>
            <a:endParaRPr lang="en-US" sz="22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E56FFE9-07D7-6525-9B16-4CD09C1F88E2}"/>
              </a:ext>
            </a:extLst>
          </p:cNvPr>
          <p:cNvSpPr txBox="1"/>
          <p:nvPr/>
        </p:nvSpPr>
        <p:spPr>
          <a:xfrm>
            <a:off x="7524060" y="4715603"/>
            <a:ext cx="2011780" cy="430887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47422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  <p:bldP spid="16" grpId="0"/>
      <p:bldP spid="17" grpId="0"/>
      <p:bldP spid="18" grpId="0"/>
      <p:bldP spid="24" grpId="0"/>
      <p:bldP spid="25" grpId="0"/>
      <p:bldP spid="26" grpId="0"/>
      <p:bldP spid="1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9DA0922-FDF6-4AE2-B8A7-45526057948E}"/>
                  </a:ext>
                </a:extLst>
              </p:cNvPr>
              <p:cNvSpPr txBox="1"/>
              <p:nvPr/>
            </p:nvSpPr>
            <p:spPr>
              <a:xfrm>
                <a:off x="1357578" y="1573272"/>
                <a:ext cx="2045934" cy="430887"/>
              </a:xfrm>
              <a:prstGeom prst="rect">
                <a:avLst/>
              </a:prstGeom>
              <a:solidFill>
                <a:srgbClr val="FFFF00">
                  <a:alpha val="35000"/>
                </a:srgbClr>
              </a:solidFill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200" dirty="0"/>
                  <a:t>I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200"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 sz="220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200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200" i="1">
                        <a:latin typeface="Cambria Math" panose="02040503050406030204" pitchFamily="18" charset="0"/>
                      </a:rPr>
                      <m:t>&gt;0.25?</m:t>
                    </m:r>
                  </m:oMath>
                </a14:m>
                <a:r>
                  <a:rPr lang="en-US" altLang="zh-CN" sz="2200" dirty="0"/>
                  <a:t> </a:t>
                </a:r>
                <a:endParaRPr lang="en-US" sz="22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9DA0922-FDF6-4AE2-B8A7-4552605794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7578" y="1573272"/>
                <a:ext cx="2045934" cy="430887"/>
              </a:xfrm>
              <a:prstGeom prst="rect">
                <a:avLst/>
              </a:prstGeom>
              <a:blipFill>
                <a:blip r:embed="rId3"/>
                <a:stretch>
                  <a:fillRect t="-8333" b="-22222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itle 1">
                <a:extLst>
                  <a:ext uri="{FF2B5EF4-FFF2-40B4-BE49-F238E27FC236}">
                    <a16:creationId xmlns:a16="http://schemas.microsoft.com/office/drawing/2014/main" id="{753F051E-CDA3-BA98-DB3E-FD5B35AD873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365126"/>
                <a:ext cx="10710672" cy="828244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342900" indent="-342900">
                  <a:lnSpc>
                    <a:spcPct val="110000"/>
                  </a:lnSpc>
                  <a:spcBef>
                    <a:spcPct val="30000"/>
                  </a:spcBef>
                </a:pPr>
                <a:r>
                  <a:rPr lang="en-US" dirty="0"/>
                  <a:t>Example 4: Evaluate a Candidate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Title 1">
                <a:extLst>
                  <a:ext uri="{FF2B5EF4-FFF2-40B4-BE49-F238E27FC236}">
                    <a16:creationId xmlns:a16="http://schemas.microsoft.com/office/drawing/2014/main" id="{753F051E-CDA3-BA98-DB3E-FD5B35AD87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65126"/>
                <a:ext cx="10710672" cy="828244"/>
              </a:xfrm>
              <a:prstGeom prst="rect">
                <a:avLst/>
              </a:prstGeom>
              <a:blipFill>
                <a:blip r:embed="rId4"/>
                <a:stretch>
                  <a:fillRect l="-2370" t="-11940" b="-283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1613243-62FD-F8A4-1D37-7ECB46DF8886}"/>
              </a:ext>
            </a:extLst>
          </p:cNvPr>
          <p:cNvSpPr txBox="1">
            <a:spLocks/>
          </p:cNvSpPr>
          <p:nvPr/>
        </p:nvSpPr>
        <p:spPr>
          <a:xfrm>
            <a:off x="838200" y="1028510"/>
            <a:ext cx="11430000" cy="554125"/>
          </a:xfrm>
          <a:prstGeom prst="rect">
            <a:avLst/>
          </a:prstGeom>
        </p:spPr>
        <p:txBody>
          <a:bodyPr>
            <a:norm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i="1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Q. Are you likely to purchase an item promoted by a celebrity on social media?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99005EF-B13F-56D9-849E-2D40B20CA3C7}"/>
                  </a:ext>
                </a:extLst>
              </p:cNvPr>
              <p:cNvSpPr txBox="1"/>
              <p:nvPr/>
            </p:nvSpPr>
            <p:spPr>
              <a:xfrm>
                <a:off x="3485915" y="1580854"/>
                <a:ext cx="1381506" cy="430887"/>
              </a:xfrm>
              <a:prstGeom prst="rect">
                <a:avLst/>
              </a:prstGeom>
              <a:solidFill>
                <a:srgbClr val="00B050">
                  <a:alpha val="15000"/>
                </a:srgbClr>
              </a:solidFill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sz="22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=1000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99005EF-B13F-56D9-849E-2D40B20CA3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5915" y="1580854"/>
                <a:ext cx="1381506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EE85A89-BE57-BB63-5B57-CB2F7650E163}"/>
                  </a:ext>
                </a:extLst>
              </p:cNvPr>
              <p:cNvSpPr txBox="1"/>
              <p:nvPr/>
            </p:nvSpPr>
            <p:spPr>
              <a:xfrm>
                <a:off x="4949823" y="1580854"/>
                <a:ext cx="1381506" cy="430887"/>
              </a:xfrm>
              <a:prstGeom prst="rect">
                <a:avLst/>
              </a:prstGeom>
              <a:solidFill>
                <a:srgbClr val="FF0000">
                  <a:alpha val="15000"/>
                </a:srgbClr>
              </a:solidFill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accPr>
                        <m:e>
                          <m:r>
                            <a:rPr lang="en-US" sz="2000" i="1">
                              <a:latin typeface="Cambria Math"/>
                              <a:ea typeface="Cambria Math"/>
                            </a:rPr>
                            <m:t>𝑝</m:t>
                          </m:r>
                        </m:e>
                      </m:acc>
                      <m:r>
                        <a:rPr lang="en-US" sz="22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=0.26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EE85A89-BE57-BB63-5B57-CB2F7650E1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9823" y="1580854"/>
                <a:ext cx="1381506" cy="430887"/>
              </a:xfrm>
              <a:prstGeom prst="rect">
                <a:avLst/>
              </a:prstGeom>
              <a:blipFill>
                <a:blip r:embed="rId6"/>
                <a:stretch>
                  <a:fillRect b="-571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2A01966-62DE-5B89-4B45-61B0582BA5A4}"/>
                  </a:ext>
                </a:extLst>
              </p:cNvPr>
              <p:cNvSpPr txBox="1"/>
              <p:nvPr/>
            </p:nvSpPr>
            <p:spPr>
              <a:xfrm>
                <a:off x="6413732" y="1570131"/>
                <a:ext cx="4019572" cy="461665"/>
              </a:xfrm>
              <a:prstGeom prst="rect">
                <a:avLst/>
              </a:prstGeom>
              <a:solidFill>
                <a:srgbClr val="7030A0">
                  <a:alpha val="15000"/>
                </a:srgbClr>
              </a:solidFill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95%</m:t>
                    </m:r>
                  </m:oMath>
                </a14:m>
                <a:r>
                  <a:rPr lang="en-US" sz="2400" dirty="0">
                    <a:latin typeface="+mj-lt"/>
                  </a:rPr>
                  <a:t> C.I of</a:t>
                </a:r>
                <a14:m>
                  <m:oMath xmlns:m="http://schemas.openxmlformats.org/officeDocument/2006/math">
                    <m:r>
                      <a:rPr lang="en-US" sz="240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400" dirty="0">
                    <a:latin typeface="+mj-lt"/>
                  </a:rPr>
                  <a:t> =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[0.232,</m:t>
                    </m:r>
                  </m:oMath>
                </a14:m>
                <a:r>
                  <a:rPr lang="en-US" sz="2400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0.288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2400" dirty="0">
                  <a:latin typeface="+mj-lt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2A01966-62DE-5B89-4B45-61B0582BA5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3732" y="1570131"/>
                <a:ext cx="4019572" cy="461665"/>
              </a:xfrm>
              <a:prstGeom prst="rect">
                <a:avLst/>
              </a:prstGeom>
              <a:blipFill>
                <a:blip r:embed="rId7"/>
                <a:stretch>
                  <a:fillRect t="-10811" r="-629" b="-2973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5F249D8-8B11-F785-E664-057BB0030B9C}"/>
              </a:ext>
            </a:extLst>
          </p:cNvPr>
          <p:cNvCxnSpPr>
            <a:cxnSpLocks/>
          </p:cNvCxnSpPr>
          <p:nvPr/>
        </p:nvCxnSpPr>
        <p:spPr>
          <a:xfrm flipH="1">
            <a:off x="6096001" y="3705182"/>
            <a:ext cx="1" cy="598871"/>
          </a:xfrm>
          <a:prstGeom prst="straightConnector1">
            <a:avLst/>
          </a:prstGeom>
          <a:ln w="50800">
            <a:solidFill>
              <a:srgbClr val="000099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9E5CD91-904E-34E4-C269-440AE7DE0469}"/>
              </a:ext>
            </a:extLst>
          </p:cNvPr>
          <p:cNvCxnSpPr>
            <a:cxnSpLocks/>
          </p:cNvCxnSpPr>
          <p:nvPr/>
        </p:nvCxnSpPr>
        <p:spPr>
          <a:xfrm>
            <a:off x="2763834" y="3606897"/>
            <a:ext cx="6207642" cy="0"/>
          </a:xfrm>
          <a:prstGeom prst="line">
            <a:avLst/>
          </a:prstGeom>
          <a:ln w="349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D0E6A30-5070-BA6E-D913-B70B8712BBA7}"/>
                  </a:ext>
                </a:extLst>
              </p:cNvPr>
              <p:cNvSpPr txBox="1"/>
              <p:nvPr/>
            </p:nvSpPr>
            <p:spPr>
              <a:xfrm>
                <a:off x="3068382" y="4317070"/>
                <a:ext cx="1600197" cy="8595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/>
                              <a:ea typeface="Cambria Math"/>
                            </a:rPr>
                            <m:t>𝑝</m:t>
                          </m:r>
                        </m:e>
                      </m:acc>
                      <m:r>
                        <a:rPr lang="en-US" sz="2400" i="1">
                          <a:latin typeface="Cambria Math" panose="02040503050406030204" pitchFamily="18" charset="0"/>
                          <a:ea typeface="Cambria Math"/>
                        </a:rPr>
                        <m:t>−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/>
                                  <a:ea typeface="Cambria Math"/>
                                </a:rPr>
                                <m:t>𝑝</m:t>
                              </m:r>
                            </m:e>
                          </m:acc>
                        </m:sub>
                      </m:sSub>
                    </m:oMath>
                  </m:oMathPara>
                </a14:m>
                <a:endParaRPr lang="en-US" sz="24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=0.232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D0E6A30-5070-BA6E-D913-B70B8712BB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8382" y="4317070"/>
                <a:ext cx="1600197" cy="85953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2B125B7B-6DB3-3E3D-C923-0D2C856C5AB0}"/>
                  </a:ext>
                </a:extLst>
              </p:cNvPr>
              <p:cNvSpPr txBox="1"/>
              <p:nvPr/>
            </p:nvSpPr>
            <p:spPr>
              <a:xfrm>
                <a:off x="5425774" y="4408940"/>
                <a:ext cx="1326574" cy="82246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/>
                              <a:ea typeface="Cambria Math"/>
                            </a:rPr>
                            <m:t>𝑝</m:t>
                          </m:r>
                        </m:e>
                      </m:acc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=0.26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2B125B7B-6DB3-3E3D-C923-0D2C856C5A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5774" y="4408940"/>
                <a:ext cx="1326574" cy="822469"/>
              </a:xfrm>
              <a:prstGeom prst="rect">
                <a:avLst/>
              </a:prstGeom>
              <a:blipFill>
                <a:blip r:embed="rId9"/>
                <a:stretch>
                  <a:fillRect t="-153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195565C5-AE18-E308-D618-902386935C0F}"/>
              </a:ext>
            </a:extLst>
          </p:cNvPr>
          <p:cNvCxnSpPr>
            <a:cxnSpLocks/>
          </p:cNvCxnSpPr>
          <p:nvPr/>
        </p:nvCxnSpPr>
        <p:spPr>
          <a:xfrm flipH="1">
            <a:off x="3868480" y="3628775"/>
            <a:ext cx="299168" cy="594040"/>
          </a:xfrm>
          <a:prstGeom prst="straightConnector1">
            <a:avLst/>
          </a:prstGeom>
          <a:ln w="50800">
            <a:solidFill>
              <a:srgbClr val="C0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6B5EF34-325B-5433-CC69-B725EDBDC65A}"/>
              </a:ext>
            </a:extLst>
          </p:cNvPr>
          <p:cNvCxnSpPr>
            <a:cxnSpLocks/>
          </p:cNvCxnSpPr>
          <p:nvPr/>
        </p:nvCxnSpPr>
        <p:spPr>
          <a:xfrm>
            <a:off x="7997048" y="3671320"/>
            <a:ext cx="298938" cy="632733"/>
          </a:xfrm>
          <a:prstGeom prst="straightConnector1">
            <a:avLst/>
          </a:prstGeom>
          <a:ln w="50800">
            <a:solidFill>
              <a:srgbClr val="C0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0452599-9401-DBA7-29AA-7A7EEBAFE6FD}"/>
                  </a:ext>
                </a:extLst>
              </p:cNvPr>
              <p:cNvSpPr txBox="1"/>
              <p:nvPr/>
            </p:nvSpPr>
            <p:spPr>
              <a:xfrm>
                <a:off x="7599877" y="4417615"/>
                <a:ext cx="1600197" cy="8595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/>
                              <a:ea typeface="Cambria Math"/>
                            </a:rPr>
                            <m:t>𝑝</m:t>
                          </m:r>
                        </m:e>
                      </m:acc>
                      <m:r>
                        <a:rPr lang="en-US" sz="2400" i="1">
                          <a:latin typeface="Cambria Math" panose="02040503050406030204" pitchFamily="18" charset="0"/>
                          <a:ea typeface="Cambria Math"/>
                        </a:rPr>
                        <m:t>+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/>
                                  <a:ea typeface="Cambria Math"/>
                                </a:rPr>
                                <m:t>𝑝</m:t>
                              </m:r>
                            </m:e>
                          </m:acc>
                        </m:sub>
                      </m:sSub>
                    </m:oMath>
                  </m:oMathPara>
                </a14:m>
                <a:endParaRPr lang="en-US" sz="24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=0.288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0452599-9401-DBA7-29AA-7A7EEBAFE6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9877" y="4417615"/>
                <a:ext cx="1600197" cy="859531"/>
              </a:xfrm>
              <a:prstGeom prst="rect">
                <a:avLst/>
              </a:prstGeom>
              <a:blipFill>
                <a:blip r:embed="rId10"/>
                <a:stretch>
                  <a:fillRect t="-147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Rectangle 37">
            <a:extLst>
              <a:ext uri="{FF2B5EF4-FFF2-40B4-BE49-F238E27FC236}">
                <a16:creationId xmlns:a16="http://schemas.microsoft.com/office/drawing/2014/main" id="{A05AB211-2406-0FC2-79C6-F51F56F5E955}"/>
              </a:ext>
            </a:extLst>
          </p:cNvPr>
          <p:cNvSpPr/>
          <p:nvPr/>
        </p:nvSpPr>
        <p:spPr>
          <a:xfrm>
            <a:off x="4247076" y="2909743"/>
            <a:ext cx="3697848" cy="1291470"/>
          </a:xfrm>
          <a:prstGeom prst="rect">
            <a:avLst/>
          </a:prstGeom>
          <a:solidFill>
            <a:srgbClr val="00B0F0">
              <a:alpha val="15000"/>
            </a:srgbClr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99"/>
              </a:solidFill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389E49B0-AA5E-D032-6BF9-61B1F689466E}"/>
              </a:ext>
            </a:extLst>
          </p:cNvPr>
          <p:cNvCxnSpPr>
            <a:cxnSpLocks/>
          </p:cNvCxnSpPr>
          <p:nvPr/>
        </p:nvCxnSpPr>
        <p:spPr>
          <a:xfrm>
            <a:off x="5425774" y="3469782"/>
            <a:ext cx="0" cy="320040"/>
          </a:xfrm>
          <a:prstGeom prst="line">
            <a:avLst/>
          </a:prstGeom>
          <a:ln w="444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89D8656-3F58-7470-55D7-6EF6E0C9318D}"/>
                  </a:ext>
                </a:extLst>
              </p:cNvPr>
              <p:cNvSpPr txBox="1"/>
              <p:nvPr/>
            </p:nvSpPr>
            <p:spPr>
              <a:xfrm>
                <a:off x="4852361" y="3750487"/>
                <a:ext cx="990600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b="1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𝟎</m:t>
                      </m:r>
                      <m:r>
                        <a:rPr lang="en-US" sz="2400" b="1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.</m:t>
                      </m:r>
                      <m:r>
                        <a:rPr lang="en-US" sz="2400" b="1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𝟐𝟓</m:t>
                      </m:r>
                    </m:oMath>
                  </m:oMathPara>
                </a14:m>
                <a:endParaRPr lang="en-US" sz="2400" b="1" dirty="0">
                  <a:solidFill>
                    <a:srgbClr val="00B050"/>
                  </a:solidFill>
                  <a:ea typeface="Cambria Math" panose="02040503050406030204" pitchFamily="18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89D8656-3F58-7470-55D7-6EF6E0C931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2361" y="3750487"/>
                <a:ext cx="990600" cy="46166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C4F7A79B-2D12-7BFF-FEC4-2D00601CFDCE}"/>
              </a:ext>
            </a:extLst>
          </p:cNvPr>
          <p:cNvCxnSpPr>
            <a:cxnSpLocks/>
          </p:cNvCxnSpPr>
          <p:nvPr/>
        </p:nvCxnSpPr>
        <p:spPr>
          <a:xfrm flipV="1">
            <a:off x="5106396" y="4421665"/>
            <a:ext cx="241265" cy="797018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768E88BE-3E44-FACD-18D0-C5052AB42CE1}"/>
              </a:ext>
            </a:extLst>
          </p:cNvPr>
          <p:cNvSpPr txBox="1"/>
          <p:nvPr/>
        </p:nvSpPr>
        <p:spPr>
          <a:xfrm>
            <a:off x="2380545" y="5480785"/>
            <a:ext cx="7767084" cy="461665"/>
          </a:xfrm>
          <a:prstGeom prst="rect">
            <a:avLst/>
          </a:prstGeom>
          <a:solidFill>
            <a:srgbClr val="00B050">
              <a:alpha val="10000"/>
            </a:srgb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No, because the 95% interval estimate contains 0.25 </a:t>
            </a:r>
          </a:p>
        </p:txBody>
      </p:sp>
    </p:spTree>
    <p:extLst>
      <p:ext uri="{BB962C8B-B14F-4D97-AF65-F5344CB8AC3E}">
        <p14:creationId xmlns:p14="http://schemas.microsoft.com/office/powerpoint/2010/main" val="923964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98B1609-58A1-4183-82D7-F0AE3ED670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5059" y="1805630"/>
            <a:ext cx="4558144" cy="211114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D37E951-B797-44E5-8920-00799FC89880}"/>
              </a:ext>
            </a:extLst>
          </p:cNvPr>
          <p:cNvSpPr txBox="1"/>
          <p:nvPr/>
        </p:nvSpPr>
        <p:spPr>
          <a:xfrm>
            <a:off x="6248400" y="1962640"/>
            <a:ext cx="33528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/>
              <a:t>Population Distribution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5100EB7-02CD-47D5-B29D-949004845979}"/>
              </a:ext>
            </a:extLst>
          </p:cNvPr>
          <p:cNvSpPr txBox="1"/>
          <p:nvPr/>
        </p:nvSpPr>
        <p:spPr>
          <a:xfrm>
            <a:off x="6090990" y="4368566"/>
            <a:ext cx="388093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/>
              <a:t>Sample Mean Distribution</a:t>
            </a:r>
          </a:p>
        </p:txBody>
      </p:sp>
      <p:sp>
        <p:nvSpPr>
          <p:cNvPr id="18" name="Line 17">
            <a:extLst>
              <a:ext uri="{FF2B5EF4-FFF2-40B4-BE49-F238E27FC236}">
                <a16:creationId xmlns:a16="http://schemas.microsoft.com/office/drawing/2014/main" id="{1EA925C1-043C-4729-BE52-78931E9E44AD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7711592" y="4892736"/>
            <a:ext cx="2073" cy="721595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92E558-359D-486E-B669-0A185B90729D}"/>
              </a:ext>
            </a:extLst>
          </p:cNvPr>
          <p:cNvSpPr txBox="1"/>
          <p:nvPr/>
        </p:nvSpPr>
        <p:spPr>
          <a:xfrm>
            <a:off x="6309604" y="5649515"/>
            <a:ext cx="29718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rgbClr val="FF0000"/>
                </a:solidFill>
              </a:rPr>
              <a:t>Suppose can take </a:t>
            </a:r>
          </a:p>
          <a:p>
            <a:pPr algn="ctr"/>
            <a:r>
              <a:rPr lang="en-US" sz="2200" dirty="0">
                <a:solidFill>
                  <a:srgbClr val="FF0000"/>
                </a:solidFill>
              </a:rPr>
              <a:t>  ALL samples of size </a:t>
            </a:r>
            <a:r>
              <a:rPr lang="en-US" sz="2200" i="1" dirty="0">
                <a:solidFill>
                  <a:srgbClr val="FF0000"/>
                </a:solidFill>
              </a:rPr>
              <a:t>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6E4D5C1-2B36-46B8-BC4E-F8E714E870B2}"/>
                  </a:ext>
                </a:extLst>
              </p:cNvPr>
              <p:cNvSpPr txBox="1"/>
              <p:nvPr/>
            </p:nvSpPr>
            <p:spPr>
              <a:xfrm>
                <a:off x="7711592" y="3212812"/>
                <a:ext cx="302449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dirty="0">
                    <a:solidFill>
                      <a:srgbClr val="FF0000"/>
                    </a:solidFill>
                  </a:rPr>
                  <a:t>Mean of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2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𝑋</m:t>
                        </m:r>
                      </m:e>
                    </m:acc>
                  </m:oMath>
                </a14:m>
                <a:r>
                  <a:rPr lang="en-US" sz="2200" dirty="0">
                    <a:solidFill>
                      <a:srgbClr val="FF0000"/>
                    </a:solidFill>
                  </a:rPr>
                  <a:t> </a:t>
                </a:r>
                <a:r>
                  <a:rPr lang="en-US" sz="2200" dirty="0">
                    <a:solidFill>
                      <a:srgbClr val="FF0000"/>
                    </a:solidFill>
                    <a:sym typeface="Wingdings" panose="05000000000000000000" pitchFamily="2" charset="2"/>
                  </a:rPr>
                  <a:t></a:t>
                </a:r>
                <a14:m>
                  <m:oMath xmlns:m="http://schemas.openxmlformats.org/officeDocument/2006/math">
                    <m:r>
                      <a:rPr lang="en-US" altLang="zh-CN" sz="24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zh-CN" altLang="en-US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endParaRPr lang="en-US" sz="2200" i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6E4D5C1-2B36-46B8-BC4E-F8E714E870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1592" y="3212812"/>
                <a:ext cx="3024499" cy="461665"/>
              </a:xfrm>
              <a:prstGeom prst="rect">
                <a:avLst/>
              </a:prstGeom>
              <a:blipFill>
                <a:blip r:embed="rId4"/>
                <a:stretch>
                  <a:fillRect l="-2929" b="-210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F566CE1C-AA3A-4F97-B766-1EB8FC309515}"/>
              </a:ext>
            </a:extLst>
          </p:cNvPr>
          <p:cNvSpPr txBox="1"/>
          <p:nvPr/>
        </p:nvSpPr>
        <p:spPr>
          <a:xfrm>
            <a:off x="4346221" y="3246121"/>
            <a:ext cx="12394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= </a:t>
            </a:r>
            <a:r>
              <a:rPr lang="en-US" sz="3200" dirty="0">
                <a:solidFill>
                  <a:srgbClr val="FF0000"/>
                </a:solidFill>
              </a:rPr>
              <a:t>?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300A250-B6E2-440F-A932-5C848D0A2DFE}"/>
              </a:ext>
            </a:extLst>
          </p:cNvPr>
          <p:cNvGrpSpPr/>
          <p:nvPr/>
        </p:nvGrpSpPr>
        <p:grpSpPr>
          <a:xfrm>
            <a:off x="2477927" y="4208414"/>
            <a:ext cx="3543300" cy="2379059"/>
            <a:chOff x="953927" y="4208413"/>
            <a:chExt cx="3543300" cy="2379059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0DB7819-91B4-4EC7-88CF-DB5DAE20AA8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53927" y="4208413"/>
              <a:ext cx="3543300" cy="2305050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3C0EFAA2-FD08-4D19-A253-B725D5594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605398" y="6216798"/>
              <a:ext cx="416734" cy="370674"/>
            </a:xfrm>
            <a:prstGeom prst="rect">
              <a:avLst/>
            </a:prstGeom>
          </p:spPr>
        </p:pic>
      </p:grpSp>
      <p:sp>
        <p:nvSpPr>
          <p:cNvPr id="14" name="Line 17">
            <a:extLst>
              <a:ext uri="{FF2B5EF4-FFF2-40B4-BE49-F238E27FC236}">
                <a16:creationId xmlns:a16="http://schemas.microsoft.com/office/drawing/2014/main" id="{3FCAE198-44F8-4095-89EB-83BEBEA4AD8D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7711591" y="2579251"/>
            <a:ext cx="0" cy="1518005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2A7A2E5-42B8-49F1-B464-966FD01AF0DC}"/>
              </a:ext>
            </a:extLst>
          </p:cNvPr>
          <p:cNvCxnSpPr/>
          <p:nvPr/>
        </p:nvCxnSpPr>
        <p:spPr>
          <a:xfrm>
            <a:off x="4168291" y="1472185"/>
            <a:ext cx="0" cy="4411169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1">
            <a:extLst>
              <a:ext uri="{FF2B5EF4-FFF2-40B4-BE49-F238E27FC236}">
                <a16:creationId xmlns:a16="http://schemas.microsoft.com/office/drawing/2014/main" id="{41D5E39C-54D3-E5B9-B395-AFC191D3D311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82824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dirty="0"/>
              <a:t>If Population Mean is Unknown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3385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 animBg="1"/>
      <p:bldP spid="13" grpId="0"/>
      <p:bldP spid="19" grpId="0"/>
      <p:bldP spid="14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C2365C-3596-9979-9C56-898DFDE619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34BBF72-A74F-B2F9-F037-ABDDC5E75AFB}"/>
                  </a:ext>
                </a:extLst>
              </p:cNvPr>
              <p:cNvSpPr txBox="1"/>
              <p:nvPr/>
            </p:nvSpPr>
            <p:spPr>
              <a:xfrm>
                <a:off x="1357578" y="1573272"/>
                <a:ext cx="2045934" cy="430887"/>
              </a:xfrm>
              <a:prstGeom prst="rect">
                <a:avLst/>
              </a:prstGeom>
              <a:solidFill>
                <a:srgbClr val="FFFF00">
                  <a:alpha val="35000"/>
                </a:srgbClr>
              </a:solidFill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200" dirty="0"/>
                  <a:t>I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200"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 sz="220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200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200" i="1">
                        <a:latin typeface="Cambria Math" panose="02040503050406030204" pitchFamily="18" charset="0"/>
                      </a:rPr>
                      <m:t>0.3?</m:t>
                    </m:r>
                  </m:oMath>
                </a14:m>
                <a:r>
                  <a:rPr lang="en-US" altLang="zh-CN" sz="2200" dirty="0"/>
                  <a:t> </a:t>
                </a:r>
                <a:endParaRPr lang="en-US" sz="22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34BBF72-A74F-B2F9-F037-ABDDC5E75A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7578" y="1573272"/>
                <a:ext cx="2045934" cy="430887"/>
              </a:xfrm>
              <a:prstGeom prst="rect">
                <a:avLst/>
              </a:prstGeom>
              <a:blipFill>
                <a:blip r:embed="rId3"/>
                <a:stretch>
                  <a:fillRect t="-8333" b="-22222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itle 1">
                <a:extLst>
                  <a:ext uri="{FF2B5EF4-FFF2-40B4-BE49-F238E27FC236}">
                    <a16:creationId xmlns:a16="http://schemas.microsoft.com/office/drawing/2014/main" id="{4523AB5F-4A6F-6BD5-1B50-AF961937861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365126"/>
                <a:ext cx="10710672" cy="828244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342900" indent="-342900">
                  <a:lnSpc>
                    <a:spcPct val="110000"/>
                  </a:lnSpc>
                  <a:spcBef>
                    <a:spcPct val="30000"/>
                  </a:spcBef>
                </a:pPr>
                <a:r>
                  <a:rPr lang="en-US" dirty="0"/>
                  <a:t>Example 4: Evaluate a Candidate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Title 1">
                <a:extLst>
                  <a:ext uri="{FF2B5EF4-FFF2-40B4-BE49-F238E27FC236}">
                    <a16:creationId xmlns:a16="http://schemas.microsoft.com/office/drawing/2014/main" id="{4523AB5F-4A6F-6BD5-1B50-AF96193786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65126"/>
                <a:ext cx="10710672" cy="828244"/>
              </a:xfrm>
              <a:prstGeom prst="rect">
                <a:avLst/>
              </a:prstGeom>
              <a:blipFill>
                <a:blip r:embed="rId4"/>
                <a:stretch>
                  <a:fillRect l="-2370" t="-11940" b="-283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AC67F84-BC2D-C0CF-48B0-25D67CC95B23}"/>
              </a:ext>
            </a:extLst>
          </p:cNvPr>
          <p:cNvSpPr txBox="1">
            <a:spLocks/>
          </p:cNvSpPr>
          <p:nvPr/>
        </p:nvSpPr>
        <p:spPr>
          <a:xfrm>
            <a:off x="838200" y="1028510"/>
            <a:ext cx="11430000" cy="554125"/>
          </a:xfrm>
          <a:prstGeom prst="rect">
            <a:avLst/>
          </a:prstGeom>
        </p:spPr>
        <p:txBody>
          <a:bodyPr>
            <a:norm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i="1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Q. Are you likely to purchase an item promoted by a celebrity on social media?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4B237DB-79CF-F28A-D07A-287E124E880B}"/>
                  </a:ext>
                </a:extLst>
              </p:cNvPr>
              <p:cNvSpPr txBox="1"/>
              <p:nvPr/>
            </p:nvSpPr>
            <p:spPr>
              <a:xfrm>
                <a:off x="3485915" y="1580854"/>
                <a:ext cx="1381506" cy="430887"/>
              </a:xfrm>
              <a:prstGeom prst="rect">
                <a:avLst/>
              </a:prstGeom>
              <a:solidFill>
                <a:srgbClr val="00B050">
                  <a:alpha val="15000"/>
                </a:srgbClr>
              </a:solidFill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sz="22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=1000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4B237DB-79CF-F28A-D07A-287E124E88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5915" y="1580854"/>
                <a:ext cx="1381506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109886F-2B5F-EC0F-8D36-749FAE243968}"/>
                  </a:ext>
                </a:extLst>
              </p:cNvPr>
              <p:cNvSpPr txBox="1"/>
              <p:nvPr/>
            </p:nvSpPr>
            <p:spPr>
              <a:xfrm>
                <a:off x="4949823" y="1580854"/>
                <a:ext cx="1381506" cy="430887"/>
              </a:xfrm>
              <a:prstGeom prst="rect">
                <a:avLst/>
              </a:prstGeom>
              <a:solidFill>
                <a:srgbClr val="FF0000">
                  <a:alpha val="15000"/>
                </a:srgbClr>
              </a:solidFill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accPr>
                        <m:e>
                          <m:r>
                            <a:rPr lang="en-US" sz="2000" i="1">
                              <a:latin typeface="Cambria Math"/>
                              <a:ea typeface="Cambria Math"/>
                            </a:rPr>
                            <m:t>𝑝</m:t>
                          </m:r>
                        </m:e>
                      </m:acc>
                      <m:r>
                        <a:rPr lang="en-US" sz="22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=0.26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109886F-2B5F-EC0F-8D36-749FAE2439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9823" y="1580854"/>
                <a:ext cx="1381506" cy="430887"/>
              </a:xfrm>
              <a:prstGeom prst="rect">
                <a:avLst/>
              </a:prstGeom>
              <a:blipFill>
                <a:blip r:embed="rId6"/>
                <a:stretch>
                  <a:fillRect b="-571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F23A34B-2E60-08CE-961D-01F654B7BAAC}"/>
                  </a:ext>
                </a:extLst>
              </p:cNvPr>
              <p:cNvSpPr txBox="1"/>
              <p:nvPr/>
            </p:nvSpPr>
            <p:spPr>
              <a:xfrm>
                <a:off x="6413732" y="1570131"/>
                <a:ext cx="4019572" cy="461665"/>
              </a:xfrm>
              <a:prstGeom prst="rect">
                <a:avLst/>
              </a:prstGeom>
              <a:solidFill>
                <a:srgbClr val="7030A0">
                  <a:alpha val="15000"/>
                </a:srgbClr>
              </a:solidFill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95%</m:t>
                    </m:r>
                  </m:oMath>
                </a14:m>
                <a:r>
                  <a:rPr lang="en-US" sz="2400" dirty="0">
                    <a:latin typeface="+mj-lt"/>
                  </a:rPr>
                  <a:t> C.I of</a:t>
                </a:r>
                <a14:m>
                  <m:oMath xmlns:m="http://schemas.openxmlformats.org/officeDocument/2006/math">
                    <m:r>
                      <a:rPr lang="en-US" sz="240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400" dirty="0">
                    <a:latin typeface="+mj-lt"/>
                  </a:rPr>
                  <a:t> =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[0.232,</m:t>
                    </m:r>
                  </m:oMath>
                </a14:m>
                <a:r>
                  <a:rPr lang="en-US" sz="2400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0.288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2400" dirty="0">
                  <a:latin typeface="+mj-lt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F23A34B-2E60-08CE-961D-01F654B7BA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3732" y="1570131"/>
                <a:ext cx="4019572" cy="461665"/>
              </a:xfrm>
              <a:prstGeom prst="rect">
                <a:avLst/>
              </a:prstGeom>
              <a:blipFill>
                <a:blip r:embed="rId7"/>
                <a:stretch>
                  <a:fillRect t="-10811" r="-629" b="-2973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81B12FD-13D8-A56B-5C48-02424EA6C344}"/>
              </a:ext>
            </a:extLst>
          </p:cNvPr>
          <p:cNvCxnSpPr>
            <a:cxnSpLocks/>
          </p:cNvCxnSpPr>
          <p:nvPr/>
        </p:nvCxnSpPr>
        <p:spPr>
          <a:xfrm flipH="1">
            <a:off x="6096001" y="3705182"/>
            <a:ext cx="1" cy="598871"/>
          </a:xfrm>
          <a:prstGeom prst="straightConnector1">
            <a:avLst/>
          </a:prstGeom>
          <a:ln w="50800">
            <a:solidFill>
              <a:srgbClr val="000099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EB2B9D5-34DC-5819-4267-19EDD3EAC496}"/>
                  </a:ext>
                </a:extLst>
              </p:cNvPr>
              <p:cNvSpPr txBox="1"/>
              <p:nvPr/>
            </p:nvSpPr>
            <p:spPr>
              <a:xfrm>
                <a:off x="3068382" y="4317070"/>
                <a:ext cx="1600197" cy="8595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/>
                              <a:ea typeface="Cambria Math"/>
                            </a:rPr>
                            <m:t>𝑝</m:t>
                          </m:r>
                        </m:e>
                      </m:acc>
                      <m:r>
                        <a:rPr lang="en-US" sz="2400" i="1">
                          <a:latin typeface="Cambria Math" panose="02040503050406030204" pitchFamily="18" charset="0"/>
                          <a:ea typeface="Cambria Math"/>
                        </a:rPr>
                        <m:t>−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/>
                                  <a:ea typeface="Cambria Math"/>
                                </a:rPr>
                                <m:t>𝑝</m:t>
                              </m:r>
                            </m:e>
                          </m:acc>
                        </m:sub>
                      </m:sSub>
                    </m:oMath>
                  </m:oMathPara>
                </a14:m>
                <a:endParaRPr lang="en-US" sz="24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=0.232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EB2B9D5-34DC-5819-4267-19EDD3EAC4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8382" y="4317070"/>
                <a:ext cx="1600197" cy="85953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0D4632B1-199C-46A4-800F-E1492D5E8E35}"/>
                  </a:ext>
                </a:extLst>
              </p:cNvPr>
              <p:cNvSpPr txBox="1"/>
              <p:nvPr/>
            </p:nvSpPr>
            <p:spPr>
              <a:xfrm>
                <a:off x="5425774" y="4408940"/>
                <a:ext cx="1326574" cy="82246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/>
                              <a:ea typeface="Cambria Math"/>
                            </a:rPr>
                            <m:t>𝑝</m:t>
                          </m:r>
                        </m:e>
                      </m:acc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=0.26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0D4632B1-199C-46A4-800F-E1492D5E8E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5774" y="4408940"/>
                <a:ext cx="1326574" cy="822469"/>
              </a:xfrm>
              <a:prstGeom prst="rect">
                <a:avLst/>
              </a:prstGeom>
              <a:blipFill>
                <a:blip r:embed="rId9"/>
                <a:stretch>
                  <a:fillRect t="-153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40AEFED-907C-1116-2E0F-917F00E1774D}"/>
              </a:ext>
            </a:extLst>
          </p:cNvPr>
          <p:cNvCxnSpPr>
            <a:cxnSpLocks/>
          </p:cNvCxnSpPr>
          <p:nvPr/>
        </p:nvCxnSpPr>
        <p:spPr>
          <a:xfrm flipH="1">
            <a:off x="3868480" y="3628775"/>
            <a:ext cx="299168" cy="594040"/>
          </a:xfrm>
          <a:prstGeom prst="straightConnector1">
            <a:avLst/>
          </a:prstGeom>
          <a:ln w="50800">
            <a:solidFill>
              <a:srgbClr val="C0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98659A3-299D-FE21-E0EC-89F7923CB1FF}"/>
              </a:ext>
            </a:extLst>
          </p:cNvPr>
          <p:cNvCxnSpPr>
            <a:cxnSpLocks/>
          </p:cNvCxnSpPr>
          <p:nvPr/>
        </p:nvCxnSpPr>
        <p:spPr>
          <a:xfrm>
            <a:off x="7997048" y="3671320"/>
            <a:ext cx="298938" cy="632733"/>
          </a:xfrm>
          <a:prstGeom prst="straightConnector1">
            <a:avLst/>
          </a:prstGeom>
          <a:ln w="50800">
            <a:solidFill>
              <a:srgbClr val="C0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700E1B4-73AC-C020-BE5C-2DA7CFF63333}"/>
                  </a:ext>
                </a:extLst>
              </p:cNvPr>
              <p:cNvSpPr txBox="1"/>
              <p:nvPr/>
            </p:nvSpPr>
            <p:spPr>
              <a:xfrm>
                <a:off x="7599877" y="4417615"/>
                <a:ext cx="1600197" cy="8595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/>
                              <a:ea typeface="Cambria Math"/>
                            </a:rPr>
                            <m:t>𝑝</m:t>
                          </m:r>
                        </m:e>
                      </m:acc>
                      <m:r>
                        <a:rPr lang="en-US" sz="2400" i="1">
                          <a:latin typeface="Cambria Math" panose="02040503050406030204" pitchFamily="18" charset="0"/>
                          <a:ea typeface="Cambria Math"/>
                        </a:rPr>
                        <m:t>+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/>
                                  <a:ea typeface="Cambria Math"/>
                                </a:rPr>
                                <m:t>𝑝</m:t>
                              </m:r>
                            </m:e>
                          </m:acc>
                        </m:sub>
                      </m:sSub>
                    </m:oMath>
                  </m:oMathPara>
                </a14:m>
                <a:endParaRPr lang="en-US" sz="24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=0.288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700E1B4-73AC-C020-BE5C-2DA7CFF633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9877" y="4417615"/>
                <a:ext cx="1600197" cy="859531"/>
              </a:xfrm>
              <a:prstGeom prst="rect">
                <a:avLst/>
              </a:prstGeom>
              <a:blipFill>
                <a:blip r:embed="rId10"/>
                <a:stretch>
                  <a:fillRect t="-147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Rectangle 37">
            <a:extLst>
              <a:ext uri="{FF2B5EF4-FFF2-40B4-BE49-F238E27FC236}">
                <a16:creationId xmlns:a16="http://schemas.microsoft.com/office/drawing/2014/main" id="{99F2D195-5EAB-07F7-9271-D3C072BA8D95}"/>
              </a:ext>
            </a:extLst>
          </p:cNvPr>
          <p:cNvSpPr/>
          <p:nvPr/>
        </p:nvSpPr>
        <p:spPr>
          <a:xfrm>
            <a:off x="4247076" y="2909743"/>
            <a:ext cx="3697848" cy="1291470"/>
          </a:xfrm>
          <a:prstGeom prst="rect">
            <a:avLst/>
          </a:prstGeom>
          <a:solidFill>
            <a:srgbClr val="00B0F0">
              <a:alpha val="15000"/>
            </a:srgbClr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99"/>
              </a:solidFill>
            </a:endParaRP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08A4A860-8C85-C934-44B7-B54120D45ECA}"/>
              </a:ext>
            </a:extLst>
          </p:cNvPr>
          <p:cNvCxnSpPr>
            <a:cxnSpLocks/>
          </p:cNvCxnSpPr>
          <p:nvPr/>
        </p:nvCxnSpPr>
        <p:spPr>
          <a:xfrm>
            <a:off x="2808018" y="3597453"/>
            <a:ext cx="7211428" cy="21878"/>
          </a:xfrm>
          <a:prstGeom prst="line">
            <a:avLst/>
          </a:prstGeom>
          <a:ln w="349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49D343B-B0EF-35D8-1B39-694D02E6D1C8}"/>
              </a:ext>
            </a:extLst>
          </p:cNvPr>
          <p:cNvCxnSpPr>
            <a:cxnSpLocks/>
          </p:cNvCxnSpPr>
          <p:nvPr/>
        </p:nvCxnSpPr>
        <p:spPr>
          <a:xfrm>
            <a:off x="9270207" y="3472141"/>
            <a:ext cx="0" cy="320040"/>
          </a:xfrm>
          <a:prstGeom prst="line">
            <a:avLst/>
          </a:prstGeom>
          <a:ln w="44450">
            <a:solidFill>
              <a:srgbClr val="DA82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0E88F5F-CA3D-5CE5-7E9B-A60E050D3C14}"/>
                  </a:ext>
                </a:extLst>
              </p:cNvPr>
              <p:cNvSpPr txBox="1"/>
              <p:nvPr/>
            </p:nvSpPr>
            <p:spPr>
              <a:xfrm>
                <a:off x="8696794" y="3752846"/>
                <a:ext cx="990600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b="1" i="1">
                          <a:solidFill>
                            <a:srgbClr val="DA82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𝟎</m:t>
                      </m:r>
                      <m:r>
                        <a:rPr lang="en-US" sz="2400" b="1" i="1">
                          <a:solidFill>
                            <a:srgbClr val="DA82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.</m:t>
                      </m:r>
                      <m:r>
                        <a:rPr lang="en-US" sz="2400" b="1" i="1">
                          <a:solidFill>
                            <a:srgbClr val="DA82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𝟑</m:t>
                      </m:r>
                    </m:oMath>
                  </m:oMathPara>
                </a14:m>
                <a:endParaRPr lang="en-US" sz="2400" b="1" dirty="0">
                  <a:solidFill>
                    <a:srgbClr val="DA8200"/>
                  </a:solidFill>
                  <a:ea typeface="Cambria Math" panose="02040503050406030204" pitchFamily="18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0E88F5F-CA3D-5CE5-7E9B-A60E050D3C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6794" y="3752846"/>
                <a:ext cx="990600" cy="46166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7D32673-A390-8C53-4C0C-C430C2B3F64B}"/>
              </a:ext>
            </a:extLst>
          </p:cNvPr>
          <p:cNvCxnSpPr>
            <a:cxnSpLocks/>
          </p:cNvCxnSpPr>
          <p:nvPr/>
        </p:nvCxnSpPr>
        <p:spPr>
          <a:xfrm flipH="1" flipV="1">
            <a:off x="9389311" y="4196396"/>
            <a:ext cx="211570" cy="980204"/>
          </a:xfrm>
          <a:prstGeom prst="straightConnector1">
            <a:avLst/>
          </a:prstGeom>
          <a:ln w="50800">
            <a:solidFill>
              <a:srgbClr val="DA8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EE3B6F8-0D78-2467-202A-430671252DAE}"/>
              </a:ext>
            </a:extLst>
          </p:cNvPr>
          <p:cNvSpPr txBox="1"/>
          <p:nvPr/>
        </p:nvSpPr>
        <p:spPr>
          <a:xfrm>
            <a:off x="2387160" y="5281488"/>
            <a:ext cx="7767084" cy="461665"/>
          </a:xfrm>
          <a:prstGeom prst="rect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Yes, because 0.3 is outside the 95% C.I. to the right</a:t>
            </a:r>
          </a:p>
        </p:txBody>
      </p:sp>
    </p:spTree>
    <p:extLst>
      <p:ext uri="{BB962C8B-B14F-4D97-AF65-F5344CB8AC3E}">
        <p14:creationId xmlns:p14="http://schemas.microsoft.com/office/powerpoint/2010/main" val="384995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Content Placeholder 2"/>
          <p:cNvSpPr>
            <a:spLocks noGrp="1"/>
          </p:cNvSpPr>
          <p:nvPr>
            <p:ph idx="1"/>
          </p:nvPr>
        </p:nvSpPr>
        <p:spPr>
          <a:xfrm>
            <a:off x="1946635" y="2179120"/>
            <a:ext cx="8229600" cy="495300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700" dirty="0"/>
          </a:p>
          <a:p>
            <a:pPr marL="0" indent="0" algn="just">
              <a:lnSpc>
                <a:spcPct val="107000"/>
              </a:lnSpc>
              <a:spcBef>
                <a:spcPts val="0"/>
              </a:spcBef>
              <a:buNone/>
            </a:pPr>
            <a:endParaRPr lang="en-US" sz="2200" dirty="0">
              <a:latin typeface="Calibri" panose="020F0502020204030204" pitchFamily="34" charset="0"/>
              <a:ea typeface="DengXian" panose="02010600030101010101" pitchFamily="2" charset="-122"/>
            </a:endParaRPr>
          </a:p>
          <a:p>
            <a:pPr marL="0" indent="0" algn="just">
              <a:lnSpc>
                <a:spcPct val="107000"/>
              </a:lnSpc>
              <a:spcBef>
                <a:spcPts val="0"/>
              </a:spcBef>
              <a:buNone/>
            </a:pPr>
            <a:endParaRPr lang="en-US" sz="700" dirty="0"/>
          </a:p>
          <a:p>
            <a:pPr marL="0" indent="0" algn="just">
              <a:lnSpc>
                <a:spcPct val="107000"/>
              </a:lnSpc>
              <a:spcBef>
                <a:spcPts val="0"/>
              </a:spcBef>
              <a:buNone/>
            </a:pPr>
            <a:endParaRPr lang="en-US" sz="700" dirty="0"/>
          </a:p>
          <a:p>
            <a:pPr marL="0" indent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endParaRPr lang="en-US" sz="2200" dirty="0"/>
          </a:p>
          <a:p>
            <a:pPr marL="0" indent="0">
              <a:buNone/>
            </a:pPr>
            <a:endParaRPr lang="en-US" sz="1500" dirty="0"/>
          </a:p>
          <a:p>
            <a:pPr marL="0" indent="0">
              <a:buNone/>
            </a:pPr>
            <a:endParaRPr lang="en-US" sz="1500" dirty="0"/>
          </a:p>
          <a:p>
            <a:pPr marL="0" indent="0">
              <a:buNone/>
            </a:pPr>
            <a:endParaRPr lang="en-US" sz="1500" dirty="0"/>
          </a:p>
          <a:p>
            <a:pPr marL="0" indent="0">
              <a:buNone/>
            </a:pPr>
            <a:endParaRPr lang="en-US" sz="1500" dirty="0"/>
          </a:p>
          <a:p>
            <a:pPr marL="0" indent="0">
              <a:buNone/>
            </a:pPr>
            <a:endParaRPr lang="en-US" sz="1500" dirty="0"/>
          </a:p>
          <a:p>
            <a:pPr marL="0" indent="0">
              <a:buNone/>
            </a:pPr>
            <a:endParaRPr lang="en-US" sz="1500" dirty="0"/>
          </a:p>
          <a:p>
            <a:pPr marL="0" indent="0">
              <a:buNone/>
            </a:pPr>
            <a:endParaRPr lang="en-US" sz="1500" dirty="0"/>
          </a:p>
          <a:p>
            <a:pPr marL="0" indent="0">
              <a:buNone/>
            </a:pPr>
            <a:endParaRPr lang="en-US" sz="2200" dirty="0">
              <a:ea typeface="DengXian" panose="02010600030101010101" pitchFamily="2" charset="-122"/>
            </a:endParaRPr>
          </a:p>
          <a:p>
            <a:pPr marL="0" indent="0">
              <a:buNone/>
            </a:pPr>
            <a:endParaRPr lang="en-US" sz="2200" dirty="0">
              <a:latin typeface="Calibri" panose="020F0502020204030204" pitchFamily="34" charset="0"/>
              <a:ea typeface="DengXian" panose="02010600030101010101" pitchFamily="2" charset="-122"/>
            </a:endParaRPr>
          </a:p>
          <a:p>
            <a:pPr marL="0" indent="0">
              <a:buNone/>
            </a:pPr>
            <a:endParaRPr lang="en-US" sz="2200" dirty="0"/>
          </a:p>
          <a:p>
            <a:pPr marL="393192" lvl="1" indent="0">
              <a:buNone/>
            </a:pPr>
            <a:endParaRPr lang="en-US" altLang="en-US" sz="1200" dirty="0">
              <a:solidFill>
                <a:srgbClr val="00B0F0"/>
              </a:solidFill>
            </a:endParaRPr>
          </a:p>
          <a:p>
            <a:endParaRPr lang="en-US" sz="1100" dirty="0"/>
          </a:p>
          <a:p>
            <a:endParaRPr lang="en-US" altLang="en-US" sz="2000" dirty="0"/>
          </a:p>
          <a:p>
            <a:endParaRPr lang="en-US" altLang="en-US" sz="2200" dirty="0"/>
          </a:p>
          <a:p>
            <a:pPr marL="667512" lvl="2" indent="0">
              <a:buNone/>
            </a:pPr>
            <a:endParaRPr lang="en-US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61AF30-B86E-49E1-BF14-3D053B4BD3D3}"/>
              </a:ext>
            </a:extLst>
          </p:cNvPr>
          <p:cNvSpPr txBox="1">
            <a:spLocks/>
          </p:cNvSpPr>
          <p:nvPr/>
        </p:nvSpPr>
        <p:spPr>
          <a:xfrm>
            <a:off x="838200" y="1856754"/>
            <a:ext cx="9372600" cy="5275365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70000"/>
              </a:lnSpc>
            </a:pPr>
            <a:r>
              <a:rPr lang="en-US" altLang="en-US" dirty="0">
                <a:latin typeface="+mj-lt"/>
              </a:rPr>
              <a:t>Population mean</a:t>
            </a:r>
          </a:p>
          <a:p>
            <a:pPr lvl="1">
              <a:lnSpc>
                <a:spcPct val="70000"/>
              </a:lnSpc>
            </a:pPr>
            <a:endParaRPr lang="en-US" altLang="en-US" dirty="0">
              <a:latin typeface="+mj-lt"/>
            </a:endParaRPr>
          </a:p>
          <a:p>
            <a:pPr marL="393192" lvl="1" indent="0">
              <a:lnSpc>
                <a:spcPct val="70000"/>
              </a:lnSpc>
              <a:buNone/>
            </a:pPr>
            <a:endParaRPr lang="en-US" altLang="en-US" dirty="0">
              <a:latin typeface="+mj-lt"/>
            </a:endParaRPr>
          </a:p>
          <a:p>
            <a:pPr lvl="1">
              <a:lnSpc>
                <a:spcPct val="70000"/>
              </a:lnSpc>
            </a:pPr>
            <a:endParaRPr lang="en-US" altLang="en-US" dirty="0">
              <a:latin typeface="+mj-lt"/>
            </a:endParaRPr>
          </a:p>
          <a:p>
            <a:pPr marL="0" indent="0" eaLnBrk="1" hangingPunct="1">
              <a:lnSpc>
                <a:spcPct val="70000"/>
              </a:lnSpc>
              <a:buNone/>
            </a:pPr>
            <a:endParaRPr lang="en-US" altLang="en-US" sz="2400" dirty="0">
              <a:latin typeface="+mj-lt"/>
            </a:endParaRPr>
          </a:p>
          <a:p>
            <a:pPr lvl="1">
              <a:lnSpc>
                <a:spcPct val="70000"/>
              </a:lnSpc>
            </a:pPr>
            <a:r>
              <a:rPr lang="en-US" altLang="en-US" dirty="0">
                <a:latin typeface="+mj-lt"/>
              </a:rPr>
              <a:t>Population proportion</a:t>
            </a:r>
          </a:p>
          <a:p>
            <a:pPr marL="0" indent="0">
              <a:spcBef>
                <a:spcPct val="50000"/>
              </a:spcBef>
              <a:buNone/>
            </a:pPr>
            <a:endParaRPr lang="en-US" sz="2400" dirty="0">
              <a:latin typeface="+mj-lt"/>
            </a:endParaRPr>
          </a:p>
          <a:p>
            <a:pPr>
              <a:spcBef>
                <a:spcPct val="50000"/>
              </a:spcBef>
            </a:pPr>
            <a:endParaRPr lang="en-US" sz="2400" dirty="0">
              <a:latin typeface="+mj-lt"/>
            </a:endParaRPr>
          </a:p>
          <a:p>
            <a:pPr>
              <a:spcBef>
                <a:spcPct val="50000"/>
              </a:spcBef>
            </a:pPr>
            <a:endParaRPr lang="en-US" sz="2400" dirty="0">
              <a:latin typeface="+mj-lt"/>
            </a:endParaRPr>
          </a:p>
          <a:p>
            <a:pPr>
              <a:spcBef>
                <a:spcPct val="50000"/>
              </a:spcBef>
            </a:pPr>
            <a:endParaRPr lang="en-US" sz="2400" dirty="0">
              <a:latin typeface="+mj-lt"/>
            </a:endParaRPr>
          </a:p>
          <a:p>
            <a:pPr>
              <a:spcBef>
                <a:spcPct val="50000"/>
              </a:spcBef>
            </a:pPr>
            <a:endParaRPr lang="en-US" sz="2400" dirty="0">
              <a:latin typeface="+mj-lt"/>
            </a:endParaRPr>
          </a:p>
          <a:p>
            <a:pPr>
              <a:spcBef>
                <a:spcPct val="50000"/>
              </a:spcBef>
            </a:pPr>
            <a:endParaRPr lang="en-US" sz="2400" dirty="0">
              <a:latin typeface="+mj-lt"/>
            </a:endParaRPr>
          </a:p>
          <a:p>
            <a:pPr>
              <a:spcBef>
                <a:spcPct val="50000"/>
              </a:spcBef>
            </a:pPr>
            <a:endParaRPr lang="en-US" sz="2400" dirty="0">
              <a:latin typeface="+mj-lt"/>
            </a:endParaRPr>
          </a:p>
          <a:p>
            <a:pPr>
              <a:spcBef>
                <a:spcPct val="50000"/>
              </a:spcBef>
            </a:pPr>
            <a:endParaRPr lang="en-US" sz="2400" dirty="0">
              <a:latin typeface="+mj-lt"/>
            </a:endParaRPr>
          </a:p>
          <a:p>
            <a:pPr>
              <a:spcBef>
                <a:spcPct val="50000"/>
              </a:spcBef>
            </a:pPr>
            <a:endParaRPr lang="en-US" sz="2400" dirty="0">
              <a:latin typeface="+mj-lt"/>
            </a:endParaRPr>
          </a:p>
          <a:p>
            <a:pPr>
              <a:spcBef>
                <a:spcPct val="50000"/>
              </a:spcBef>
            </a:pPr>
            <a:endParaRPr lang="en-US" altLang="en-US" sz="2400" dirty="0">
              <a:latin typeface="+mj-lt"/>
            </a:endParaRPr>
          </a:p>
          <a:p>
            <a:pPr>
              <a:spcBef>
                <a:spcPct val="50000"/>
              </a:spcBef>
            </a:pPr>
            <a:endParaRPr lang="en-US" altLang="en-US" sz="2400" dirty="0">
              <a:latin typeface="+mj-lt"/>
            </a:endParaRPr>
          </a:p>
          <a:p>
            <a:pPr>
              <a:spcBef>
                <a:spcPct val="50000"/>
              </a:spcBef>
            </a:pPr>
            <a:endParaRPr lang="en-US" sz="2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42EFE11-8465-40B1-99EA-303195599C7C}"/>
                  </a:ext>
                </a:extLst>
              </p:cNvPr>
              <p:cNvSpPr txBox="1"/>
              <p:nvPr/>
            </p:nvSpPr>
            <p:spPr>
              <a:xfrm>
                <a:off x="3069968" y="2385462"/>
                <a:ext cx="6052064" cy="830997"/>
              </a:xfrm>
              <a:prstGeom prst="rect">
                <a:avLst/>
              </a:prstGeom>
              <a:solidFill>
                <a:srgbClr val="FFFFCC"/>
              </a:solidFill>
              <a:ln w="158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latin typeface="+mj-lt"/>
                  </a:rPr>
                  <a:t>The mean monthly cellphone bill in this city is 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=$42</m:t>
                    </m:r>
                  </m:oMath>
                </a14:m>
                <a:r>
                  <a:rPr lang="en-US" sz="2400" dirty="0">
                    <a:latin typeface="+mj-lt"/>
                  </a:rPr>
                  <a:t>  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42EFE11-8465-40B1-99EA-303195599C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9968" y="2385462"/>
                <a:ext cx="6052064" cy="830997"/>
              </a:xfrm>
              <a:prstGeom prst="rect">
                <a:avLst/>
              </a:prstGeom>
              <a:blipFill>
                <a:blip r:embed="rId2"/>
                <a:stretch>
                  <a:fillRect t="-5882" r="-1044" b="-2941"/>
                </a:stretch>
              </a:blipFill>
              <a:ln w="158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918916A-B347-4725-8166-A0CDE0FA5A93}"/>
                  </a:ext>
                </a:extLst>
              </p:cNvPr>
              <p:cNvSpPr txBox="1"/>
              <p:nvPr/>
            </p:nvSpPr>
            <p:spPr>
              <a:xfrm>
                <a:off x="2698744" y="4078938"/>
                <a:ext cx="6989583" cy="830997"/>
              </a:xfrm>
              <a:prstGeom prst="rect">
                <a:avLst/>
              </a:prstGeom>
              <a:solidFill>
                <a:srgbClr val="E5DAF6">
                  <a:alpha val="70000"/>
                </a:srgbClr>
              </a:solidFill>
              <a:ln w="158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latin typeface="+mj-lt"/>
                  </a:rPr>
                  <a:t>The proportion of adults in this city with cellphones is</a:t>
                </a:r>
              </a:p>
              <a:p>
                <a:pPr algn="ctr"/>
                <a:r>
                  <a:rPr lang="en-US" sz="2400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p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=0.68</m:t>
                    </m:r>
                  </m:oMath>
                </a14:m>
                <a:r>
                  <a:rPr lang="en-US" sz="2400" dirty="0">
                    <a:latin typeface="+mj-lt"/>
                  </a:rPr>
                  <a:t> 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918916A-B347-4725-8166-A0CDE0FA5A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8744" y="4078938"/>
                <a:ext cx="6989583" cy="830997"/>
              </a:xfrm>
              <a:prstGeom prst="rect">
                <a:avLst/>
              </a:prstGeom>
              <a:blipFill>
                <a:blip r:embed="rId3"/>
                <a:stretch>
                  <a:fillRect t="-4412" b="-4412"/>
                </a:stretch>
              </a:blipFill>
              <a:ln w="158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itle 1">
            <a:extLst>
              <a:ext uri="{FF2B5EF4-FFF2-40B4-BE49-F238E27FC236}">
                <a16:creationId xmlns:a16="http://schemas.microsoft.com/office/drawing/2014/main" id="{1C70F42B-29C9-17F8-83FD-18D010417BE7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710672" cy="82824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lnSpc>
                <a:spcPct val="110000"/>
              </a:lnSpc>
              <a:spcBef>
                <a:spcPct val="30000"/>
              </a:spcBef>
            </a:pPr>
            <a:r>
              <a:rPr lang="en-US" dirty="0"/>
              <a:t>Hypothesis Testing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8A553D93-085A-4B84-496B-BE30CC7D8F96}"/>
              </a:ext>
            </a:extLst>
          </p:cNvPr>
          <p:cNvSpPr txBox="1">
            <a:spLocks/>
          </p:cNvSpPr>
          <p:nvPr/>
        </p:nvSpPr>
        <p:spPr>
          <a:xfrm>
            <a:off x="838200" y="1028510"/>
            <a:ext cx="11430000" cy="554125"/>
          </a:xfrm>
          <a:prstGeom prst="rect">
            <a:avLst/>
          </a:prstGeom>
        </p:spPr>
        <p:txBody>
          <a:bodyPr>
            <a:norm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i="1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… a hypothesis is a claim (assertion) about a population parameter.</a:t>
            </a:r>
          </a:p>
        </p:txBody>
      </p:sp>
    </p:spTree>
    <p:extLst>
      <p:ext uri="{BB962C8B-B14F-4D97-AF65-F5344CB8AC3E}">
        <p14:creationId xmlns:p14="http://schemas.microsoft.com/office/powerpoint/2010/main" val="8729902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Content Placeholder 2"/>
          <p:cNvSpPr>
            <a:spLocks noGrp="1"/>
          </p:cNvSpPr>
          <p:nvPr>
            <p:ph idx="1"/>
          </p:nvPr>
        </p:nvSpPr>
        <p:spPr>
          <a:xfrm>
            <a:off x="1946636" y="1981200"/>
            <a:ext cx="8229600" cy="495300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700" dirty="0"/>
          </a:p>
          <a:p>
            <a:pPr marL="0" indent="0" algn="just">
              <a:lnSpc>
                <a:spcPct val="107000"/>
              </a:lnSpc>
              <a:spcBef>
                <a:spcPts val="0"/>
              </a:spcBef>
              <a:buNone/>
            </a:pPr>
            <a:endParaRPr lang="en-US" sz="2200" dirty="0">
              <a:latin typeface="Calibri" panose="020F0502020204030204" pitchFamily="34" charset="0"/>
              <a:ea typeface="DengXian" panose="02010600030101010101" pitchFamily="2" charset="-122"/>
            </a:endParaRPr>
          </a:p>
          <a:p>
            <a:pPr marL="0" indent="0" algn="just">
              <a:lnSpc>
                <a:spcPct val="107000"/>
              </a:lnSpc>
              <a:spcBef>
                <a:spcPts val="0"/>
              </a:spcBef>
              <a:buNone/>
            </a:pPr>
            <a:endParaRPr lang="en-US" sz="700" dirty="0"/>
          </a:p>
          <a:p>
            <a:pPr marL="0" indent="0" algn="just">
              <a:lnSpc>
                <a:spcPct val="107000"/>
              </a:lnSpc>
              <a:spcBef>
                <a:spcPts val="0"/>
              </a:spcBef>
              <a:buNone/>
            </a:pPr>
            <a:endParaRPr lang="en-US" sz="700" dirty="0"/>
          </a:p>
          <a:p>
            <a:pPr marL="0" indent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endParaRPr lang="en-US" sz="2200" dirty="0"/>
          </a:p>
          <a:p>
            <a:pPr marL="0" indent="0">
              <a:buNone/>
            </a:pPr>
            <a:endParaRPr lang="en-US" sz="1500" dirty="0"/>
          </a:p>
          <a:p>
            <a:pPr marL="0" indent="0">
              <a:buNone/>
            </a:pPr>
            <a:endParaRPr lang="en-US" sz="1500" dirty="0"/>
          </a:p>
          <a:p>
            <a:pPr marL="0" indent="0">
              <a:buNone/>
            </a:pPr>
            <a:endParaRPr lang="en-US" sz="1500" dirty="0"/>
          </a:p>
          <a:p>
            <a:pPr marL="0" indent="0">
              <a:buNone/>
            </a:pPr>
            <a:endParaRPr lang="en-US" sz="1500" dirty="0"/>
          </a:p>
          <a:p>
            <a:pPr marL="0" indent="0">
              <a:buNone/>
            </a:pPr>
            <a:endParaRPr lang="en-US" sz="1500" dirty="0"/>
          </a:p>
          <a:p>
            <a:pPr marL="0" indent="0">
              <a:buNone/>
            </a:pPr>
            <a:endParaRPr lang="en-US" sz="1500" dirty="0"/>
          </a:p>
          <a:p>
            <a:pPr marL="0" indent="0">
              <a:buNone/>
            </a:pPr>
            <a:endParaRPr lang="en-US" sz="1500" dirty="0"/>
          </a:p>
          <a:p>
            <a:pPr marL="0" indent="0">
              <a:buNone/>
            </a:pPr>
            <a:endParaRPr lang="en-US" sz="2200" dirty="0">
              <a:ea typeface="DengXian" panose="02010600030101010101" pitchFamily="2" charset="-122"/>
            </a:endParaRPr>
          </a:p>
          <a:p>
            <a:pPr marL="0" indent="0">
              <a:buNone/>
            </a:pPr>
            <a:endParaRPr lang="en-US" sz="2200" dirty="0">
              <a:latin typeface="Calibri" panose="020F0502020204030204" pitchFamily="34" charset="0"/>
              <a:ea typeface="DengXian" panose="02010600030101010101" pitchFamily="2" charset="-122"/>
            </a:endParaRPr>
          </a:p>
          <a:p>
            <a:pPr marL="0" indent="0">
              <a:buNone/>
            </a:pPr>
            <a:endParaRPr lang="en-US" sz="2200" dirty="0"/>
          </a:p>
          <a:p>
            <a:pPr marL="393192" lvl="1" indent="0">
              <a:buNone/>
            </a:pPr>
            <a:endParaRPr lang="en-US" altLang="en-US" sz="1200" dirty="0">
              <a:solidFill>
                <a:srgbClr val="00B0F0"/>
              </a:solidFill>
            </a:endParaRPr>
          </a:p>
          <a:p>
            <a:endParaRPr lang="en-US" sz="1100" dirty="0"/>
          </a:p>
          <a:p>
            <a:endParaRPr lang="en-US" altLang="en-US" sz="2000" dirty="0"/>
          </a:p>
          <a:p>
            <a:endParaRPr lang="en-US" altLang="en-US" sz="2200" dirty="0"/>
          </a:p>
          <a:p>
            <a:pPr marL="667512" lvl="2" indent="0">
              <a:buNone/>
            </a:pPr>
            <a:endParaRPr lang="en-US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552B5FC-8612-4D1D-BAF5-CB37070D353B}"/>
                  </a:ext>
                </a:extLst>
              </p:cNvPr>
              <p:cNvSpPr txBox="1"/>
              <p:nvPr/>
            </p:nvSpPr>
            <p:spPr>
              <a:xfrm>
                <a:off x="2161032" y="3222767"/>
                <a:ext cx="7869936" cy="830997"/>
              </a:xfrm>
              <a:prstGeom prst="rect">
                <a:avLst/>
              </a:prstGeom>
              <a:solidFill>
                <a:srgbClr val="FEE2EA"/>
              </a:solidFill>
              <a:ln w="158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en-US" sz="2400" dirty="0">
                    <a:latin typeface="+mj-lt"/>
                  </a:rPr>
                  <a:t>Example: The mean diameter of a manufactured bolt is 30mm 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=30</m:t>
                    </m:r>
                  </m:oMath>
                </a14:m>
                <a:r>
                  <a:rPr lang="en-US" sz="2400" dirty="0">
                    <a:latin typeface="+mj-lt"/>
                  </a:rPr>
                  <a:t> 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552B5FC-8612-4D1D-BAF5-CB37070D35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1032" y="3222767"/>
                <a:ext cx="7869936" cy="830997"/>
              </a:xfrm>
              <a:prstGeom prst="rect">
                <a:avLst/>
              </a:prstGeom>
              <a:blipFill>
                <a:blip r:embed="rId2"/>
                <a:stretch>
                  <a:fillRect l="-321" t="-4412" r="-1124" b="-2941"/>
                </a:stretch>
              </a:blipFill>
              <a:ln w="158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9" name="Object 9">
            <a:extLst>
              <a:ext uri="{FF2B5EF4-FFF2-40B4-BE49-F238E27FC236}">
                <a16:creationId xmlns:a16="http://schemas.microsoft.com/office/drawing/2014/main" id="{A106C69A-BD67-4B13-AC86-C66BA68BD3B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01909000"/>
              </p:ext>
            </p:extLst>
          </p:nvPr>
        </p:nvGraphicFramePr>
        <p:xfrm>
          <a:off x="3793822" y="5056260"/>
          <a:ext cx="1635195" cy="5354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698500" imgH="228600" progId="Equation.3">
                  <p:embed/>
                </p:oleObj>
              </mc:Choice>
              <mc:Fallback>
                <p:oleObj name="Equation" r:id="rId3" imgW="698500" imgH="228600" progId="Equation.3">
                  <p:embed/>
                  <p:pic>
                    <p:nvPicPr>
                      <p:cNvPr id="9" name="Object 9">
                        <a:extLst>
                          <a:ext uri="{FF2B5EF4-FFF2-40B4-BE49-F238E27FC236}">
                            <a16:creationId xmlns:a16="http://schemas.microsoft.com/office/drawing/2014/main" id="{A106C69A-BD67-4B13-AC86-C66BA68BD3B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93822" y="5056260"/>
                        <a:ext cx="1635195" cy="53545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10">
            <a:extLst>
              <a:ext uri="{FF2B5EF4-FFF2-40B4-BE49-F238E27FC236}">
                <a16:creationId xmlns:a16="http://schemas.microsoft.com/office/drawing/2014/main" id="{880F637D-BB89-434D-B03C-EBEDEC3B4B5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66694457"/>
              </p:ext>
            </p:extLst>
          </p:nvPr>
        </p:nvGraphicFramePr>
        <p:xfrm>
          <a:off x="6614102" y="5020746"/>
          <a:ext cx="1635195" cy="5738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723586" imgH="253890" progId="Equation.3">
                  <p:embed/>
                </p:oleObj>
              </mc:Choice>
              <mc:Fallback>
                <p:oleObj name="Equation" r:id="rId5" imgW="723586" imgH="253890" progId="Equation.3">
                  <p:embed/>
                  <p:pic>
                    <p:nvPicPr>
                      <p:cNvPr id="10" name="Object 10">
                        <a:extLst>
                          <a:ext uri="{FF2B5EF4-FFF2-40B4-BE49-F238E27FC236}">
                            <a16:creationId xmlns:a16="http://schemas.microsoft.com/office/drawing/2014/main" id="{880F637D-BB89-434D-B03C-EBEDEC3B4B5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14102" y="5020746"/>
                        <a:ext cx="1635195" cy="57385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5811F04-6859-47E5-8D44-26240643AABC}"/>
              </a:ext>
            </a:extLst>
          </p:cNvPr>
          <p:cNvCxnSpPr>
            <a:cxnSpLocks/>
          </p:cNvCxnSpPr>
          <p:nvPr/>
        </p:nvCxnSpPr>
        <p:spPr>
          <a:xfrm flipV="1">
            <a:off x="8477442" y="5191806"/>
            <a:ext cx="388093" cy="27541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30E045F-EF7E-4EB6-839D-69600B0857C2}"/>
              </a:ext>
            </a:extLst>
          </p:cNvPr>
          <p:cNvCxnSpPr>
            <a:cxnSpLocks/>
          </p:cNvCxnSpPr>
          <p:nvPr/>
        </p:nvCxnSpPr>
        <p:spPr>
          <a:xfrm>
            <a:off x="8502032" y="5191807"/>
            <a:ext cx="363503" cy="26740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EE5F71DB-9A9B-4E70-B81A-C82639646117}"/>
              </a:ext>
            </a:extLst>
          </p:cNvPr>
          <p:cNvSpPr/>
          <p:nvPr/>
        </p:nvSpPr>
        <p:spPr>
          <a:xfrm>
            <a:off x="6537453" y="4841594"/>
            <a:ext cx="1846744" cy="9144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3E049026-EC8E-7196-9CF9-CCB28DC30FA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365126"/>
                <a:ext cx="10710672" cy="828244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342900" indent="-342900">
                  <a:lnSpc>
                    <a:spcPct val="110000"/>
                  </a:lnSpc>
                  <a:spcBef>
                    <a:spcPct val="30000"/>
                  </a:spcBef>
                </a:pPr>
                <a:r>
                  <a:rPr lang="en-US" dirty="0"/>
                  <a:t>Hypothesis Testing: </a:t>
                </a:r>
                <a:r>
                  <a:rPr lang="en-US" sz="4400" dirty="0"/>
                  <a:t>The Null Hypothesis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4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en-US" sz="4400" dirty="0"/>
                  <a:t>)</a:t>
                </a:r>
                <a:endParaRPr lang="en-US" dirty="0"/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3E049026-EC8E-7196-9CF9-CCB28DC30F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65126"/>
                <a:ext cx="10710672" cy="828244"/>
              </a:xfrm>
              <a:prstGeom prst="rect">
                <a:avLst/>
              </a:prstGeom>
              <a:blipFill>
                <a:blip r:embed="rId7"/>
                <a:stretch>
                  <a:fillRect l="-2370" t="-11940" r="-829" b="-283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AC8653D7-652B-CD03-94FF-ED1D4C3B7249}"/>
              </a:ext>
            </a:extLst>
          </p:cNvPr>
          <p:cNvSpPr txBox="1">
            <a:spLocks/>
          </p:cNvSpPr>
          <p:nvPr/>
        </p:nvSpPr>
        <p:spPr>
          <a:xfrm>
            <a:off x="838200" y="1028510"/>
            <a:ext cx="11430000" cy="554125"/>
          </a:xfrm>
          <a:prstGeom prst="rect">
            <a:avLst/>
          </a:prstGeom>
        </p:spPr>
        <p:txBody>
          <a:bodyPr>
            <a:norm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i="1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… the baseline assumption about what is true.</a:t>
            </a:r>
          </a:p>
        </p:txBody>
      </p:sp>
    </p:spTree>
    <p:extLst>
      <p:ext uri="{BB962C8B-B14F-4D97-AF65-F5344CB8AC3E}">
        <p14:creationId xmlns:p14="http://schemas.microsoft.com/office/powerpoint/2010/main" val="3901894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3">
            <a:extLst>
              <a:ext uri="{FF2B5EF4-FFF2-40B4-BE49-F238E27FC236}">
                <a16:creationId xmlns:a16="http://schemas.microsoft.com/office/drawing/2014/main" id="{ABA86C22-5E40-4910-81D0-01DECCA326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94543" y="2362201"/>
            <a:ext cx="8802914" cy="2895599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lnSpc>
                <a:spcPct val="150000"/>
              </a:lnSpc>
            </a:pPr>
            <a:r>
              <a:rPr lang="en-US" altLang="en-US" sz="2400" b="1" dirty="0">
                <a:latin typeface="+mj-lt"/>
              </a:rPr>
              <a:t>The accused is innocent</a:t>
            </a:r>
            <a:r>
              <a:rPr lang="en-US" altLang="en-US" sz="2400" dirty="0">
                <a:latin typeface="+mj-lt"/>
              </a:rPr>
              <a:t>			  	(until proven guilty)</a:t>
            </a:r>
          </a:p>
          <a:p>
            <a:pPr>
              <a:lnSpc>
                <a:spcPct val="150000"/>
              </a:lnSpc>
            </a:pPr>
            <a:r>
              <a:rPr lang="en-US" altLang="en-US" sz="2400" b="1" dirty="0">
                <a:latin typeface="+mj-lt"/>
              </a:rPr>
              <a:t>New product is no different from old one	   	</a:t>
            </a:r>
            <a:r>
              <a:rPr lang="en-US" altLang="en-US" sz="2400" dirty="0">
                <a:latin typeface="+mj-lt"/>
              </a:rPr>
              <a:t>(until proven better)</a:t>
            </a:r>
          </a:p>
          <a:p>
            <a:pPr>
              <a:lnSpc>
                <a:spcPct val="150000"/>
              </a:lnSpc>
            </a:pPr>
            <a:r>
              <a:rPr lang="en-US" altLang="en-US" sz="2400" b="1" dirty="0">
                <a:latin typeface="+mj-lt"/>
              </a:rPr>
              <a:t>Average salary after graduation = $46,000     	</a:t>
            </a:r>
            <a:r>
              <a:rPr lang="en-US" altLang="en-US" sz="2400" dirty="0">
                <a:latin typeface="+mj-lt"/>
              </a:rPr>
              <a:t>(until proven different)</a:t>
            </a:r>
            <a:endParaRPr lang="en-US" altLang="en-US" sz="2400" b="1" dirty="0"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en-US" altLang="en-US" sz="2400" b="1" dirty="0">
                <a:latin typeface="+mj-lt"/>
              </a:rPr>
              <a:t>Average wealth is at least $100,000	 	  	</a:t>
            </a:r>
            <a:r>
              <a:rPr lang="en-US" altLang="en-US" sz="2400" dirty="0">
                <a:latin typeface="+mj-lt"/>
              </a:rPr>
              <a:t>(until proven &lt; $100,000)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itle 1">
                <a:extLst>
                  <a:ext uri="{FF2B5EF4-FFF2-40B4-BE49-F238E27FC236}">
                    <a16:creationId xmlns:a16="http://schemas.microsoft.com/office/drawing/2014/main" id="{E46BD19B-72B6-F102-BAED-D9F33887776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365126"/>
                <a:ext cx="10710672" cy="828244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342900" indent="-342900">
                  <a:lnSpc>
                    <a:spcPct val="110000"/>
                  </a:lnSpc>
                  <a:spcBef>
                    <a:spcPct val="30000"/>
                  </a:spcBef>
                </a:pPr>
                <a:r>
                  <a:rPr lang="en-US" dirty="0"/>
                  <a:t>Hypothesis Testing: </a:t>
                </a:r>
                <a:r>
                  <a:rPr lang="en-US" sz="4400" dirty="0"/>
                  <a:t>The Null Hypothesis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4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en-US" sz="4400" dirty="0"/>
                  <a:t>)</a:t>
                </a:r>
                <a:endParaRPr lang="en-US" dirty="0"/>
              </a:p>
            </p:txBody>
          </p:sp>
        </mc:Choice>
        <mc:Fallback xmlns="">
          <p:sp>
            <p:nvSpPr>
              <p:cNvPr id="4" name="Title 1">
                <a:extLst>
                  <a:ext uri="{FF2B5EF4-FFF2-40B4-BE49-F238E27FC236}">
                    <a16:creationId xmlns:a16="http://schemas.microsoft.com/office/drawing/2014/main" id="{E46BD19B-72B6-F102-BAED-D9F3388777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65126"/>
                <a:ext cx="10710672" cy="828244"/>
              </a:xfrm>
              <a:prstGeom prst="rect">
                <a:avLst/>
              </a:prstGeom>
              <a:blipFill>
                <a:blip r:embed="rId2"/>
                <a:stretch>
                  <a:fillRect l="-2370" t="-11940" r="-829" b="-283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2053EAF7-2121-D666-2A3D-B8008E01895F}"/>
              </a:ext>
            </a:extLst>
          </p:cNvPr>
          <p:cNvSpPr txBox="1">
            <a:spLocks/>
          </p:cNvSpPr>
          <p:nvPr/>
        </p:nvSpPr>
        <p:spPr>
          <a:xfrm>
            <a:off x="838200" y="1028510"/>
            <a:ext cx="11430000" cy="554125"/>
          </a:xfrm>
          <a:prstGeom prst="rect">
            <a:avLst/>
          </a:prstGeom>
        </p:spPr>
        <p:txBody>
          <a:bodyPr>
            <a:norm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i="1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… some examples.</a:t>
            </a:r>
          </a:p>
        </p:txBody>
      </p:sp>
    </p:spTree>
    <p:extLst>
      <p:ext uri="{BB962C8B-B14F-4D97-AF65-F5344CB8AC3E}">
        <p14:creationId xmlns:p14="http://schemas.microsoft.com/office/powerpoint/2010/main" val="4245086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E04A42-D092-65E5-DD36-BB2421139F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6EBA851-3440-C58A-531B-29B354CED09E}"/>
              </a:ext>
            </a:extLst>
          </p:cNvPr>
          <p:cNvGrpSpPr/>
          <p:nvPr/>
        </p:nvGrpSpPr>
        <p:grpSpPr>
          <a:xfrm>
            <a:off x="2133601" y="1514447"/>
            <a:ext cx="2739649" cy="2890961"/>
            <a:chOff x="1981200" y="457200"/>
            <a:chExt cx="2362200" cy="4038600"/>
          </a:xfrm>
        </p:grpSpPr>
        <p:sp>
          <p:nvSpPr>
            <p:cNvPr id="3" name="Rectangle 6">
              <a:extLst>
                <a:ext uri="{FF2B5EF4-FFF2-40B4-BE49-F238E27FC236}">
                  <a16:creationId xmlns:a16="http://schemas.microsoft.com/office/drawing/2014/main" id="{71C960EF-BEB9-26DE-3D44-046FEAE862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81200" y="457200"/>
              <a:ext cx="2362200" cy="685800"/>
            </a:xfrm>
            <a:prstGeom prst="rect">
              <a:avLst/>
            </a:prstGeom>
            <a:solidFill>
              <a:srgbClr val="FFFF00">
                <a:alpha val="40000"/>
              </a:srgb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en-US" sz="2400" dirty="0">
                  <a:latin typeface="+mj-lt"/>
                </a:rPr>
                <a:t>Null</a:t>
              </a:r>
            </a:p>
          </p:txBody>
        </p:sp>
        <p:sp>
          <p:nvSpPr>
            <p:cNvPr id="6" name="Line 9">
              <a:extLst>
                <a:ext uri="{FF2B5EF4-FFF2-40B4-BE49-F238E27FC236}">
                  <a16:creationId xmlns:a16="http://schemas.microsoft.com/office/drawing/2014/main" id="{3410DD64-89BD-18A8-D77C-BD592B34038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81200" y="457200"/>
              <a:ext cx="0" cy="4038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50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1CC0A8B1-068E-4720-C6A1-966447A51F6A}"/>
              </a:ext>
            </a:extLst>
          </p:cNvPr>
          <p:cNvGrpSpPr/>
          <p:nvPr/>
        </p:nvGrpSpPr>
        <p:grpSpPr>
          <a:xfrm>
            <a:off x="6192158" y="1490757"/>
            <a:ext cx="2902224" cy="2914650"/>
            <a:chOff x="6781799" y="533400"/>
            <a:chExt cx="3869631" cy="3886200"/>
          </a:xfrm>
        </p:grpSpPr>
        <p:sp>
          <p:nvSpPr>
            <p:cNvPr id="8" name="Rectangle 8">
              <a:extLst>
                <a:ext uri="{FF2B5EF4-FFF2-40B4-BE49-F238E27FC236}">
                  <a16:creationId xmlns:a16="http://schemas.microsoft.com/office/drawing/2014/main" id="{CFEB55EE-B317-4AC1-B950-32707DCFB2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81799" y="559929"/>
              <a:ext cx="3869631" cy="659620"/>
            </a:xfrm>
            <a:prstGeom prst="rect">
              <a:avLst/>
            </a:prstGeom>
            <a:solidFill>
              <a:srgbClr val="FFFF00">
                <a:alpha val="40000"/>
              </a:srgb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en-US" sz="2400" dirty="0">
                  <a:latin typeface="+mj-lt"/>
                </a:rPr>
                <a:t>Alternative</a:t>
              </a:r>
            </a:p>
          </p:txBody>
        </p:sp>
        <p:sp>
          <p:nvSpPr>
            <p:cNvPr id="9" name="Line 10">
              <a:extLst>
                <a:ext uri="{FF2B5EF4-FFF2-40B4-BE49-F238E27FC236}">
                  <a16:creationId xmlns:a16="http://schemas.microsoft.com/office/drawing/2014/main" id="{2521A388-85C6-1A56-A70B-F1B55C48AEE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81800" y="533400"/>
              <a:ext cx="0" cy="3886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5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61CC451-F9D9-5888-5263-A50359DC5957}"/>
                  </a:ext>
                </a:extLst>
              </p:cNvPr>
              <p:cNvSpPr txBox="1"/>
              <p:nvPr/>
            </p:nvSpPr>
            <p:spPr>
              <a:xfrm>
                <a:off x="2139042" y="2141296"/>
                <a:ext cx="3316514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+mj-lt"/>
                  </a:rPr>
                  <a:t>Null Hypothesis: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sz="2400" dirty="0">
                  <a:latin typeface="+mj-lt"/>
                </a:endParaRPr>
              </a:p>
              <a:p>
                <a:endParaRPr lang="en-US" sz="2400" dirty="0">
                  <a:latin typeface="+mj-lt"/>
                </a:endParaRPr>
              </a:p>
              <a:p>
                <a:r>
                  <a:rPr lang="en-US" sz="2400" dirty="0">
                    <a:latin typeface="+mj-lt"/>
                  </a:rPr>
                  <a:t>Examples</a:t>
                </a:r>
              </a:p>
              <a:p>
                <a:pPr marL="214313" indent="-214313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: </m:t>
                    </m:r>
                    <m:r>
                      <a:rPr lang="en-US" sz="24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sz="24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sz="2400" dirty="0">
                  <a:latin typeface="+mj-lt"/>
                  <a:ea typeface="Cambria Math" panose="02040503050406030204" pitchFamily="18" charset="0"/>
                </a:endParaRPr>
              </a:p>
              <a:p>
                <a:pPr marL="214313" indent="-214313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: </m:t>
                    </m:r>
                    <m:r>
                      <a:rPr lang="en-US" sz="24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sz="24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sz="2400" dirty="0">
                  <a:latin typeface="+mj-lt"/>
                </a:endParaRPr>
              </a:p>
              <a:p>
                <a:pPr marL="214313" indent="-214313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: </m:t>
                    </m:r>
                    <m:r>
                      <a:rPr lang="en-US" sz="24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sz="24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sz="2400" dirty="0">
                  <a:latin typeface="+mj-lt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61CC451-F9D9-5888-5263-A50359DC59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9042" y="2141296"/>
                <a:ext cx="3316514" cy="2308324"/>
              </a:xfrm>
              <a:prstGeom prst="rect">
                <a:avLst/>
              </a:prstGeom>
              <a:blipFill>
                <a:blip r:embed="rId2"/>
                <a:stretch>
                  <a:fillRect l="-3053" t="-2186" b="-43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B049388-87C4-F9DB-2830-6848F89C1B0F}"/>
                  </a:ext>
                </a:extLst>
              </p:cNvPr>
              <p:cNvSpPr txBox="1"/>
              <p:nvPr/>
            </p:nvSpPr>
            <p:spPr>
              <a:xfrm>
                <a:off x="6192159" y="2133600"/>
                <a:ext cx="4424024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+mj-lt"/>
                  </a:rPr>
                  <a:t>Alternative Hypothesis: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>
                    <a:latin typeface="+mj-lt"/>
                  </a:rPr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endParaRPr lang="en-US" sz="2400" dirty="0">
                  <a:latin typeface="+mj-lt"/>
                </a:endParaRPr>
              </a:p>
              <a:p>
                <a:endParaRPr lang="en-US" sz="2400" dirty="0">
                  <a:latin typeface="+mj-lt"/>
                </a:endParaRPr>
              </a:p>
              <a:p>
                <a:r>
                  <a:rPr lang="en-US" sz="2400" dirty="0">
                    <a:latin typeface="+mj-lt"/>
                  </a:rPr>
                  <a:t>Examples</a:t>
                </a:r>
              </a:p>
              <a:p>
                <a:pPr marL="214313" indent="-214313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sz="24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: </m:t>
                    </m:r>
                    <m:r>
                      <a:rPr lang="en-US" sz="24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sz="24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sz="2400" dirty="0">
                  <a:latin typeface="+mj-lt"/>
                  <a:ea typeface="Cambria Math" panose="02040503050406030204" pitchFamily="18" charset="0"/>
                </a:endParaRPr>
              </a:p>
              <a:p>
                <a:pPr marL="214313" indent="-214313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sz="24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: </m:t>
                    </m:r>
                    <m:r>
                      <a:rPr lang="en-US" sz="24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sz="24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sz="2400" dirty="0">
                  <a:latin typeface="+mj-lt"/>
                </a:endParaRPr>
              </a:p>
              <a:p>
                <a:pPr marL="214313" indent="-214313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sz="24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: </m:t>
                    </m:r>
                    <m:r>
                      <a:rPr lang="en-US" sz="24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sz="24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sz="2400" dirty="0">
                  <a:latin typeface="+mj-lt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B049388-87C4-F9DB-2830-6848F89C1B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2159" y="2133600"/>
                <a:ext cx="4424024" cy="2308324"/>
              </a:xfrm>
              <a:prstGeom prst="rect">
                <a:avLst/>
              </a:prstGeom>
              <a:blipFill>
                <a:blip r:embed="rId3"/>
                <a:stretch>
                  <a:fillRect l="-2006" t="-2198" b="-43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CD42F93C-6F7A-DEBD-4A4F-F8E9C2CC4AC7}"/>
              </a:ext>
            </a:extLst>
          </p:cNvPr>
          <p:cNvSpPr/>
          <p:nvPr/>
        </p:nvSpPr>
        <p:spPr>
          <a:xfrm>
            <a:off x="1532892" y="5522578"/>
            <a:ext cx="8269476" cy="466756"/>
          </a:xfrm>
          <a:prstGeom prst="rect">
            <a:avLst/>
          </a:prstGeom>
          <a:solidFill>
            <a:srgbClr val="FF000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1D192FC-56D8-5AC7-D2A6-9441E76CEFB8}"/>
              </a:ext>
            </a:extLst>
          </p:cNvPr>
          <p:cNvSpPr/>
          <p:nvPr/>
        </p:nvSpPr>
        <p:spPr>
          <a:xfrm>
            <a:off x="1538612" y="6040151"/>
            <a:ext cx="6669276" cy="452723"/>
          </a:xfrm>
          <a:prstGeom prst="rect">
            <a:avLst/>
          </a:prstGeom>
          <a:solidFill>
            <a:srgbClr val="00B05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ontent Placeholder 2">
                <a:extLst>
                  <a:ext uri="{FF2B5EF4-FFF2-40B4-BE49-F238E27FC236}">
                    <a16:creationId xmlns:a16="http://schemas.microsoft.com/office/drawing/2014/main" id="{E311AE25-BEDC-21FB-6A12-E96514E1E43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4568453"/>
                <a:ext cx="10710667" cy="2588338"/>
              </a:xfrm>
              <a:prstGeom prst="rect">
                <a:avLst/>
              </a:prstGeom>
            </p:spPr>
            <p:txBody>
              <a:bodyPr>
                <a:noAutofit/>
              </a:bodyPr>
              <a:lstStyle>
                <a:lvl1pPr marL="274320" indent="-274320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SzPct val="95000"/>
                  <a:buFont typeface="Wingdings 2"/>
                  <a:buChar char=""/>
                  <a:defRPr kumimoji="0"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40080" indent="-246888" algn="l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85000"/>
                  <a:buFont typeface="Wingdings 2"/>
                  <a:buChar char=""/>
                  <a:defRPr kumimoji="0"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-246888" algn="l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 2"/>
                  <a:buChar char=""/>
                  <a:defRPr kumimoji="0"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188720" indent="-210312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SzPct val="65000"/>
                  <a:buFont typeface="Wingdings 2"/>
                  <a:buChar char="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10312" algn="l" rtl="0" eaLnBrk="1" latinLnBrk="0" hangingPunct="1">
                  <a:spcBef>
                    <a:spcPct val="20000"/>
                  </a:spcBef>
                  <a:buClr>
                    <a:schemeClr val="accent4"/>
                  </a:buClr>
                  <a:buSzPct val="65000"/>
                  <a:buFont typeface="Wingdings 2"/>
                  <a:buChar char="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37360" indent="-210312" algn="l" rtl="0" eaLnBrk="1" latinLnBrk="0" hangingPunct="1">
                  <a:spcBef>
                    <a:spcPct val="20000"/>
                  </a:spcBef>
                  <a:buClr>
                    <a:schemeClr val="accent5"/>
                  </a:buClr>
                  <a:buSzPct val="80000"/>
                  <a:buFont typeface="Wingdings 2"/>
                  <a:buChar char=""/>
                  <a:defRPr kumimoji="0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920240" indent="-182880" algn="l" rtl="0" eaLnBrk="1" latinLnBrk="0" hangingPunct="1">
                  <a:spcBef>
                    <a:spcPct val="20000"/>
                  </a:spcBef>
                  <a:buClr>
                    <a:schemeClr val="accent6"/>
                  </a:buClr>
                  <a:buSzPct val="80000"/>
                  <a:buFont typeface="Wingdings 2"/>
                  <a:buChar char=""/>
                  <a:defRPr kumimoji="0" sz="16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94560" indent="-182880" algn="l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Char char="•"/>
                  <a:defRPr kumimoji="0"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468880" indent="-182880" algn="l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Tx/>
                  <a:buChar char="•"/>
                  <a:defRPr kumimoji="0" sz="14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Aft>
                    <a:spcPct val="10000"/>
                  </a:spcAft>
                </a:pPr>
                <a:r>
                  <a:rPr lang="en-US" altLang="en-US" sz="2400" i="1" dirty="0">
                    <a:latin typeface="+mj-lt"/>
                  </a:rPr>
                  <a:t>H</a:t>
                </a:r>
                <a:r>
                  <a:rPr lang="en-US" altLang="en-US" sz="2400" i="1" baseline="-25000" dirty="0">
                    <a:latin typeface="+mj-lt"/>
                  </a:rPr>
                  <a:t>A</a:t>
                </a:r>
                <a:r>
                  <a:rPr lang="en-US" altLang="en-US" sz="2400" dirty="0">
                    <a:latin typeface="+mj-lt"/>
                  </a:rPr>
                  <a:t> is the hypothesis you are gathering evidence in support of.</a:t>
                </a:r>
              </a:p>
              <a:p>
                <a:pPr>
                  <a:spcAft>
                    <a:spcPct val="100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en-US" sz="2400" i="1" dirty="0">
                    <a:latin typeface="+mj-lt"/>
                  </a:rPr>
                  <a:t> </a:t>
                </a:r>
                <a:r>
                  <a:rPr lang="en-US" altLang="en-US" sz="2400" dirty="0">
                    <a:latin typeface="+mj-lt"/>
                  </a:rPr>
                  <a:t>is the hypothesis you would like to reject.</a:t>
                </a:r>
                <a:endParaRPr lang="en-US" sz="2400" dirty="0">
                  <a:latin typeface="+mj-lt"/>
                </a:endParaRPr>
              </a:p>
              <a:p>
                <a:pPr lvl="1">
                  <a:spcAft>
                    <a:spcPct val="10000"/>
                  </a:spcAft>
                </a:pPr>
                <a:r>
                  <a:rPr lang="en-US" altLang="en-US" dirty="0">
                    <a:latin typeface="+mj-lt"/>
                  </a:rPr>
                  <a:t>The idea: Reject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en-US" dirty="0">
                    <a:latin typeface="+mj-lt"/>
                  </a:rPr>
                  <a:t> only when there are lots of evidence against it.</a:t>
                </a:r>
              </a:p>
              <a:p>
                <a:pPr lvl="1">
                  <a:spcAft>
                    <a:spcPct val="10000"/>
                  </a:spcAft>
                </a:pPr>
                <a:r>
                  <a:rPr lang="en-US" altLang="en-US" dirty="0">
                    <a:latin typeface="+mj-lt"/>
                  </a:rPr>
                  <a:t>A technicality: always include “ = “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en-US" i="1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(=,  ≥,  ≤)</m:t>
                    </m:r>
                  </m:oMath>
                </a14:m>
                <a:endParaRPr lang="en-US" dirty="0">
                  <a:latin typeface="+mj-lt"/>
                </a:endParaRPr>
              </a:p>
            </p:txBody>
          </p:sp>
        </mc:Choice>
        <mc:Fallback xmlns="">
          <p:sp>
            <p:nvSpPr>
              <p:cNvPr id="15" name="Content Placeholder 2">
                <a:extLst>
                  <a:ext uri="{FF2B5EF4-FFF2-40B4-BE49-F238E27FC236}">
                    <a16:creationId xmlns:a16="http://schemas.microsoft.com/office/drawing/2014/main" id="{E311AE25-BEDC-21FB-6A12-E96514E1E4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568453"/>
                <a:ext cx="10710667" cy="2588338"/>
              </a:xfrm>
              <a:prstGeom prst="rect">
                <a:avLst/>
              </a:prstGeom>
              <a:blipFill>
                <a:blip r:embed="rId4"/>
                <a:stretch>
                  <a:fillRect l="-711" t="-19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itle 1">
                <a:extLst>
                  <a:ext uri="{FF2B5EF4-FFF2-40B4-BE49-F238E27FC236}">
                    <a16:creationId xmlns:a16="http://schemas.microsoft.com/office/drawing/2014/main" id="{7F11FE27-7038-EDDA-F9DD-8B6451AFBA8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365126"/>
                <a:ext cx="10710672" cy="828244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342900" indent="-342900">
                  <a:lnSpc>
                    <a:spcPct val="110000"/>
                  </a:lnSpc>
                  <a:spcBef>
                    <a:spcPct val="30000"/>
                  </a:spcBef>
                </a:pPr>
                <a:r>
                  <a:rPr lang="en-US" dirty="0"/>
                  <a:t>Hypothesis Testing: </a:t>
                </a:r>
                <a:r>
                  <a:rPr lang="en-US" sz="4400" dirty="0"/>
                  <a:t>The Null Hypothesis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4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en-US" sz="4400" dirty="0"/>
                  <a:t>)</a:t>
                </a:r>
                <a:endParaRPr lang="en-US" dirty="0"/>
              </a:p>
            </p:txBody>
          </p:sp>
        </mc:Choice>
        <mc:Fallback xmlns="">
          <p:sp>
            <p:nvSpPr>
              <p:cNvPr id="16" name="Title 1">
                <a:extLst>
                  <a:ext uri="{FF2B5EF4-FFF2-40B4-BE49-F238E27FC236}">
                    <a16:creationId xmlns:a16="http://schemas.microsoft.com/office/drawing/2014/main" id="{7F11FE27-7038-EDDA-F9DD-8B6451AFBA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65126"/>
                <a:ext cx="10710672" cy="828244"/>
              </a:xfrm>
              <a:prstGeom prst="rect">
                <a:avLst/>
              </a:prstGeom>
              <a:blipFill>
                <a:blip r:embed="rId5"/>
                <a:stretch>
                  <a:fillRect l="-2370" t="-11940" r="-829" b="-283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Content Placeholder 5">
            <a:extLst>
              <a:ext uri="{FF2B5EF4-FFF2-40B4-BE49-F238E27FC236}">
                <a16:creationId xmlns:a16="http://schemas.microsoft.com/office/drawing/2014/main" id="{94413404-0503-D1AB-7D07-928DFDCB60BE}"/>
              </a:ext>
            </a:extLst>
          </p:cNvPr>
          <p:cNvSpPr txBox="1">
            <a:spLocks/>
          </p:cNvSpPr>
          <p:nvPr/>
        </p:nvSpPr>
        <p:spPr>
          <a:xfrm>
            <a:off x="838200" y="1028510"/>
            <a:ext cx="11430000" cy="554125"/>
          </a:xfrm>
          <a:prstGeom prst="rect">
            <a:avLst/>
          </a:prstGeom>
        </p:spPr>
        <p:txBody>
          <a:bodyPr>
            <a:norm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i="1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… some examples.</a:t>
            </a:r>
          </a:p>
        </p:txBody>
      </p:sp>
    </p:spTree>
    <p:extLst>
      <p:ext uri="{BB962C8B-B14F-4D97-AF65-F5344CB8AC3E}">
        <p14:creationId xmlns:p14="http://schemas.microsoft.com/office/powerpoint/2010/main" val="27285060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524496"/>
            <a:ext cx="9609355" cy="556210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/>
              <a:t>A M&amp;M plant operation manager is looking at the efficiency of their automated production lines. According to company specification, average #(green beans) in a bag should be 4.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If </a:t>
            </a:r>
            <a:r>
              <a:rPr lang="en-US" sz="2400" dirty="0">
                <a:solidFill>
                  <a:srgbClr val="00B050"/>
                </a:solidFill>
              </a:rPr>
              <a:t>population mean </a:t>
            </a:r>
            <a:r>
              <a:rPr lang="en-US" sz="2400" dirty="0"/>
              <a:t>is </a:t>
            </a:r>
            <a:r>
              <a:rPr lang="en-US" sz="2400" dirty="0">
                <a:solidFill>
                  <a:srgbClr val="FF0000"/>
                </a:solidFill>
              </a:rPr>
              <a:t>not different from </a:t>
            </a:r>
            <a:r>
              <a:rPr lang="en-US" sz="2400" dirty="0"/>
              <a:t>the desired level of 4</a:t>
            </a:r>
            <a:endParaRPr lang="en-US" dirty="0"/>
          </a:p>
          <a:p>
            <a:pPr marL="393192" lvl="1" indent="0">
              <a:buNone/>
            </a:pP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Happy for production to go on undisturbed.</a:t>
            </a:r>
          </a:p>
          <a:p>
            <a:endParaRPr lang="en-US" sz="2400" dirty="0"/>
          </a:p>
          <a:p>
            <a:pPr marL="0" indent="0">
              <a:buNone/>
            </a:pPr>
            <a:r>
              <a:rPr lang="en-US" sz="2400" dirty="0"/>
              <a:t>If </a:t>
            </a:r>
            <a:r>
              <a:rPr lang="en-US" sz="2400" dirty="0">
                <a:solidFill>
                  <a:srgbClr val="00B050"/>
                </a:solidFill>
              </a:rPr>
              <a:t>population mean </a:t>
            </a:r>
            <a:r>
              <a:rPr lang="en-US" sz="2400" dirty="0"/>
              <a:t>is </a:t>
            </a:r>
            <a:r>
              <a:rPr lang="en-US" sz="2400" dirty="0">
                <a:solidFill>
                  <a:srgbClr val="FF0000"/>
                </a:solidFill>
              </a:rPr>
              <a:t>different from </a:t>
            </a:r>
            <a:r>
              <a:rPr lang="en-US" sz="2400" dirty="0"/>
              <a:t>the desired level of 4 </a:t>
            </a:r>
            <a:endParaRPr lang="en-US" dirty="0"/>
          </a:p>
          <a:p>
            <a:pPr marL="393192" lvl="1" indent="0">
              <a:buNone/>
            </a:pP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Needs to stop production and adjust the production line.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24619CD-0FF2-4D17-817A-A7C1269A6F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14169" y="124968"/>
            <a:ext cx="2386100" cy="1522686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B30BA002-F3F0-281C-BB9F-8AC7045DB4CF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710672" cy="82824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lnSpc>
                <a:spcPct val="110000"/>
              </a:lnSpc>
              <a:spcBef>
                <a:spcPct val="30000"/>
              </a:spcBef>
            </a:pPr>
            <a:r>
              <a:rPr lang="en-US" dirty="0"/>
              <a:t>Hypothesis Testing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039BA16C-667E-CA70-C936-BC4BF61A6D3B}"/>
              </a:ext>
            </a:extLst>
          </p:cNvPr>
          <p:cNvSpPr txBox="1">
            <a:spLocks/>
          </p:cNvSpPr>
          <p:nvPr/>
        </p:nvSpPr>
        <p:spPr>
          <a:xfrm>
            <a:off x="838200" y="970371"/>
            <a:ext cx="11430000" cy="554125"/>
          </a:xfrm>
          <a:prstGeom prst="rect">
            <a:avLst/>
          </a:prstGeom>
        </p:spPr>
        <p:txBody>
          <a:bodyPr>
            <a:norm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i="1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… how does it work in practice?</a:t>
            </a:r>
          </a:p>
        </p:txBody>
      </p:sp>
    </p:spTree>
    <p:extLst>
      <p:ext uri="{BB962C8B-B14F-4D97-AF65-F5344CB8AC3E}">
        <p14:creationId xmlns:p14="http://schemas.microsoft.com/office/powerpoint/2010/main" val="29534413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675806-C54C-6FA8-41ED-4A783EAA65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FB4E62-F44A-D330-95D8-C45052EBF5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524496"/>
            <a:ext cx="9609355" cy="122229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/>
              <a:t>A M&amp;M plant operation manager is looking at the efficiency of their automated production lines. According to company specification, average #(green beans) in a bag should be 4.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EB390B6-03C8-2CE9-55ED-EEC25F945B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14169" y="124968"/>
            <a:ext cx="2386100" cy="1522686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A7C383E9-D2E5-01F1-4930-E547BA10B06C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710672" cy="82824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lnSpc>
                <a:spcPct val="110000"/>
              </a:lnSpc>
              <a:spcBef>
                <a:spcPct val="30000"/>
              </a:spcBef>
            </a:pPr>
            <a:r>
              <a:rPr lang="en-US" dirty="0"/>
              <a:t>Hypothesis Testing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DAECF24A-C126-97F4-F5EA-855FAB0BF1D0}"/>
              </a:ext>
            </a:extLst>
          </p:cNvPr>
          <p:cNvSpPr txBox="1">
            <a:spLocks/>
          </p:cNvSpPr>
          <p:nvPr/>
        </p:nvSpPr>
        <p:spPr>
          <a:xfrm>
            <a:off x="838200" y="970371"/>
            <a:ext cx="11430000" cy="554125"/>
          </a:xfrm>
          <a:prstGeom prst="rect">
            <a:avLst/>
          </a:prstGeom>
        </p:spPr>
        <p:txBody>
          <a:bodyPr>
            <a:norm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i="1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… how does it work in practice?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2">
                <a:extLst>
                  <a:ext uri="{FF2B5EF4-FFF2-40B4-BE49-F238E27FC236}">
                    <a16:creationId xmlns:a16="http://schemas.microsoft.com/office/drawing/2014/main" id="{C25AB3A0-9501-C7B0-82A1-73383DAE4D6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4370834"/>
                <a:ext cx="10515600" cy="225856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400" b="1" i="1" dirty="0">
                    <a:latin typeface="+mj-lt"/>
                  </a:rPr>
                  <a:t>Q. </a:t>
                </a:r>
                <a:r>
                  <a:rPr lang="en-US" sz="2400" dirty="0">
                    <a:latin typeface="+mj-lt"/>
                  </a:rPr>
                  <a:t>How to test the null hypothesis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>
                    <a:latin typeface="+mj-lt"/>
                  </a:rPr>
                  <a:t>? </a:t>
                </a:r>
              </a:p>
              <a:p>
                <a:pPr lvl="1"/>
                <a:r>
                  <a:rPr lang="en-US" dirty="0">
                    <a:latin typeface="+mj-lt"/>
                  </a:rPr>
                  <a:t>Randomly sample bags.</a:t>
                </a:r>
              </a:p>
              <a:p>
                <a:pPr lvl="1"/>
                <a:r>
                  <a:rPr lang="en-US" dirty="0">
                    <a:latin typeface="+mj-lt"/>
                  </a:rPr>
                  <a:t>Calculate the average number of green beans per sampled bag (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</m:oMath>
                </a14:m>
                <a:r>
                  <a:rPr lang="en-US" dirty="0">
                    <a:latin typeface="+mj-lt"/>
                  </a:rPr>
                  <a:t>).</a:t>
                </a:r>
              </a:p>
              <a:p>
                <a:pPr lvl="1"/>
                <a:r>
                  <a:rPr lang="en-US" dirty="0">
                    <a:solidFill>
                      <a:srgbClr val="FF0000"/>
                    </a:solidFill>
                    <a:latin typeface="+mj-lt"/>
                  </a:rPr>
                  <a:t>Compare that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  <m:r>
                      <a:rPr lang="en-US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  <a:latin typeface="+mj-lt"/>
                  </a:rPr>
                  <a:t>to what you would expect if the null hypothesis was true.</a:t>
                </a:r>
              </a:p>
              <a:p>
                <a:endParaRPr lang="en-US" sz="2400" dirty="0">
                  <a:latin typeface="+mj-lt"/>
                </a:endParaRPr>
              </a:p>
              <a:p>
                <a:endParaRPr lang="en-US" sz="2400" dirty="0">
                  <a:latin typeface="+mj-lt"/>
                </a:endParaRPr>
              </a:p>
            </p:txBody>
          </p:sp>
        </mc:Choice>
        <mc:Fallback xmlns="">
          <p:sp>
            <p:nvSpPr>
              <p:cNvPr id="2" name="Content Placeholder 2">
                <a:extLst>
                  <a:ext uri="{FF2B5EF4-FFF2-40B4-BE49-F238E27FC236}">
                    <a16:creationId xmlns:a16="http://schemas.microsoft.com/office/drawing/2014/main" id="{C25AB3A0-9501-C7B0-82A1-73383DAE4D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370834"/>
                <a:ext cx="10515600" cy="2258566"/>
              </a:xfrm>
              <a:prstGeom prst="rect">
                <a:avLst/>
              </a:prstGeom>
              <a:blipFill>
                <a:blip r:embed="rId4"/>
                <a:stretch>
                  <a:fillRect l="-965" t="-39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87233BFC-C5C2-5551-6F60-D2A693E9C039}"/>
              </a:ext>
            </a:extLst>
          </p:cNvPr>
          <p:cNvSpPr txBox="1"/>
          <p:nvPr/>
        </p:nvSpPr>
        <p:spPr>
          <a:xfrm>
            <a:off x="3366033" y="2810030"/>
            <a:ext cx="4038597" cy="461665"/>
          </a:xfrm>
          <a:prstGeom prst="rect">
            <a:avLst/>
          </a:prstGeom>
          <a:solidFill>
            <a:srgbClr val="FD0000">
              <a:alpha val="15000"/>
            </a:srgbClr>
          </a:solidFill>
          <a:ln w="158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en-US" sz="2400" dirty="0">
                <a:latin typeface="+mj-lt"/>
              </a:rPr>
              <a:t>The population mean is 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7FF801D-4B2C-416B-0300-FB1C6E3F1133}"/>
                  </a:ext>
                </a:extLst>
              </p:cNvPr>
              <p:cNvSpPr txBox="1"/>
              <p:nvPr/>
            </p:nvSpPr>
            <p:spPr>
              <a:xfrm>
                <a:off x="3450465" y="3676720"/>
                <a:ext cx="1750828" cy="461665"/>
              </a:xfrm>
              <a:prstGeom prst="rect">
                <a:avLst/>
              </a:prstGeom>
              <a:solidFill>
                <a:srgbClr val="FD0000">
                  <a:alpha val="15000"/>
                </a:srgbClr>
              </a:solidFill>
              <a:ln w="158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=4</m:t>
                    </m:r>
                  </m:oMath>
                </a14:m>
                <a:r>
                  <a:rPr lang="en-US" sz="2400" dirty="0">
                    <a:latin typeface="+mj-lt"/>
                  </a:rPr>
                  <a:t> 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7FF801D-4B2C-416B-0300-FB1C6E3F11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0465" y="3676720"/>
                <a:ext cx="1750828" cy="461665"/>
              </a:xfrm>
              <a:prstGeom prst="rect">
                <a:avLst/>
              </a:prstGeom>
              <a:blipFill>
                <a:blip r:embed="rId5"/>
                <a:stretch>
                  <a:fillRect b="-7692"/>
                </a:stretch>
              </a:blipFill>
              <a:ln w="158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CF441A1-E0A8-5C5C-CB72-D15C8A4FCE7E}"/>
                  </a:ext>
                </a:extLst>
              </p:cNvPr>
              <p:cNvSpPr txBox="1"/>
              <p:nvPr/>
            </p:nvSpPr>
            <p:spPr>
              <a:xfrm>
                <a:off x="6017572" y="3670123"/>
                <a:ext cx="1750828" cy="461665"/>
              </a:xfrm>
              <a:prstGeom prst="rect">
                <a:avLst/>
              </a:prstGeom>
              <a:solidFill>
                <a:srgbClr val="00B050">
                  <a:alpha val="15000"/>
                </a:srgbClr>
              </a:solidFill>
              <a:ln w="158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≠4</m:t>
                    </m:r>
                  </m:oMath>
                </a14:m>
                <a:r>
                  <a:rPr lang="en-US" sz="2400" dirty="0">
                    <a:latin typeface="+mj-lt"/>
                  </a:rPr>
                  <a:t> 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CF441A1-E0A8-5C5C-CB72-D15C8A4FCE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7572" y="3670123"/>
                <a:ext cx="1750828" cy="461665"/>
              </a:xfrm>
              <a:prstGeom prst="rect">
                <a:avLst/>
              </a:prstGeom>
              <a:blipFill>
                <a:blip r:embed="rId6"/>
                <a:stretch>
                  <a:fillRect b="-5128"/>
                </a:stretch>
              </a:blipFill>
              <a:ln w="158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4D68F24-0F8D-731F-FF25-D9E3884CE5A3}"/>
              </a:ext>
            </a:extLst>
          </p:cNvPr>
          <p:cNvCxnSpPr>
            <a:cxnSpLocks/>
          </p:cNvCxnSpPr>
          <p:nvPr/>
        </p:nvCxnSpPr>
        <p:spPr>
          <a:xfrm>
            <a:off x="4356632" y="3309357"/>
            <a:ext cx="0" cy="35202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2AA2C26-E678-B033-432A-051B06DBCFEF}"/>
              </a:ext>
            </a:extLst>
          </p:cNvPr>
          <p:cNvCxnSpPr>
            <a:cxnSpLocks/>
          </p:cNvCxnSpPr>
          <p:nvPr/>
        </p:nvCxnSpPr>
        <p:spPr>
          <a:xfrm>
            <a:off x="5316629" y="3885566"/>
            <a:ext cx="605659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4210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C29BD0-A069-7721-844B-5B365F7DA3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73294AC-7947-4078-1D2B-A96A0085D3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14169" y="124968"/>
            <a:ext cx="2386100" cy="1522686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128A918A-14E7-0625-F35F-0E3A2B3C156F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710672" cy="82824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lnSpc>
                <a:spcPct val="110000"/>
              </a:lnSpc>
              <a:spcBef>
                <a:spcPct val="30000"/>
              </a:spcBef>
            </a:pPr>
            <a:r>
              <a:rPr lang="en-US" dirty="0"/>
              <a:t>Hypothesis Testing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D7DB6229-5D6E-1EA3-B059-1D0ADF55713E}"/>
              </a:ext>
            </a:extLst>
          </p:cNvPr>
          <p:cNvSpPr txBox="1">
            <a:spLocks/>
          </p:cNvSpPr>
          <p:nvPr/>
        </p:nvSpPr>
        <p:spPr>
          <a:xfrm>
            <a:off x="838200" y="970371"/>
            <a:ext cx="11430000" cy="554125"/>
          </a:xfrm>
          <a:prstGeom prst="rect">
            <a:avLst/>
          </a:prstGeom>
        </p:spPr>
        <p:txBody>
          <a:bodyPr>
            <a:norm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i="1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… how does it work in practice?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532D9B6-12E5-5FCF-BE1C-BFB2F129CA4B}"/>
                  </a:ext>
                </a:extLst>
              </p:cNvPr>
              <p:cNvSpPr txBox="1"/>
              <p:nvPr/>
            </p:nvSpPr>
            <p:spPr>
              <a:xfrm>
                <a:off x="7202424" y="365126"/>
                <a:ext cx="1750828" cy="430887"/>
              </a:xfrm>
              <a:prstGeom prst="rect">
                <a:avLst/>
              </a:prstGeom>
              <a:solidFill>
                <a:srgbClr val="FD0000">
                  <a:alpha val="15000"/>
                </a:srgbClr>
              </a:solidFill>
              <a:ln w="158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=4</m:t>
                    </m:r>
                  </m:oMath>
                </a14:m>
                <a:r>
                  <a:rPr lang="en-US" sz="2200" dirty="0"/>
                  <a:t> 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532D9B6-12E5-5FCF-BE1C-BFB2F129CA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2424" y="365126"/>
                <a:ext cx="1750828" cy="430887"/>
              </a:xfrm>
              <a:prstGeom prst="rect">
                <a:avLst/>
              </a:prstGeom>
              <a:blipFill>
                <a:blip r:embed="rId4"/>
                <a:stretch>
                  <a:fillRect b="-2778"/>
                </a:stretch>
              </a:blipFill>
              <a:ln w="158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DD23A1A-FC40-F19C-C16C-F5DF79647683}"/>
                  </a:ext>
                </a:extLst>
              </p:cNvPr>
              <p:cNvSpPr txBox="1"/>
              <p:nvPr/>
            </p:nvSpPr>
            <p:spPr>
              <a:xfrm>
                <a:off x="7200565" y="881825"/>
                <a:ext cx="1750828" cy="430887"/>
              </a:xfrm>
              <a:prstGeom prst="rect">
                <a:avLst/>
              </a:prstGeom>
              <a:solidFill>
                <a:srgbClr val="00B050">
                  <a:alpha val="15000"/>
                </a:srgbClr>
              </a:solidFill>
              <a:ln w="158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</m:t>
                      </m:r>
                      <m:r>
                        <a:rPr lang="en-US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≠4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DD23A1A-FC40-F19C-C16C-F5DF796476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0565" y="881825"/>
                <a:ext cx="1750828" cy="430887"/>
              </a:xfrm>
              <a:prstGeom prst="rect">
                <a:avLst/>
              </a:prstGeom>
              <a:blipFill>
                <a:blip r:embed="rId5"/>
                <a:stretch>
                  <a:fillRect b="-2778"/>
                </a:stretch>
              </a:blipFill>
              <a:ln w="158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id="{D616EB13-F1AC-675B-2174-D7063CF7E2CA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524496"/>
                <a:ext cx="10515600" cy="5029200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altLang="en-US" sz="2400" dirty="0">
                    <a:latin typeface="+mj-lt"/>
                  </a:rPr>
                  <a:t>Suppose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  <m:r>
                      <a:rPr lang="en-US" sz="2400" i="1">
                        <a:latin typeface="Cambria Math" panose="02040503050406030204" pitchFamily="18" charset="0"/>
                      </a:rPr>
                      <m:t>=2.8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altLang="en-US" sz="2400" dirty="0">
                    <a:latin typeface="+mj-lt"/>
                  </a:rPr>
                  <a:t> significantly lower than 4.</a:t>
                </a:r>
              </a:p>
              <a:p>
                <a:pPr marL="0" indent="0" eaLnBrk="1" hangingPunct="1">
                  <a:buNone/>
                </a:pPr>
                <a:endParaRPr lang="en-US" altLang="ko-KR" sz="2400" dirty="0">
                  <a:latin typeface="+mj-lt"/>
                  <a:ea typeface="Gulim" panose="020B0503020000020004" pitchFamily="34" charset="-127"/>
                </a:endParaRPr>
              </a:p>
              <a:p>
                <a:pPr marL="0" indent="0" eaLnBrk="1" hangingPunct="1">
                  <a:buNone/>
                </a:pPr>
                <a:r>
                  <a:rPr lang="en-US" altLang="ko-KR" sz="2400" dirty="0">
                    <a:latin typeface="+mj-lt"/>
                    <a:ea typeface="Gulim" panose="020B0503020000020004" pitchFamily="34" charset="-127"/>
                  </a:rPr>
                  <a:t>If the null hypothesis were true:</a:t>
                </a:r>
              </a:p>
              <a:p>
                <a:pPr marL="0" indent="0">
                  <a:buNone/>
                </a:pPr>
                <a:r>
                  <a:rPr lang="en-US" altLang="ko-KR" sz="2400" dirty="0">
                    <a:latin typeface="+mj-lt"/>
                    <a:ea typeface="Gulim" panose="020B0503020000020004" pitchFamily="34" charset="-127"/>
                    <a:sym typeface="Wingdings" panose="05000000000000000000" pitchFamily="2" charset="2"/>
                  </a:rPr>
                  <a:t>         Prob</a:t>
                </a:r>
                <a:r>
                  <a:rPr lang="en-US" altLang="ko-KR" sz="2400" dirty="0">
                    <a:latin typeface="+mj-lt"/>
                    <a:ea typeface="Gulim" panose="020B0503020000020004" pitchFamily="34" charset="-127"/>
                  </a:rPr>
                  <a:t>(get such a value as the sample mean) would be very small</a:t>
                </a:r>
                <a:endParaRPr lang="en-US" altLang="ko-KR" sz="2400" dirty="0">
                  <a:latin typeface="+mj-lt"/>
                  <a:ea typeface="Gulim" panose="020B0503020000020004" pitchFamily="34" charset="-127"/>
                  <a:sym typeface="Wingdings" panose="05000000000000000000" pitchFamily="2" charset="2"/>
                </a:endParaRPr>
              </a:p>
              <a:p>
                <a:pPr marL="0" indent="0">
                  <a:buNone/>
                </a:pPr>
                <a:r>
                  <a:rPr lang="en-US" altLang="ko-KR" sz="2400" dirty="0">
                    <a:latin typeface="+mj-lt"/>
                    <a:ea typeface="Gulim" panose="020B0503020000020004" pitchFamily="34" charset="-127"/>
                    <a:sym typeface="Wingdings" panose="05000000000000000000" pitchFamily="2" charset="2"/>
                  </a:rPr>
                  <a:t>         R</a:t>
                </a:r>
                <a:r>
                  <a:rPr lang="en-US" altLang="ko-KR" sz="2400" dirty="0">
                    <a:latin typeface="+mj-lt"/>
                    <a:ea typeface="Gulim" panose="020B0503020000020004" pitchFamily="34" charset="-127"/>
                  </a:rPr>
                  <a:t>eject the null hypothesis </a:t>
                </a:r>
                <a:endParaRPr lang="en-US" altLang="en-US" sz="2400" dirty="0">
                  <a:latin typeface="+mj-lt"/>
                </a:endParaRPr>
              </a:p>
              <a:p>
                <a:pPr eaLnBrk="1" hangingPunct="1"/>
                <a:endParaRPr lang="en-US" altLang="en-US" sz="2400" dirty="0">
                  <a:latin typeface="+mj-lt"/>
                </a:endParaRPr>
              </a:p>
              <a:p>
                <a:pPr marL="0" indent="0" eaLnBrk="1" hangingPunct="1">
                  <a:buNone/>
                </a:pPr>
                <a:r>
                  <a:rPr lang="en-US" altLang="en-US" sz="2400" dirty="0">
                    <a:latin typeface="+mj-lt"/>
                  </a:rPr>
                  <a:t>In other words, if the population mean were 4:</a:t>
                </a:r>
              </a:p>
              <a:p>
                <a:pPr marL="0" indent="0">
                  <a:buNone/>
                </a:pPr>
                <a:r>
                  <a:rPr lang="en-US" altLang="en-US" sz="2400" dirty="0">
                    <a:latin typeface="+mj-lt"/>
                  </a:rPr>
                  <a:t>       </a:t>
                </a:r>
                <a:r>
                  <a:rPr lang="en-US" altLang="en-US" sz="2400" dirty="0">
                    <a:latin typeface="+mj-lt"/>
                    <a:sym typeface="Wingdings" panose="05000000000000000000" pitchFamily="2" charset="2"/>
                  </a:rPr>
                  <a:t>  G</a:t>
                </a:r>
                <a:r>
                  <a:rPr lang="en-US" altLang="en-US" sz="2400" dirty="0">
                    <a:latin typeface="+mj-lt"/>
                  </a:rPr>
                  <a:t>etting a sample mean 2.8 is very unlikely.</a:t>
                </a:r>
              </a:p>
              <a:p>
                <a:pPr marL="0" indent="0">
                  <a:buNone/>
                </a:pPr>
                <a:r>
                  <a:rPr lang="en-US" altLang="en-US" sz="2400" dirty="0">
                    <a:latin typeface="+mj-lt"/>
                  </a:rPr>
                  <a:t>       </a:t>
                </a:r>
                <a:r>
                  <a:rPr lang="en-US" altLang="en-US" sz="2400" dirty="0">
                    <a:latin typeface="+mj-lt"/>
                    <a:sym typeface="Wingdings" panose="05000000000000000000" pitchFamily="2" charset="2"/>
                  </a:rPr>
                  <a:t> </a:t>
                </a:r>
                <a:r>
                  <a:rPr lang="en-US" altLang="en-US" sz="2400" dirty="0">
                    <a:latin typeface="+mj-lt"/>
                  </a:rPr>
                  <a:t> Conclude that the population mean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en-US" sz="2400" dirty="0">
                    <a:latin typeface="+mj-lt"/>
                  </a:rPr>
                  <a:t>must not be 4.</a:t>
                </a:r>
                <a:endParaRPr lang="en-US" sz="2400" dirty="0">
                  <a:latin typeface="+mj-lt"/>
                </a:endParaRPr>
              </a:p>
            </p:txBody>
          </p:sp>
        </mc:Choice>
        <mc:Fallback xmlns=""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id="{D616EB13-F1AC-675B-2174-D7063CF7E2C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524496"/>
                <a:ext cx="10515600" cy="5029200"/>
              </a:xfrm>
              <a:blipFill>
                <a:blip r:embed="rId6"/>
                <a:stretch>
                  <a:fillRect l="-965" t="-17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1824048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3786AA-E51D-2445-C5EA-45433ACCF6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4C850E6-219B-9A65-C7C5-64B526938B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14169" y="124968"/>
            <a:ext cx="2386100" cy="1522686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4D821B4-9659-9B65-71DA-F46C7B50F8A7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710672" cy="82824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lnSpc>
                <a:spcPct val="110000"/>
              </a:lnSpc>
              <a:spcBef>
                <a:spcPct val="30000"/>
              </a:spcBef>
            </a:pPr>
            <a:r>
              <a:rPr lang="en-US" dirty="0"/>
              <a:t>Hypothesis Testing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9B018E3-DE50-3109-BC38-E4089F072C48}"/>
                  </a:ext>
                </a:extLst>
              </p:cNvPr>
              <p:cNvSpPr txBox="1"/>
              <p:nvPr/>
            </p:nvSpPr>
            <p:spPr>
              <a:xfrm>
                <a:off x="7202424" y="365126"/>
                <a:ext cx="1750828" cy="430887"/>
              </a:xfrm>
              <a:prstGeom prst="rect">
                <a:avLst/>
              </a:prstGeom>
              <a:solidFill>
                <a:srgbClr val="FD0000">
                  <a:alpha val="15000"/>
                </a:srgbClr>
              </a:solidFill>
              <a:ln w="158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=4</m:t>
                    </m:r>
                  </m:oMath>
                </a14:m>
                <a:r>
                  <a:rPr lang="en-US" sz="2200" dirty="0"/>
                  <a:t> 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9B018E3-DE50-3109-BC38-E4089F072C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2424" y="365126"/>
                <a:ext cx="1750828" cy="430887"/>
              </a:xfrm>
              <a:prstGeom prst="rect">
                <a:avLst/>
              </a:prstGeom>
              <a:blipFill>
                <a:blip r:embed="rId4"/>
                <a:stretch>
                  <a:fillRect b="-2778"/>
                </a:stretch>
              </a:blipFill>
              <a:ln w="158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9E4B346-741A-2F89-5502-54D8A0E77328}"/>
                  </a:ext>
                </a:extLst>
              </p:cNvPr>
              <p:cNvSpPr txBox="1"/>
              <p:nvPr/>
            </p:nvSpPr>
            <p:spPr>
              <a:xfrm>
                <a:off x="7200565" y="881825"/>
                <a:ext cx="1750828" cy="430887"/>
              </a:xfrm>
              <a:prstGeom prst="rect">
                <a:avLst/>
              </a:prstGeom>
              <a:solidFill>
                <a:srgbClr val="00B050">
                  <a:alpha val="15000"/>
                </a:srgbClr>
              </a:solidFill>
              <a:ln w="158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</m:t>
                      </m:r>
                      <m:r>
                        <a:rPr lang="en-US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≠4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9E4B346-741A-2F89-5502-54D8A0E773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0565" y="881825"/>
                <a:ext cx="1750828" cy="430887"/>
              </a:xfrm>
              <a:prstGeom prst="rect">
                <a:avLst/>
              </a:prstGeom>
              <a:blipFill>
                <a:blip r:embed="rId5"/>
                <a:stretch>
                  <a:fillRect b="-2778"/>
                </a:stretch>
              </a:blipFill>
              <a:ln w="158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285D3624-80C0-62C8-056E-3A78CDC4AABD}"/>
              </a:ext>
            </a:extLst>
          </p:cNvPr>
          <p:cNvSpPr/>
          <p:nvPr/>
        </p:nvSpPr>
        <p:spPr>
          <a:xfrm>
            <a:off x="5227450" y="3711712"/>
            <a:ext cx="3610114" cy="1009248"/>
          </a:xfrm>
          <a:prstGeom prst="rect">
            <a:avLst/>
          </a:prstGeom>
          <a:solidFill>
            <a:srgbClr val="00CC00">
              <a:alpha val="15000"/>
            </a:srgbClr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99"/>
              </a:solidFill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5D97109-3C48-D2F5-415D-3093ABE7E958}"/>
              </a:ext>
            </a:extLst>
          </p:cNvPr>
          <p:cNvCxnSpPr>
            <a:cxnSpLocks/>
          </p:cNvCxnSpPr>
          <p:nvPr/>
        </p:nvCxnSpPr>
        <p:spPr>
          <a:xfrm flipV="1">
            <a:off x="7053649" y="3501965"/>
            <a:ext cx="0" cy="602010"/>
          </a:xfrm>
          <a:prstGeom prst="straightConnector1">
            <a:avLst/>
          </a:prstGeom>
          <a:ln w="50800">
            <a:solidFill>
              <a:srgbClr val="0070C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D305F6C-F98B-F6A3-2608-FD81E9488E84}"/>
              </a:ext>
            </a:extLst>
          </p:cNvPr>
          <p:cNvCxnSpPr>
            <a:cxnSpLocks/>
          </p:cNvCxnSpPr>
          <p:nvPr/>
        </p:nvCxnSpPr>
        <p:spPr>
          <a:xfrm>
            <a:off x="2457477" y="4096887"/>
            <a:ext cx="7325009" cy="0"/>
          </a:xfrm>
          <a:prstGeom prst="line">
            <a:avLst/>
          </a:prstGeom>
          <a:ln w="3492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34E096A-758C-47CA-180A-8F3E7C7B1FE3}"/>
                  </a:ext>
                </a:extLst>
              </p:cNvPr>
              <p:cNvSpPr txBox="1"/>
              <p:nvPr/>
            </p:nvSpPr>
            <p:spPr>
              <a:xfrm>
                <a:off x="6765806" y="3030403"/>
                <a:ext cx="533402" cy="46166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34E096A-758C-47CA-180A-8F3E7C7B1F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5806" y="3030403"/>
                <a:ext cx="533402" cy="46166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313966C-BB4F-5E75-10CD-808932D59014}"/>
              </a:ext>
            </a:extLst>
          </p:cNvPr>
          <p:cNvCxnSpPr>
            <a:cxnSpLocks/>
          </p:cNvCxnSpPr>
          <p:nvPr/>
        </p:nvCxnSpPr>
        <p:spPr>
          <a:xfrm flipH="1" flipV="1">
            <a:off x="4755493" y="3575294"/>
            <a:ext cx="386286" cy="431682"/>
          </a:xfrm>
          <a:prstGeom prst="straightConnector1">
            <a:avLst/>
          </a:prstGeom>
          <a:ln w="50800">
            <a:solidFill>
              <a:srgbClr val="0070C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AF6E85D-DE0E-D023-12A2-EC1899F433EA}"/>
              </a:ext>
            </a:extLst>
          </p:cNvPr>
          <p:cNvCxnSpPr>
            <a:cxnSpLocks/>
          </p:cNvCxnSpPr>
          <p:nvPr/>
        </p:nvCxnSpPr>
        <p:spPr>
          <a:xfrm flipV="1">
            <a:off x="8899587" y="3575294"/>
            <a:ext cx="196760" cy="435976"/>
          </a:xfrm>
          <a:prstGeom prst="straightConnector1">
            <a:avLst/>
          </a:prstGeom>
          <a:ln w="50800">
            <a:solidFill>
              <a:srgbClr val="0070C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60CBD53-FFF6-9B12-6D69-A5CDD7C3674B}"/>
                  </a:ext>
                </a:extLst>
              </p:cNvPr>
              <p:cNvSpPr txBox="1"/>
              <p:nvPr/>
            </p:nvSpPr>
            <p:spPr>
              <a:xfrm>
                <a:off x="3627251" y="3071420"/>
                <a:ext cx="2098763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  <m:r>
                        <a:rPr lang="en-US" sz="24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−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acc>
                            <m:accPr>
                              <m:chr m:val="̅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𝑋</m:t>
                              </m:r>
                            </m:e>
                          </m:acc>
                        </m:sub>
                      </m:sSub>
                    </m:oMath>
                  </m:oMathPara>
                </a14:m>
                <a:endParaRPr lang="en-US" sz="24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60CBD53-FFF6-9B12-6D69-A5CDD7C367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7251" y="3071420"/>
                <a:ext cx="2098763" cy="461665"/>
              </a:xfrm>
              <a:prstGeom prst="rect">
                <a:avLst/>
              </a:prstGeom>
              <a:blipFill>
                <a:blip r:embed="rId7"/>
                <a:stretch>
                  <a:fillRect b="-263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AA373A1-602F-5C01-C5DA-111EF5903312}"/>
                  </a:ext>
                </a:extLst>
              </p:cNvPr>
              <p:cNvSpPr txBox="1"/>
              <p:nvPr/>
            </p:nvSpPr>
            <p:spPr>
              <a:xfrm>
                <a:off x="1982672" y="4645628"/>
                <a:ext cx="3968743" cy="83099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latin typeface="+mj-lt"/>
                  </a:rPr>
                  <a:t>Unlikely for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𝜇</m:t>
                    </m:r>
                  </m:oMath>
                </a14:m>
                <a:r>
                  <a:rPr lang="en-US" sz="2400" dirty="0">
                    <a:latin typeface="+mj-lt"/>
                  </a:rPr>
                  <a:t> to be here.</a:t>
                </a:r>
              </a:p>
              <a:p>
                <a:r>
                  <a:rPr lang="en-US" sz="2400" dirty="0">
                    <a:latin typeface="+mj-lt"/>
                  </a:rPr>
                  <a:t>So reject the null hypothesis.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AA373A1-602F-5C01-C5DA-111EF59033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2672" y="4645628"/>
                <a:ext cx="3968743" cy="830997"/>
              </a:xfrm>
              <a:prstGeom prst="rect">
                <a:avLst/>
              </a:prstGeom>
              <a:blipFill>
                <a:blip r:embed="rId8"/>
                <a:stretch>
                  <a:fillRect l="-2556" t="-5970" b="-1641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59B0C6F-5401-58EC-DA80-860653EA22DD}"/>
                  </a:ext>
                </a:extLst>
              </p:cNvPr>
              <p:cNvSpPr txBox="1"/>
              <p:nvPr/>
            </p:nvSpPr>
            <p:spPr>
              <a:xfrm>
                <a:off x="8448424" y="3040301"/>
                <a:ext cx="1736083" cy="4616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acc>
                            <m:accPr>
                              <m:chr m:val="̅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𝑋</m:t>
                              </m:r>
                            </m:e>
                          </m:acc>
                        </m:sub>
                      </m:sSub>
                    </m:oMath>
                  </m:oMathPara>
                </a14:m>
                <a:endParaRPr lang="en-US" sz="24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59B0C6F-5401-58EC-DA80-860653EA22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8424" y="3040301"/>
                <a:ext cx="1736083" cy="461664"/>
              </a:xfrm>
              <a:prstGeom prst="rect">
                <a:avLst/>
              </a:prstGeom>
              <a:blipFill>
                <a:blip r:embed="rId9"/>
                <a:stretch>
                  <a:fillRect b="-270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18">
            <a:extLst>
              <a:ext uri="{FF2B5EF4-FFF2-40B4-BE49-F238E27FC236}">
                <a16:creationId xmlns:a16="http://schemas.microsoft.com/office/drawing/2014/main" id="{D7F1C968-A6AA-C443-4E4C-5555BDC16CAD}"/>
              </a:ext>
            </a:extLst>
          </p:cNvPr>
          <p:cNvSpPr/>
          <p:nvPr/>
        </p:nvSpPr>
        <p:spPr>
          <a:xfrm>
            <a:off x="1644918" y="3009755"/>
            <a:ext cx="8309851" cy="25731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38">
            <a:extLst>
              <a:ext uri="{FF2B5EF4-FFF2-40B4-BE49-F238E27FC236}">
                <a16:creationId xmlns:a16="http://schemas.microsoft.com/office/drawing/2014/main" id="{F7F8F366-BA21-53C8-D573-54A505473F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00583" y="4058894"/>
            <a:ext cx="152400" cy="152400"/>
          </a:xfrm>
          <a:prstGeom prst="ellipse">
            <a:avLst/>
          </a:prstGeom>
          <a:solidFill>
            <a:srgbClr val="FFFF00"/>
          </a:solidFill>
          <a:ln w="19050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CC3300"/>
              </a:buClr>
              <a:buSzPct val="5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55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CC3300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3300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3300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3300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3300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0B860F3-4262-3A59-0743-8893EC11A5D6}"/>
              </a:ext>
            </a:extLst>
          </p:cNvPr>
          <p:cNvCxnSpPr>
            <a:cxnSpLocks/>
          </p:cNvCxnSpPr>
          <p:nvPr/>
        </p:nvCxnSpPr>
        <p:spPr>
          <a:xfrm flipH="1">
            <a:off x="4192471" y="4186799"/>
            <a:ext cx="301996" cy="317672"/>
          </a:xfrm>
          <a:prstGeom prst="straightConnector1">
            <a:avLst/>
          </a:prstGeom>
          <a:ln w="50800">
            <a:solidFill>
              <a:srgbClr val="FF99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ontent Placeholder 5">
            <a:extLst>
              <a:ext uri="{FF2B5EF4-FFF2-40B4-BE49-F238E27FC236}">
                <a16:creationId xmlns:a16="http://schemas.microsoft.com/office/drawing/2014/main" id="{66C84DEA-BEDF-01DD-36F2-B80B1C507DE6}"/>
              </a:ext>
            </a:extLst>
          </p:cNvPr>
          <p:cNvSpPr txBox="1">
            <a:spLocks/>
          </p:cNvSpPr>
          <p:nvPr/>
        </p:nvSpPr>
        <p:spPr>
          <a:xfrm>
            <a:off x="838200" y="970370"/>
            <a:ext cx="11430000" cy="1193983"/>
          </a:xfrm>
          <a:prstGeom prst="rect">
            <a:avLst/>
          </a:prstGeom>
        </p:spPr>
        <p:txBody>
          <a:bodyPr>
            <a:norm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i="1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… how does it work in practice?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i="1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… Confidence intervals!</a:t>
            </a:r>
          </a:p>
        </p:txBody>
      </p:sp>
    </p:spTree>
    <p:extLst>
      <p:ext uri="{BB962C8B-B14F-4D97-AF65-F5344CB8AC3E}">
        <p14:creationId xmlns:p14="http://schemas.microsoft.com/office/powerpoint/2010/main" val="4052380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9" grpId="0" animBg="1"/>
      <p:bldP spid="22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08C1A1-AB28-A967-A06A-E71D0BE30B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CF586C2-3ED0-D388-9F69-3F64E36A6B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14169" y="124968"/>
            <a:ext cx="2386100" cy="1522686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78468DFB-9DC0-BDBE-23AC-F1B4335BC078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710672" cy="82824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lnSpc>
                <a:spcPct val="110000"/>
              </a:lnSpc>
              <a:spcBef>
                <a:spcPct val="30000"/>
              </a:spcBef>
            </a:pPr>
            <a:r>
              <a:rPr lang="en-US" dirty="0"/>
              <a:t>Hypothesis Testing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756AB11A-D78A-5230-A5C9-BED787EF35C1}"/>
              </a:ext>
            </a:extLst>
          </p:cNvPr>
          <p:cNvSpPr txBox="1">
            <a:spLocks/>
          </p:cNvSpPr>
          <p:nvPr/>
        </p:nvSpPr>
        <p:spPr>
          <a:xfrm>
            <a:off x="838200" y="970370"/>
            <a:ext cx="11430000" cy="1193983"/>
          </a:xfrm>
          <a:prstGeom prst="rect">
            <a:avLst/>
          </a:prstGeom>
        </p:spPr>
        <p:txBody>
          <a:bodyPr>
            <a:norm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i="1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… how does it work in practice?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i="1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… Confidence intervals!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DB0E4D7-139D-35A2-19F4-88057C807FEC}"/>
                  </a:ext>
                </a:extLst>
              </p:cNvPr>
              <p:cNvSpPr txBox="1"/>
              <p:nvPr/>
            </p:nvSpPr>
            <p:spPr>
              <a:xfrm>
                <a:off x="7202424" y="365126"/>
                <a:ext cx="1750828" cy="430887"/>
              </a:xfrm>
              <a:prstGeom prst="rect">
                <a:avLst/>
              </a:prstGeom>
              <a:solidFill>
                <a:srgbClr val="FD0000">
                  <a:alpha val="15000"/>
                </a:srgbClr>
              </a:solidFill>
              <a:ln w="158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=4</m:t>
                    </m:r>
                  </m:oMath>
                </a14:m>
                <a:r>
                  <a:rPr lang="en-US" sz="2200" dirty="0"/>
                  <a:t> 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DB0E4D7-139D-35A2-19F4-88057C807F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2424" y="365126"/>
                <a:ext cx="1750828" cy="430887"/>
              </a:xfrm>
              <a:prstGeom prst="rect">
                <a:avLst/>
              </a:prstGeom>
              <a:blipFill>
                <a:blip r:embed="rId4"/>
                <a:stretch>
                  <a:fillRect b="-2778"/>
                </a:stretch>
              </a:blipFill>
              <a:ln w="158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2D023C1-593E-A561-B18A-C927549B80E2}"/>
                  </a:ext>
                </a:extLst>
              </p:cNvPr>
              <p:cNvSpPr txBox="1"/>
              <p:nvPr/>
            </p:nvSpPr>
            <p:spPr>
              <a:xfrm>
                <a:off x="7200565" y="881825"/>
                <a:ext cx="1750828" cy="430887"/>
              </a:xfrm>
              <a:prstGeom prst="rect">
                <a:avLst/>
              </a:prstGeom>
              <a:solidFill>
                <a:srgbClr val="00B050">
                  <a:alpha val="15000"/>
                </a:srgbClr>
              </a:solidFill>
              <a:ln w="158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</m:t>
                      </m:r>
                      <m:r>
                        <a:rPr lang="en-US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≠4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2D023C1-593E-A561-B18A-C927549B80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0565" y="881825"/>
                <a:ext cx="1750828" cy="430887"/>
              </a:xfrm>
              <a:prstGeom prst="rect">
                <a:avLst/>
              </a:prstGeom>
              <a:blipFill>
                <a:blip r:embed="rId5"/>
                <a:stretch>
                  <a:fillRect b="-2778"/>
                </a:stretch>
              </a:blipFill>
              <a:ln w="158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DADD45B-4A06-7171-3E08-F8E9BDBFE609}"/>
                  </a:ext>
                </a:extLst>
              </p:cNvPr>
              <p:cNvSpPr txBox="1"/>
              <p:nvPr/>
            </p:nvSpPr>
            <p:spPr>
              <a:xfrm>
                <a:off x="6200282" y="4500864"/>
                <a:ext cx="1736083" cy="4616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𝜇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acc>
                            <m:accPr>
                              <m:chr m:val="̅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𝑋</m:t>
                              </m:r>
                            </m:e>
                          </m:acc>
                        </m:sub>
                      </m:sSub>
                    </m:oMath>
                  </m:oMathPara>
                </a14:m>
                <a:endParaRPr lang="en-US" sz="24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DADD45B-4A06-7171-3E08-F8E9BDBFE6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0282" y="4500864"/>
                <a:ext cx="1736083" cy="461664"/>
              </a:xfrm>
              <a:prstGeom prst="rect">
                <a:avLst/>
              </a:prstGeom>
              <a:blipFill>
                <a:blip r:embed="rId6"/>
                <a:stretch>
                  <a:fillRect b="-810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Rectangle 36">
            <a:extLst>
              <a:ext uri="{FF2B5EF4-FFF2-40B4-BE49-F238E27FC236}">
                <a16:creationId xmlns:a16="http://schemas.microsoft.com/office/drawing/2014/main" id="{1154738B-E52B-B047-8FB8-A79A13A9F9A7}"/>
              </a:ext>
            </a:extLst>
          </p:cNvPr>
          <p:cNvSpPr/>
          <p:nvPr/>
        </p:nvSpPr>
        <p:spPr>
          <a:xfrm>
            <a:off x="2785119" y="3711712"/>
            <a:ext cx="3641783" cy="877018"/>
          </a:xfrm>
          <a:prstGeom prst="rect">
            <a:avLst/>
          </a:prstGeom>
          <a:solidFill>
            <a:srgbClr val="00CC00">
              <a:alpha val="15000"/>
            </a:srgbClr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99"/>
              </a:solidFill>
            </a:endParaRP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8AE0D023-C906-E97C-51FF-3E8625438B16}"/>
              </a:ext>
            </a:extLst>
          </p:cNvPr>
          <p:cNvCxnSpPr>
            <a:cxnSpLocks/>
          </p:cNvCxnSpPr>
          <p:nvPr/>
        </p:nvCxnSpPr>
        <p:spPr>
          <a:xfrm flipV="1">
            <a:off x="7036429" y="3563488"/>
            <a:ext cx="0" cy="495407"/>
          </a:xfrm>
          <a:prstGeom prst="straightConnector1">
            <a:avLst/>
          </a:prstGeom>
          <a:ln w="50800">
            <a:solidFill>
              <a:srgbClr val="0070C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DF87E490-0641-46C9-4090-622B82276BB7}"/>
              </a:ext>
            </a:extLst>
          </p:cNvPr>
          <p:cNvCxnSpPr>
            <a:cxnSpLocks/>
          </p:cNvCxnSpPr>
          <p:nvPr/>
        </p:nvCxnSpPr>
        <p:spPr>
          <a:xfrm>
            <a:off x="1252007" y="4096887"/>
            <a:ext cx="8458200" cy="0"/>
          </a:xfrm>
          <a:prstGeom prst="line">
            <a:avLst/>
          </a:prstGeom>
          <a:ln w="3492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Oval 38">
            <a:extLst>
              <a:ext uri="{FF2B5EF4-FFF2-40B4-BE49-F238E27FC236}">
                <a16:creationId xmlns:a16="http://schemas.microsoft.com/office/drawing/2014/main" id="{AFFFBD3A-0A24-1A9E-A0B6-5DE2EFDA86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99185" y="4058894"/>
            <a:ext cx="152400" cy="152400"/>
          </a:xfrm>
          <a:prstGeom prst="ellipse">
            <a:avLst/>
          </a:prstGeom>
          <a:solidFill>
            <a:srgbClr val="FFFF00"/>
          </a:solidFill>
          <a:ln w="19050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CC3300"/>
              </a:buClr>
              <a:buSzPct val="5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55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CC3300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3300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3300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3300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3300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77C3AD71-2B92-A13F-6903-D0534F0B8A64}"/>
              </a:ext>
            </a:extLst>
          </p:cNvPr>
          <p:cNvCxnSpPr>
            <a:cxnSpLocks/>
          </p:cNvCxnSpPr>
          <p:nvPr/>
        </p:nvCxnSpPr>
        <p:spPr>
          <a:xfrm flipH="1" flipV="1">
            <a:off x="4213885" y="3495473"/>
            <a:ext cx="349214" cy="408827"/>
          </a:xfrm>
          <a:prstGeom prst="straightConnector1">
            <a:avLst/>
          </a:prstGeom>
          <a:ln w="50800">
            <a:solidFill>
              <a:srgbClr val="FF99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DC23AEB-B4A6-F901-484C-3237774EBB5E}"/>
                  </a:ext>
                </a:extLst>
              </p:cNvPr>
              <p:cNvSpPr txBox="1"/>
              <p:nvPr/>
            </p:nvSpPr>
            <p:spPr>
              <a:xfrm>
                <a:off x="2723870" y="2975643"/>
                <a:ext cx="3379574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latin typeface="+mj-lt"/>
                  </a:rPr>
                  <a:t>Suppose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>
                    <a:latin typeface="+mj-lt"/>
                  </a:rPr>
                  <a:t> were true</a:t>
                </a: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DC23AEB-B4A6-F901-484C-3237774EBB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3870" y="2975643"/>
                <a:ext cx="3379574" cy="461665"/>
              </a:xfrm>
              <a:prstGeom prst="rect">
                <a:avLst/>
              </a:prstGeom>
              <a:blipFill>
                <a:blip r:embed="rId7"/>
                <a:stretch>
                  <a:fillRect l="-2996" t="-10811" b="-2973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17C0A6D-5F19-6F03-1CB8-3774CA1DC4A8}"/>
              </a:ext>
            </a:extLst>
          </p:cNvPr>
          <p:cNvCxnSpPr>
            <a:cxnSpLocks/>
          </p:cNvCxnSpPr>
          <p:nvPr/>
        </p:nvCxnSpPr>
        <p:spPr>
          <a:xfrm>
            <a:off x="6457889" y="4190273"/>
            <a:ext cx="356719" cy="291790"/>
          </a:xfrm>
          <a:prstGeom prst="straightConnector1">
            <a:avLst/>
          </a:prstGeom>
          <a:ln w="50800">
            <a:solidFill>
              <a:srgbClr val="FF99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1F39699-2A2B-DD75-D37F-4B0A6352D4C8}"/>
                  </a:ext>
                </a:extLst>
              </p:cNvPr>
              <p:cNvSpPr txBox="1"/>
              <p:nvPr/>
            </p:nvSpPr>
            <p:spPr>
              <a:xfrm>
                <a:off x="1544571" y="4498019"/>
                <a:ext cx="1736083" cy="4616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𝜇</m:t>
                      </m:r>
                      <m:r>
                        <a:rPr lang="en-US" sz="24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−2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acc>
                            <m:accPr>
                              <m:chr m:val="̅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𝑋</m:t>
                              </m:r>
                            </m:e>
                          </m:acc>
                        </m:sub>
                      </m:sSub>
                    </m:oMath>
                  </m:oMathPara>
                </a14:m>
                <a:endParaRPr lang="en-US" sz="24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1F39699-2A2B-DD75-D37F-4B0A6352D4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4571" y="4498019"/>
                <a:ext cx="1736083" cy="461664"/>
              </a:xfrm>
              <a:prstGeom prst="rect">
                <a:avLst/>
              </a:prstGeom>
              <a:blipFill>
                <a:blip r:embed="rId8"/>
                <a:stretch>
                  <a:fillRect b="-810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FE4484CB-6B45-5FDA-D583-9BD4E0DA0ED7}"/>
              </a:ext>
            </a:extLst>
          </p:cNvPr>
          <p:cNvCxnSpPr>
            <a:cxnSpLocks/>
          </p:cNvCxnSpPr>
          <p:nvPr/>
        </p:nvCxnSpPr>
        <p:spPr>
          <a:xfrm flipH="1">
            <a:off x="2412613" y="4188817"/>
            <a:ext cx="311257" cy="293247"/>
          </a:xfrm>
          <a:prstGeom prst="straightConnector1">
            <a:avLst/>
          </a:prstGeom>
          <a:ln w="50800">
            <a:solidFill>
              <a:srgbClr val="FF99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AA1BF881-5180-303B-B208-C41F928F2157}"/>
                  </a:ext>
                </a:extLst>
              </p:cNvPr>
              <p:cNvSpPr txBox="1"/>
              <p:nvPr/>
            </p:nvSpPr>
            <p:spPr>
              <a:xfrm>
                <a:off x="6553200" y="3094336"/>
                <a:ext cx="3992426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</m:oMath>
                </a14:m>
                <a:r>
                  <a:rPr lang="en-US" sz="2400" dirty="0">
                    <a:latin typeface="+mj-lt"/>
                  </a:rPr>
                  <a:t> shouldn’t have been here</a:t>
                </a: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AA1BF881-5180-303B-B208-C41F928F21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3200" y="3094336"/>
                <a:ext cx="3992426" cy="461665"/>
              </a:xfrm>
              <a:prstGeom prst="rect">
                <a:avLst/>
              </a:prstGeom>
              <a:blipFill>
                <a:blip r:embed="rId9"/>
                <a:stretch>
                  <a:fillRect l="-317" t="-10811" b="-2973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62EDC648-898E-1270-6E6F-9DCF8FB72F8E}"/>
              </a:ext>
            </a:extLst>
          </p:cNvPr>
          <p:cNvCxnSpPr>
            <a:cxnSpLocks/>
          </p:cNvCxnSpPr>
          <p:nvPr/>
        </p:nvCxnSpPr>
        <p:spPr>
          <a:xfrm flipV="1">
            <a:off x="1937807" y="3563488"/>
            <a:ext cx="0" cy="495407"/>
          </a:xfrm>
          <a:prstGeom prst="straightConnector1">
            <a:avLst/>
          </a:prstGeom>
          <a:ln w="50800">
            <a:solidFill>
              <a:srgbClr val="0070C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316C3075-DB26-A4D2-EB88-8F8DBB12845F}"/>
                  </a:ext>
                </a:extLst>
              </p:cNvPr>
              <p:cNvSpPr txBox="1"/>
              <p:nvPr/>
            </p:nvSpPr>
            <p:spPr>
              <a:xfrm>
                <a:off x="1293307" y="2798143"/>
                <a:ext cx="1363862" cy="83099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400" dirty="0">
                    <a:latin typeface="+mj-lt"/>
                  </a:rPr>
                  <a:t>Unlikely </a:t>
                </a:r>
              </a:p>
              <a:p>
                <a:pPr algn="ctr"/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</m:oMath>
                </a14:m>
                <a:r>
                  <a:rPr lang="en-US" sz="2400" dirty="0">
                    <a:latin typeface="+mj-lt"/>
                  </a:rPr>
                  <a:t> </a:t>
                </a: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316C3075-DB26-A4D2-EB88-8F8DBB1284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3307" y="2798143"/>
                <a:ext cx="1363862" cy="830997"/>
              </a:xfrm>
              <a:prstGeom prst="rect">
                <a:avLst/>
              </a:prstGeom>
              <a:blipFill>
                <a:blip r:embed="rId10"/>
                <a:stretch>
                  <a:fillRect l="-2752" t="-6061" r="-825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Oval 38">
            <a:extLst>
              <a:ext uri="{FF2B5EF4-FFF2-40B4-BE49-F238E27FC236}">
                <a16:creationId xmlns:a16="http://schemas.microsoft.com/office/drawing/2014/main" id="{F6AF7841-4864-5244-4F7F-D4FC182637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60229" y="4065319"/>
            <a:ext cx="152400" cy="152400"/>
          </a:xfrm>
          <a:prstGeom prst="ellipse">
            <a:avLst/>
          </a:prstGeom>
          <a:solidFill>
            <a:srgbClr val="00FFFF"/>
          </a:solidFill>
          <a:ln w="19050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CC3300"/>
              </a:buClr>
              <a:buSzPct val="5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55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CC3300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3300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3300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3300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3300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52" name="Oval 38">
            <a:extLst>
              <a:ext uri="{FF2B5EF4-FFF2-40B4-BE49-F238E27FC236}">
                <a16:creationId xmlns:a16="http://schemas.microsoft.com/office/drawing/2014/main" id="{AE25052D-8D8F-8B61-8DD2-BC7B1E8F41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67089" y="4073202"/>
            <a:ext cx="152400" cy="152400"/>
          </a:xfrm>
          <a:prstGeom prst="ellipse">
            <a:avLst/>
          </a:prstGeom>
          <a:solidFill>
            <a:srgbClr val="00FFFF"/>
          </a:solidFill>
          <a:ln w="19050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CC3300"/>
              </a:buClr>
              <a:buSzPct val="5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55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CC3300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3300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3300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3300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3300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</p:spTree>
    <p:extLst>
      <p:ext uri="{BB962C8B-B14F-4D97-AF65-F5344CB8AC3E}">
        <p14:creationId xmlns:p14="http://schemas.microsoft.com/office/powerpoint/2010/main" val="6072198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B240BFF7-BA4B-42F1-BBCF-972DCB9F0290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838200" y="1867957"/>
            <a:ext cx="10515600" cy="3122086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Only one sample is available.</a:t>
            </a:r>
            <a:endParaRPr lang="en-US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But we need to estimate the population parameter somehow.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400" dirty="0"/>
              <a:t>Ask instead: how far is the population mean from the observed sample mean?</a:t>
            </a:r>
          </a:p>
        </p:txBody>
      </p:sp>
      <p:sp>
        <p:nvSpPr>
          <p:cNvPr id="15" name="Line 2">
            <a:extLst>
              <a:ext uri="{FF2B5EF4-FFF2-40B4-BE49-F238E27FC236}">
                <a16:creationId xmlns:a16="http://schemas.microsoft.com/office/drawing/2014/main" id="{5C4BA9E2-8A0E-4F76-93A5-27AB67EDCFBD}"/>
              </a:ext>
            </a:extLst>
          </p:cNvPr>
          <p:cNvSpPr>
            <a:spLocks noChangeShapeType="1"/>
          </p:cNvSpPr>
          <p:nvPr/>
        </p:nvSpPr>
        <p:spPr bwMode="auto">
          <a:xfrm>
            <a:off x="2893693" y="5475313"/>
            <a:ext cx="617220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sz="13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 Box 3">
                <a:extLst>
                  <a:ext uri="{FF2B5EF4-FFF2-40B4-BE49-F238E27FC236}">
                    <a16:creationId xmlns:a16="http://schemas.microsoft.com/office/drawing/2014/main" id="{0B25D058-D0D8-43C8-BB2F-5D0D98855D4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445618" y="4980519"/>
                <a:ext cx="482204" cy="507831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7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700" i="1">
                              <a:latin typeface="Cambria Math"/>
                            </a:rPr>
                            <m:t>𝑋</m:t>
                          </m:r>
                        </m:e>
                      </m:acc>
                    </m:oMath>
                  </m:oMathPara>
                </a14:m>
                <a:endParaRPr lang="en-US" sz="2700" b="1" dirty="0"/>
              </a:p>
            </p:txBody>
          </p:sp>
        </mc:Choice>
        <mc:Fallback xmlns="">
          <p:sp>
            <p:nvSpPr>
              <p:cNvPr id="17" name="Text Box 3">
                <a:extLst>
                  <a:ext uri="{FF2B5EF4-FFF2-40B4-BE49-F238E27FC236}">
                    <a16:creationId xmlns:a16="http://schemas.microsoft.com/office/drawing/2014/main" id="{0B25D058-D0D8-43C8-BB2F-5D0D98855D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445618" y="4980519"/>
                <a:ext cx="482204" cy="5078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 Box 9">
                <a:extLst>
                  <a:ext uri="{FF2B5EF4-FFF2-40B4-BE49-F238E27FC236}">
                    <a16:creationId xmlns:a16="http://schemas.microsoft.com/office/drawing/2014/main" id="{5CDE75AA-FB47-48EF-AEEB-0EBA8EC20A8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621290" y="5377684"/>
                <a:ext cx="271463" cy="461665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  <a:ea typeface="Cambria Math"/>
                            </a:rPr>
                            <m:t>𝝁</m:t>
                          </m:r>
                        </m:e>
                        <m:sub/>
                      </m:sSub>
                      <m:r>
                        <a:rPr lang="en-US" sz="2400" i="1">
                          <a:latin typeface="Cambria Math"/>
                          <a:ea typeface="Cambria Math"/>
                        </a:rPr>
                        <m:t> </m:t>
                      </m:r>
                    </m:oMath>
                  </m:oMathPara>
                </a14:m>
                <a:endParaRPr lang="en-US" sz="2400" b="1" dirty="0">
                  <a:latin typeface="Symbol" pitchFamily="18" charset="2"/>
                </a:endParaRPr>
              </a:p>
            </p:txBody>
          </p:sp>
        </mc:Choice>
        <mc:Fallback xmlns="">
          <p:sp>
            <p:nvSpPr>
              <p:cNvPr id="20" name="Text Box 9">
                <a:extLst>
                  <a:ext uri="{FF2B5EF4-FFF2-40B4-BE49-F238E27FC236}">
                    <a16:creationId xmlns:a16="http://schemas.microsoft.com/office/drawing/2014/main" id="{5CDE75AA-FB47-48EF-AEEB-0EBA8EC20A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621290" y="5377684"/>
                <a:ext cx="271463" cy="461665"/>
              </a:xfrm>
              <a:prstGeom prst="rect">
                <a:avLst/>
              </a:prstGeom>
              <a:blipFill>
                <a:blip r:embed="rId4"/>
                <a:stretch>
                  <a:fillRect l="-4348" r="-152174" b="-24324"/>
                </a:stretch>
              </a:blip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 Box 10">
                <a:extLst>
                  <a:ext uri="{FF2B5EF4-FFF2-40B4-BE49-F238E27FC236}">
                    <a16:creationId xmlns:a16="http://schemas.microsoft.com/office/drawing/2014/main" id="{2ADF5FFA-6535-4EC5-98A8-80BAAD3F70E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795967" y="5408639"/>
                <a:ext cx="271463" cy="461665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  <a:ea typeface="Cambria Math"/>
                            </a:rPr>
                            <m:t>𝝁</m:t>
                          </m:r>
                        </m:e>
                        <m:sub/>
                      </m:sSub>
                      <m:r>
                        <a:rPr lang="en-US" sz="2400" i="1">
                          <a:latin typeface="Cambria Math"/>
                          <a:ea typeface="Cambria Math"/>
                        </a:rPr>
                        <m:t> </m:t>
                      </m:r>
                    </m:oMath>
                  </m:oMathPara>
                </a14:m>
                <a:endParaRPr lang="en-US" sz="2400" b="1" dirty="0">
                  <a:latin typeface="Symbol" pitchFamily="18" charset="2"/>
                </a:endParaRPr>
              </a:p>
            </p:txBody>
          </p:sp>
        </mc:Choice>
        <mc:Fallback xmlns="">
          <p:sp>
            <p:nvSpPr>
              <p:cNvPr id="21" name="Text Box 10">
                <a:extLst>
                  <a:ext uri="{FF2B5EF4-FFF2-40B4-BE49-F238E27FC236}">
                    <a16:creationId xmlns:a16="http://schemas.microsoft.com/office/drawing/2014/main" id="{2ADF5FFA-6535-4EC5-98A8-80BAAD3F70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795967" y="5408639"/>
                <a:ext cx="271463" cy="461665"/>
              </a:xfrm>
              <a:prstGeom prst="rect">
                <a:avLst/>
              </a:prstGeom>
              <a:blipFill>
                <a:blip r:embed="rId5"/>
                <a:stretch>
                  <a:fillRect l="-9091" r="-163636" b="-21053"/>
                </a:stretch>
              </a:blip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 Box 11">
                <a:extLst>
                  <a:ext uri="{FF2B5EF4-FFF2-40B4-BE49-F238E27FC236}">
                    <a16:creationId xmlns:a16="http://schemas.microsoft.com/office/drawing/2014/main" id="{5E729F65-3827-47E2-8623-0B88FD436BA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979943" y="5408639"/>
                <a:ext cx="271463" cy="461665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  <a:ea typeface="Cambria Math"/>
                            </a:rPr>
                            <m:t>𝝁</m:t>
                          </m:r>
                        </m:e>
                        <m:sub/>
                      </m:sSub>
                      <m:r>
                        <a:rPr lang="en-US" sz="2400" i="1">
                          <a:latin typeface="Cambria Math"/>
                          <a:ea typeface="Cambria Math"/>
                        </a:rPr>
                        <m:t> </m:t>
                      </m:r>
                    </m:oMath>
                  </m:oMathPara>
                </a14:m>
                <a:endParaRPr lang="en-US" sz="2400" b="1" dirty="0">
                  <a:latin typeface="Symbol" pitchFamily="18" charset="2"/>
                </a:endParaRPr>
              </a:p>
            </p:txBody>
          </p:sp>
        </mc:Choice>
        <mc:Fallback xmlns="">
          <p:sp>
            <p:nvSpPr>
              <p:cNvPr id="22" name="Text Box 11">
                <a:extLst>
                  <a:ext uri="{FF2B5EF4-FFF2-40B4-BE49-F238E27FC236}">
                    <a16:creationId xmlns:a16="http://schemas.microsoft.com/office/drawing/2014/main" id="{5E729F65-3827-47E2-8623-0B88FD436B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979943" y="5408639"/>
                <a:ext cx="271463" cy="461665"/>
              </a:xfrm>
              <a:prstGeom prst="rect">
                <a:avLst/>
              </a:prstGeom>
              <a:blipFill>
                <a:blip r:embed="rId5"/>
                <a:stretch>
                  <a:fillRect l="-9091" r="-163636" b="-21053"/>
                </a:stretch>
              </a:blip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Oval 6">
            <a:extLst>
              <a:ext uri="{FF2B5EF4-FFF2-40B4-BE49-F238E27FC236}">
                <a16:creationId xmlns:a16="http://schemas.microsoft.com/office/drawing/2014/main" id="{CBE0C7B4-8BA5-4B6D-A784-77C30D11E9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96411" y="5408639"/>
            <a:ext cx="133350" cy="146447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3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 Box 10">
                <a:extLst>
                  <a:ext uri="{FF2B5EF4-FFF2-40B4-BE49-F238E27FC236}">
                    <a16:creationId xmlns:a16="http://schemas.microsoft.com/office/drawing/2014/main" id="{F9B72A00-B471-4A48-A0A3-BA0219D09A5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461785" y="5408639"/>
                <a:ext cx="271463" cy="461665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  <a:ea typeface="Cambria Math"/>
                            </a:rPr>
                            <m:t>𝝁</m:t>
                          </m:r>
                        </m:e>
                        <m:sub/>
                      </m:sSub>
                      <m:r>
                        <a:rPr lang="en-US" sz="2400" i="1">
                          <a:latin typeface="Cambria Math"/>
                          <a:ea typeface="Cambria Math"/>
                        </a:rPr>
                        <m:t> </m:t>
                      </m:r>
                    </m:oMath>
                  </m:oMathPara>
                </a14:m>
                <a:endParaRPr lang="en-US" sz="2400" b="1" dirty="0">
                  <a:latin typeface="Symbol" pitchFamily="18" charset="2"/>
                </a:endParaRPr>
              </a:p>
            </p:txBody>
          </p:sp>
        </mc:Choice>
        <mc:Fallback xmlns="">
          <p:sp>
            <p:nvSpPr>
              <p:cNvPr id="24" name="Text Box 10">
                <a:extLst>
                  <a:ext uri="{FF2B5EF4-FFF2-40B4-BE49-F238E27FC236}">
                    <a16:creationId xmlns:a16="http://schemas.microsoft.com/office/drawing/2014/main" id="{F9B72A00-B471-4A48-A0A3-BA0219D09A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461785" y="5408639"/>
                <a:ext cx="271463" cy="461665"/>
              </a:xfrm>
              <a:prstGeom prst="rect">
                <a:avLst/>
              </a:prstGeom>
              <a:blipFill>
                <a:blip r:embed="rId6"/>
                <a:stretch>
                  <a:fillRect l="-4545" r="-163636" b="-21053"/>
                </a:stretch>
              </a:blip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 Box 10">
                <a:extLst>
                  <a:ext uri="{FF2B5EF4-FFF2-40B4-BE49-F238E27FC236}">
                    <a16:creationId xmlns:a16="http://schemas.microsoft.com/office/drawing/2014/main" id="{C385978F-8313-40CC-9EBD-EEF08433830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009681" y="5408640"/>
                <a:ext cx="271463" cy="461665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  <a:ea typeface="Cambria Math"/>
                            </a:rPr>
                            <m:t>𝝁</m:t>
                          </m:r>
                        </m:e>
                        <m:sub/>
                      </m:sSub>
                    </m:oMath>
                  </m:oMathPara>
                </a14:m>
                <a:endParaRPr lang="en-US" sz="2400" b="1" dirty="0">
                  <a:latin typeface="Symbol" pitchFamily="18" charset="2"/>
                </a:endParaRPr>
              </a:p>
            </p:txBody>
          </p:sp>
        </mc:Choice>
        <mc:Fallback xmlns="">
          <p:sp>
            <p:nvSpPr>
              <p:cNvPr id="25" name="Text Box 10">
                <a:extLst>
                  <a:ext uri="{FF2B5EF4-FFF2-40B4-BE49-F238E27FC236}">
                    <a16:creationId xmlns:a16="http://schemas.microsoft.com/office/drawing/2014/main" id="{C385978F-8313-40CC-9EBD-EEF0843383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009681" y="5408640"/>
                <a:ext cx="271463" cy="461665"/>
              </a:xfrm>
              <a:prstGeom prst="rect">
                <a:avLst/>
              </a:prstGeom>
              <a:blipFill>
                <a:blip r:embed="rId7"/>
                <a:stretch>
                  <a:fillRect l="-4545" r="-50000" b="-13158"/>
                </a:stretch>
              </a:blip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 Box 10">
                <a:extLst>
                  <a:ext uri="{FF2B5EF4-FFF2-40B4-BE49-F238E27FC236}">
                    <a16:creationId xmlns:a16="http://schemas.microsoft.com/office/drawing/2014/main" id="{D72C82B4-303F-4438-BDD3-CA575C0BD95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764290" y="5408640"/>
                <a:ext cx="271463" cy="461665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  <a:ea typeface="Cambria Math"/>
                            </a:rPr>
                            <m:t>𝝁</m:t>
                          </m:r>
                        </m:e>
                        <m:sub/>
                      </m:sSub>
                      <m:r>
                        <a:rPr lang="en-US" sz="2400" i="1">
                          <a:latin typeface="Cambria Math"/>
                          <a:ea typeface="Cambria Math"/>
                        </a:rPr>
                        <m:t> </m:t>
                      </m:r>
                    </m:oMath>
                  </m:oMathPara>
                </a14:m>
                <a:endParaRPr lang="en-US" sz="2400" b="1" dirty="0">
                  <a:latin typeface="Symbol" pitchFamily="18" charset="2"/>
                </a:endParaRPr>
              </a:p>
            </p:txBody>
          </p:sp>
        </mc:Choice>
        <mc:Fallback xmlns="">
          <p:sp>
            <p:nvSpPr>
              <p:cNvPr id="26" name="Text Box 10">
                <a:extLst>
                  <a:ext uri="{FF2B5EF4-FFF2-40B4-BE49-F238E27FC236}">
                    <a16:creationId xmlns:a16="http://schemas.microsoft.com/office/drawing/2014/main" id="{D72C82B4-303F-4438-BDD3-CA575C0BD9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764290" y="5408640"/>
                <a:ext cx="271463" cy="461665"/>
              </a:xfrm>
              <a:prstGeom prst="rect">
                <a:avLst/>
              </a:prstGeom>
              <a:blipFill>
                <a:blip r:embed="rId6"/>
                <a:stretch>
                  <a:fillRect l="-9091" r="-159091" b="-21053"/>
                </a:stretch>
              </a:blip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 Box 10">
                <a:extLst>
                  <a:ext uri="{FF2B5EF4-FFF2-40B4-BE49-F238E27FC236}">
                    <a16:creationId xmlns:a16="http://schemas.microsoft.com/office/drawing/2014/main" id="{15559F5A-111B-47CD-8E24-9633041A306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324601" y="5408640"/>
                <a:ext cx="271463" cy="461665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  <a:ea typeface="Cambria Math"/>
                            </a:rPr>
                            <m:t>𝝁</m:t>
                          </m:r>
                        </m:e>
                        <m:sub/>
                      </m:sSub>
                      <m:r>
                        <a:rPr lang="en-US" sz="2400" i="1">
                          <a:latin typeface="Cambria Math"/>
                          <a:ea typeface="Cambria Math"/>
                        </a:rPr>
                        <m:t> </m:t>
                      </m:r>
                    </m:oMath>
                  </m:oMathPara>
                </a14:m>
                <a:endParaRPr lang="en-US" sz="2400" b="1" dirty="0">
                  <a:latin typeface="Symbol" pitchFamily="18" charset="2"/>
                </a:endParaRPr>
              </a:p>
            </p:txBody>
          </p:sp>
        </mc:Choice>
        <mc:Fallback xmlns="">
          <p:sp>
            <p:nvSpPr>
              <p:cNvPr id="27" name="Text Box 10">
                <a:extLst>
                  <a:ext uri="{FF2B5EF4-FFF2-40B4-BE49-F238E27FC236}">
                    <a16:creationId xmlns:a16="http://schemas.microsoft.com/office/drawing/2014/main" id="{15559F5A-111B-47CD-8E24-9633041A30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324601" y="5408640"/>
                <a:ext cx="271463" cy="461665"/>
              </a:xfrm>
              <a:prstGeom prst="rect">
                <a:avLst/>
              </a:prstGeom>
              <a:blipFill>
                <a:blip r:embed="rId8"/>
                <a:stretch>
                  <a:fillRect l="-9091" r="-159091" b="-21053"/>
                </a:stretch>
              </a:blip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 Box 10">
                <a:extLst>
                  <a:ext uri="{FF2B5EF4-FFF2-40B4-BE49-F238E27FC236}">
                    <a16:creationId xmlns:a16="http://schemas.microsoft.com/office/drawing/2014/main" id="{195729AF-1791-4288-95FD-60934CCF3A1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861673" y="5408640"/>
                <a:ext cx="271463" cy="461665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  <a:ea typeface="Cambria Math"/>
                            </a:rPr>
                            <m:t>𝝁</m:t>
                          </m:r>
                        </m:e>
                        <m:sub/>
                      </m:sSub>
                      <m:r>
                        <a:rPr lang="en-US" sz="2400" i="1">
                          <a:latin typeface="Cambria Math"/>
                          <a:ea typeface="Cambria Math"/>
                        </a:rPr>
                        <m:t> </m:t>
                      </m:r>
                    </m:oMath>
                  </m:oMathPara>
                </a14:m>
                <a:endParaRPr lang="en-US" sz="2400" b="1" dirty="0">
                  <a:latin typeface="Symbol" pitchFamily="18" charset="2"/>
                </a:endParaRPr>
              </a:p>
            </p:txBody>
          </p:sp>
        </mc:Choice>
        <mc:Fallback xmlns="">
          <p:sp>
            <p:nvSpPr>
              <p:cNvPr id="28" name="Text Box 10">
                <a:extLst>
                  <a:ext uri="{FF2B5EF4-FFF2-40B4-BE49-F238E27FC236}">
                    <a16:creationId xmlns:a16="http://schemas.microsoft.com/office/drawing/2014/main" id="{195729AF-1791-4288-95FD-60934CCF3A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861673" y="5408640"/>
                <a:ext cx="271463" cy="461665"/>
              </a:xfrm>
              <a:prstGeom prst="rect">
                <a:avLst/>
              </a:prstGeom>
              <a:blipFill>
                <a:blip r:embed="rId5"/>
                <a:stretch>
                  <a:fillRect l="-9091" r="-163636" b="-21053"/>
                </a:stretch>
              </a:blip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 Box 10">
                <a:extLst>
                  <a:ext uri="{FF2B5EF4-FFF2-40B4-BE49-F238E27FC236}">
                    <a16:creationId xmlns:a16="http://schemas.microsoft.com/office/drawing/2014/main" id="{5E06E0B8-11D7-4BE9-BB7D-C5A8267BFCE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540254" y="5406259"/>
                <a:ext cx="271463" cy="461665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  <a:ea typeface="Cambria Math"/>
                            </a:rPr>
                            <m:t>𝝁</m:t>
                          </m:r>
                        </m:e>
                        <m:sub/>
                      </m:sSub>
                      <m:r>
                        <a:rPr lang="en-US" sz="2400" i="1">
                          <a:latin typeface="Cambria Math"/>
                          <a:ea typeface="Cambria Math"/>
                        </a:rPr>
                        <m:t> </m:t>
                      </m:r>
                    </m:oMath>
                  </m:oMathPara>
                </a14:m>
                <a:endParaRPr lang="en-US" sz="2400" b="1" dirty="0">
                  <a:latin typeface="Symbol" pitchFamily="18" charset="2"/>
                </a:endParaRPr>
              </a:p>
            </p:txBody>
          </p:sp>
        </mc:Choice>
        <mc:Fallback xmlns="">
          <p:sp>
            <p:nvSpPr>
              <p:cNvPr id="29" name="Text Box 10">
                <a:extLst>
                  <a:ext uri="{FF2B5EF4-FFF2-40B4-BE49-F238E27FC236}">
                    <a16:creationId xmlns:a16="http://schemas.microsoft.com/office/drawing/2014/main" id="{5E06E0B8-11D7-4BE9-BB7D-C5A8267BFC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540254" y="5406259"/>
                <a:ext cx="271463" cy="461665"/>
              </a:xfrm>
              <a:prstGeom prst="rect">
                <a:avLst/>
              </a:prstGeom>
              <a:blipFill>
                <a:blip r:embed="rId6"/>
                <a:stretch>
                  <a:fillRect l="-4545" r="-163636" b="-21053"/>
                </a:stretch>
              </a:blip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>
            <a:extLst>
              <a:ext uri="{FF2B5EF4-FFF2-40B4-BE49-F238E27FC236}">
                <a16:creationId xmlns:a16="http://schemas.microsoft.com/office/drawing/2014/main" id="{7A58058D-117B-58E9-3573-B5F9EB510717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82824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dirty="0"/>
              <a:t>If Population Mean is Unknown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4753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/>
      <p:bldP spid="23" grpId="0" animBg="1"/>
      <p:bldP spid="24" grpId="0"/>
      <p:bldP spid="25" grpId="0"/>
      <p:bldP spid="26" grpId="0"/>
      <p:bldP spid="27" grpId="0"/>
      <p:bldP spid="28" grpId="0"/>
      <p:bldP spid="29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85D4B94-1685-4299-BCCC-0517739CA88D}"/>
              </a:ext>
            </a:extLst>
          </p:cNvPr>
          <p:cNvSpPr txBox="1"/>
          <p:nvPr/>
        </p:nvSpPr>
        <p:spPr>
          <a:xfrm>
            <a:off x="838200" y="3302950"/>
            <a:ext cx="3352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5% = Size (</a:t>
            </a:r>
            <a:r>
              <a:rPr lang="en-US" sz="2400" dirty="0">
                <a:solidFill>
                  <a:srgbClr val="FF0066"/>
                </a:solidFill>
                <a:latin typeface="+mj-lt"/>
              </a:rPr>
              <a:t>Red Region</a:t>
            </a:r>
            <a:r>
              <a:rPr lang="en-US" sz="2400" dirty="0">
                <a:latin typeface="+mj-lt"/>
              </a:rPr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9573E87-EEC2-4C9B-8667-D5B32C0C1516}"/>
                  </a:ext>
                </a:extLst>
              </p:cNvPr>
              <p:cNvSpPr txBox="1"/>
              <p:nvPr/>
            </p:nvSpPr>
            <p:spPr>
              <a:xfrm>
                <a:off x="1295400" y="3786933"/>
                <a:ext cx="86868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+mj-lt"/>
                  </a:rPr>
                  <a:t>= P(Observe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</m:oMath>
                </a14:m>
                <a:r>
                  <a:rPr lang="en-US" sz="2400" dirty="0">
                    <a:latin typeface="+mj-lt"/>
                  </a:rPr>
                  <a:t> in </a:t>
                </a:r>
                <a:r>
                  <a:rPr lang="en-US" sz="2400" dirty="0">
                    <a:solidFill>
                      <a:srgbClr val="FF0066"/>
                    </a:solidFill>
                    <a:latin typeface="+mj-lt"/>
                  </a:rPr>
                  <a:t>Red</a:t>
                </a:r>
                <a:r>
                  <a:rPr lang="en-US" sz="2400" dirty="0">
                    <a:latin typeface="+mj-lt"/>
                  </a:rPr>
                  <a:t>, when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</m:oMath>
                </a14:m>
                <a:r>
                  <a:rPr lang="en-US" sz="2400" dirty="0">
                    <a:latin typeface="+mj-lt"/>
                  </a:rPr>
                  <a:t> follows this distribution with mean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altLang="en-US" sz="2400" dirty="0">
                    <a:latin typeface="+mj-lt"/>
                  </a:rPr>
                  <a:t>)</a:t>
                </a:r>
                <a:endParaRPr lang="en-US" altLang="en-US" sz="2400" i="1" dirty="0">
                  <a:latin typeface="+mj-lt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9573E87-EEC2-4C9B-8667-D5B32C0C15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5400" y="3786933"/>
                <a:ext cx="8686800" cy="461665"/>
              </a:xfrm>
              <a:prstGeom prst="rect">
                <a:avLst/>
              </a:prstGeom>
              <a:blipFill>
                <a:blip r:embed="rId2"/>
                <a:stretch>
                  <a:fillRect l="-1168" t="-10811" r="-730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713DC00-6D1C-40AC-8DA7-2F08F2A7AFFB}"/>
                  </a:ext>
                </a:extLst>
              </p:cNvPr>
              <p:cNvSpPr txBox="1"/>
              <p:nvPr/>
            </p:nvSpPr>
            <p:spPr>
              <a:xfrm>
                <a:off x="1308538" y="4807995"/>
                <a:ext cx="86868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+mj-lt"/>
                  </a:rPr>
                  <a:t>= P(Observe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</m:oMath>
                </a14:m>
                <a:r>
                  <a:rPr lang="en-US" sz="2400" dirty="0">
                    <a:latin typeface="+mj-lt"/>
                  </a:rPr>
                  <a:t> in </a:t>
                </a:r>
                <a:r>
                  <a:rPr lang="en-US" sz="2400" dirty="0">
                    <a:solidFill>
                      <a:srgbClr val="FF0066"/>
                    </a:solidFill>
                    <a:latin typeface="+mj-lt"/>
                  </a:rPr>
                  <a:t>Red </a:t>
                </a:r>
                <a:r>
                  <a:rPr lang="en-US" sz="2400" dirty="0">
                    <a:latin typeface="+mj-lt"/>
                  </a:rPr>
                  <a:t>|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en-US" sz="2400" dirty="0">
                    <a:latin typeface="+mj-lt"/>
                  </a:rPr>
                  <a:t> is true)</a:t>
                </a:r>
                <a:endParaRPr lang="en-US" altLang="en-US" sz="2400" i="1" dirty="0">
                  <a:latin typeface="+mj-lt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713DC00-6D1C-40AC-8DA7-2F08F2A7AF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8538" y="4807995"/>
                <a:ext cx="8686800" cy="461665"/>
              </a:xfrm>
              <a:prstGeom prst="rect">
                <a:avLst/>
              </a:prstGeom>
              <a:blipFill>
                <a:blip r:embed="rId3"/>
                <a:stretch>
                  <a:fillRect l="-1168" t="-10811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3A9019A-641F-4689-A8AE-2FA03CE97AD3}"/>
                  </a:ext>
                </a:extLst>
              </p:cNvPr>
              <p:cNvSpPr txBox="1"/>
              <p:nvPr/>
            </p:nvSpPr>
            <p:spPr>
              <a:xfrm>
                <a:off x="1295400" y="4305888"/>
                <a:ext cx="86868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+mj-lt"/>
                  </a:rPr>
                  <a:t>= P(Observe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</m:oMath>
                </a14:m>
                <a:r>
                  <a:rPr lang="en-US" sz="2400" dirty="0">
                    <a:latin typeface="+mj-lt"/>
                  </a:rPr>
                  <a:t> in </a:t>
                </a:r>
                <a:r>
                  <a:rPr lang="en-US" sz="2400" dirty="0">
                    <a:solidFill>
                      <a:srgbClr val="FF0066"/>
                    </a:solidFill>
                    <a:latin typeface="+mj-lt"/>
                  </a:rPr>
                  <a:t>Red</a:t>
                </a:r>
                <a:r>
                  <a:rPr lang="en-US" sz="2400" dirty="0">
                    <a:latin typeface="+mj-lt"/>
                  </a:rPr>
                  <a:t>, given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en-US" sz="2400" dirty="0">
                    <a:latin typeface="+mj-lt"/>
                  </a:rPr>
                  <a:t> is true)</a:t>
                </a:r>
                <a:endParaRPr lang="en-US" altLang="en-US" sz="2400" i="1" dirty="0">
                  <a:latin typeface="+mj-lt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3A9019A-641F-4689-A8AE-2FA03CE97A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5400" y="4305888"/>
                <a:ext cx="8686800" cy="461665"/>
              </a:xfrm>
              <a:prstGeom prst="rect">
                <a:avLst/>
              </a:prstGeom>
              <a:blipFill>
                <a:blip r:embed="rId4"/>
                <a:stretch>
                  <a:fillRect l="-1168" t="-7895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3CB3C32-1F27-4692-B65D-0C379CBBFEBB}"/>
                  </a:ext>
                </a:extLst>
              </p:cNvPr>
              <p:cNvSpPr txBox="1"/>
              <p:nvPr/>
            </p:nvSpPr>
            <p:spPr>
              <a:xfrm>
                <a:off x="1295400" y="5291978"/>
                <a:ext cx="86868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+mj-lt"/>
                  </a:rPr>
                  <a:t>= P(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</m:oMath>
                </a14:m>
                <a:r>
                  <a:rPr lang="en-US" sz="2400" dirty="0">
                    <a:latin typeface="+mj-lt"/>
                  </a:rPr>
                  <a:t> is too “extreme” to occur |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en-US" sz="2400" dirty="0">
                    <a:latin typeface="+mj-lt"/>
                  </a:rPr>
                  <a:t> is true)</a:t>
                </a:r>
                <a:endParaRPr lang="en-US" altLang="en-US" sz="2400" i="1" dirty="0">
                  <a:latin typeface="+mj-lt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3CB3C32-1F27-4692-B65D-0C379CBBFE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5400" y="5291978"/>
                <a:ext cx="8686800" cy="461665"/>
              </a:xfrm>
              <a:prstGeom prst="rect">
                <a:avLst/>
              </a:prstGeom>
              <a:blipFill>
                <a:blip r:embed="rId5"/>
                <a:stretch>
                  <a:fillRect l="-1168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3D7B398-A429-491D-912E-7624EA76B62E}"/>
                  </a:ext>
                </a:extLst>
              </p:cNvPr>
              <p:cNvSpPr txBox="1"/>
              <p:nvPr/>
            </p:nvSpPr>
            <p:spPr>
              <a:xfrm>
                <a:off x="1295400" y="5829057"/>
                <a:ext cx="86868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+mj-lt"/>
                  </a:rPr>
                  <a:t>= P(We find evidence to reject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>
                    <a:latin typeface="+mj-lt"/>
                  </a:rPr>
                  <a:t> |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en-US" sz="2400" dirty="0">
                    <a:latin typeface="+mj-lt"/>
                  </a:rPr>
                  <a:t> is true)</a:t>
                </a:r>
                <a:endParaRPr lang="en-US" altLang="en-US" sz="2400" i="1" dirty="0">
                  <a:latin typeface="+mj-lt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3D7B398-A429-491D-912E-7624EA76B6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5400" y="5829057"/>
                <a:ext cx="8686800" cy="461665"/>
              </a:xfrm>
              <a:prstGeom prst="rect">
                <a:avLst/>
              </a:prstGeom>
              <a:blipFill>
                <a:blip r:embed="rId6"/>
                <a:stretch>
                  <a:fillRect l="-1168" t="-7895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8486BDA-FC11-4366-9F10-D2C4E39C16E9}"/>
                  </a:ext>
                </a:extLst>
              </p:cNvPr>
              <p:cNvSpPr txBox="1"/>
              <p:nvPr/>
            </p:nvSpPr>
            <p:spPr>
              <a:xfrm>
                <a:off x="1295400" y="6327225"/>
                <a:ext cx="86868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+mj-lt"/>
                  </a:rPr>
                  <a:t>= P(Observe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</m:oMath>
                </a14:m>
                <a:r>
                  <a:rPr lang="en-US" sz="2400" dirty="0">
                    <a:latin typeface="+mj-lt"/>
                  </a:rPr>
                  <a:t> in </a:t>
                </a:r>
                <a:r>
                  <a:rPr lang="en-US" sz="2400" dirty="0">
                    <a:solidFill>
                      <a:srgbClr val="FF0066"/>
                    </a:solidFill>
                    <a:latin typeface="+mj-lt"/>
                  </a:rPr>
                  <a:t>Rejection Region </a:t>
                </a:r>
                <a:r>
                  <a:rPr lang="en-US" sz="2400" dirty="0">
                    <a:latin typeface="+mj-lt"/>
                  </a:rPr>
                  <a:t>|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en-US" sz="2400" dirty="0">
                    <a:latin typeface="+mj-lt"/>
                  </a:rPr>
                  <a:t> is true)</a:t>
                </a:r>
                <a:endParaRPr lang="en-US" altLang="en-US" sz="2400" i="1" dirty="0">
                  <a:latin typeface="+mj-lt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8486BDA-FC11-4366-9F10-D2C4E39C16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5400" y="6327225"/>
                <a:ext cx="8686800" cy="461665"/>
              </a:xfrm>
              <a:prstGeom prst="rect">
                <a:avLst/>
              </a:prstGeom>
              <a:blipFill>
                <a:blip r:embed="rId7"/>
                <a:stretch>
                  <a:fillRect l="-1168" t="-10811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B2089D11-02F4-4DBB-9798-5AA497ED795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88119" y="979969"/>
            <a:ext cx="5048250" cy="2028825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9B80FA7-3A52-4D55-97AA-802246985C0A}"/>
              </a:ext>
            </a:extLst>
          </p:cNvPr>
          <p:cNvCxnSpPr/>
          <p:nvPr/>
        </p:nvCxnSpPr>
        <p:spPr>
          <a:xfrm>
            <a:off x="6926319" y="2348404"/>
            <a:ext cx="914400" cy="86192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A252142-B777-4412-891B-EC7A207CFB5E}"/>
              </a:ext>
            </a:extLst>
          </p:cNvPr>
          <p:cNvCxnSpPr>
            <a:cxnSpLocks/>
          </p:cNvCxnSpPr>
          <p:nvPr/>
        </p:nvCxnSpPr>
        <p:spPr>
          <a:xfrm flipH="1">
            <a:off x="8755119" y="2358304"/>
            <a:ext cx="952500" cy="8520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E197BD2B-FA1F-4AEF-9A1B-9BE20E665D4C}"/>
              </a:ext>
            </a:extLst>
          </p:cNvPr>
          <p:cNvSpPr txBox="1"/>
          <p:nvPr/>
        </p:nvSpPr>
        <p:spPr>
          <a:xfrm>
            <a:off x="8001002" y="3041566"/>
            <a:ext cx="609600" cy="430887"/>
          </a:xfrm>
          <a:prstGeom prst="rect">
            <a:avLst/>
          </a:prstGeom>
          <a:solidFill>
            <a:srgbClr val="FF0066">
              <a:alpha val="10000"/>
            </a:srgb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latin typeface="+mj-lt"/>
              </a:rPr>
              <a:t>5%</a:t>
            </a:r>
          </a:p>
        </p:txBody>
      </p:sp>
      <p:sp>
        <p:nvSpPr>
          <p:cNvPr id="26" name="Oval 38">
            <a:extLst>
              <a:ext uri="{FF2B5EF4-FFF2-40B4-BE49-F238E27FC236}">
                <a16:creationId xmlns:a16="http://schemas.microsoft.com/office/drawing/2014/main" id="{A0AF32BF-C52A-460B-A39D-B0F6F7F107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31797" y="2387695"/>
            <a:ext cx="152400" cy="152400"/>
          </a:xfrm>
          <a:prstGeom prst="ellipse">
            <a:avLst/>
          </a:prstGeom>
          <a:solidFill>
            <a:srgbClr val="FFFF00"/>
          </a:solidFill>
          <a:ln w="19050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CC3300"/>
              </a:buClr>
              <a:buSzPct val="5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55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CC3300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3300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3300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3300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3300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C8AC1B8-3F67-4377-9C07-6FB4B3C0709A}"/>
                  </a:ext>
                </a:extLst>
              </p:cNvPr>
              <p:cNvSpPr txBox="1"/>
              <p:nvPr/>
            </p:nvSpPr>
            <p:spPr>
              <a:xfrm>
                <a:off x="10001619" y="2621252"/>
                <a:ext cx="420375" cy="430887"/>
              </a:xfrm>
              <a:prstGeom prst="rect">
                <a:avLst/>
              </a:prstGeom>
              <a:solidFill>
                <a:srgbClr val="FFFF00"/>
              </a:solidFill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200" i="1">
                              <a:latin typeface="Cambria Math"/>
                            </a:rPr>
                            <m:t>𝑋</m:t>
                          </m:r>
                        </m:e>
                      </m:acc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C8AC1B8-3F67-4377-9C07-6FB4B3C070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01619" y="2621252"/>
                <a:ext cx="420375" cy="43088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Oval 38">
            <a:extLst>
              <a:ext uri="{FF2B5EF4-FFF2-40B4-BE49-F238E27FC236}">
                <a16:creationId xmlns:a16="http://schemas.microsoft.com/office/drawing/2014/main" id="{1C410769-9EB3-4B24-8BE8-911CD60B28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7211" y="2387695"/>
            <a:ext cx="152400" cy="152400"/>
          </a:xfrm>
          <a:prstGeom prst="ellipse">
            <a:avLst/>
          </a:prstGeom>
          <a:solidFill>
            <a:srgbClr val="FFFF00"/>
          </a:solidFill>
          <a:ln w="19050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CC3300"/>
              </a:buClr>
              <a:buSzPct val="5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55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CC3300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3300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3300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3300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3300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4B4434A-09CF-4813-887D-30B1FD5C8274}"/>
                  </a:ext>
                </a:extLst>
              </p:cNvPr>
              <p:cNvSpPr txBox="1"/>
              <p:nvPr/>
            </p:nvSpPr>
            <p:spPr>
              <a:xfrm>
                <a:off x="6297033" y="2621252"/>
                <a:ext cx="420375" cy="430887"/>
              </a:xfrm>
              <a:prstGeom prst="rect">
                <a:avLst/>
              </a:prstGeom>
              <a:solidFill>
                <a:srgbClr val="FFFF00"/>
              </a:solidFill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200" i="1">
                              <a:latin typeface="Cambria Math"/>
                            </a:rPr>
                            <m:t>𝑋</m:t>
                          </m:r>
                        </m:e>
                      </m:acc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4B4434A-09CF-4813-887D-30B1FD5C82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7033" y="2621252"/>
                <a:ext cx="420375" cy="43088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2B8432B6-1A52-4362-877A-2291BEAEF4E0}"/>
              </a:ext>
            </a:extLst>
          </p:cNvPr>
          <p:cNvSpPr txBox="1"/>
          <p:nvPr/>
        </p:nvSpPr>
        <p:spPr>
          <a:xfrm>
            <a:off x="8001002" y="463969"/>
            <a:ext cx="762000" cy="430887"/>
          </a:xfrm>
          <a:prstGeom prst="rect">
            <a:avLst/>
          </a:prstGeom>
          <a:solidFill>
            <a:srgbClr val="FFFF99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latin typeface="+mj-lt"/>
              </a:rPr>
              <a:t>95%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1831906-74AE-4403-B384-CE0E946B89EB}"/>
                  </a:ext>
                </a:extLst>
              </p:cNvPr>
              <p:cNvSpPr txBox="1"/>
              <p:nvPr/>
            </p:nvSpPr>
            <p:spPr>
              <a:xfrm>
                <a:off x="4591052" y="1145269"/>
                <a:ext cx="2517196" cy="830997"/>
              </a:xfrm>
              <a:prstGeom prst="rect">
                <a:avLst/>
              </a:prstGeom>
              <a:solidFill>
                <a:srgbClr val="FF0066">
                  <a:alpha val="10000"/>
                </a:srgbClr>
              </a:solidFill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latin typeface="+mj-lt"/>
                  </a:rPr>
                  <a:t>Rejection Region, </a:t>
                </a:r>
              </a:p>
              <a:p>
                <a:pPr algn="ctr"/>
                <a:r>
                  <a:rPr lang="en-US" sz="2400" dirty="0">
                    <a:latin typeface="+mj-lt"/>
                  </a:rPr>
                  <a:t>Size =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2.5%</m:t>
                    </m:r>
                  </m:oMath>
                </a14:m>
                <a:r>
                  <a:rPr lang="en-US" sz="2400" dirty="0">
                    <a:latin typeface="+mj-lt"/>
                  </a:rPr>
                  <a:t>  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1831906-74AE-4403-B384-CE0E946B89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1052" y="1145269"/>
                <a:ext cx="2517196" cy="830997"/>
              </a:xfrm>
              <a:prstGeom prst="rect">
                <a:avLst/>
              </a:prstGeom>
              <a:blipFill>
                <a:blip r:embed="rId11"/>
                <a:stretch>
                  <a:fillRect l="-498" t="-4412" r="-3483" b="-14706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19B1113-2E83-4AEC-B8F3-24D3F8062C7E}"/>
                  </a:ext>
                </a:extLst>
              </p:cNvPr>
              <p:cNvSpPr txBox="1"/>
              <p:nvPr/>
            </p:nvSpPr>
            <p:spPr>
              <a:xfrm>
                <a:off x="9433942" y="955069"/>
                <a:ext cx="2517196" cy="830997"/>
              </a:xfrm>
              <a:prstGeom prst="rect">
                <a:avLst/>
              </a:prstGeom>
              <a:solidFill>
                <a:srgbClr val="FF0066">
                  <a:alpha val="10000"/>
                </a:srgbClr>
              </a:solidFill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latin typeface="+mj-lt"/>
                  </a:rPr>
                  <a:t>Rejection Region, </a:t>
                </a:r>
              </a:p>
              <a:p>
                <a:pPr algn="ctr"/>
                <a:r>
                  <a:rPr lang="en-US" sz="2400" dirty="0">
                    <a:latin typeface="+mj-lt"/>
                  </a:rPr>
                  <a:t>Size =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2.5%</m:t>
                    </m:r>
                  </m:oMath>
                </a14:m>
                <a:endParaRPr lang="en-US" sz="2400" dirty="0">
                  <a:latin typeface="+mj-lt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19B1113-2E83-4AEC-B8F3-24D3F8062C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33942" y="955069"/>
                <a:ext cx="2517196" cy="830997"/>
              </a:xfrm>
              <a:prstGeom prst="rect">
                <a:avLst/>
              </a:prstGeom>
              <a:blipFill>
                <a:blip r:embed="rId12"/>
                <a:stretch>
                  <a:fillRect l="-1000" t="-4412" r="-3500" b="-14706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05B4350-782C-405F-8A5C-EDBBA817192F}"/>
                  </a:ext>
                </a:extLst>
              </p:cNvPr>
              <p:cNvSpPr txBox="1"/>
              <p:nvPr/>
            </p:nvSpPr>
            <p:spPr>
              <a:xfrm>
                <a:off x="1327460" y="1540622"/>
                <a:ext cx="2581275" cy="461665"/>
              </a:xfrm>
              <a:prstGeom prst="rect">
                <a:avLst/>
              </a:prstGeom>
              <a:solidFill>
                <a:srgbClr val="D4EDB9">
                  <a:alpha val="50000"/>
                </a:srgbClr>
              </a:solidFill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sz="2400" dirty="0">
                    <a:latin typeface="+mj-lt"/>
                  </a:rPr>
                  <a:t>  Pop. Mean =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sz="2400" dirty="0">
                    <a:latin typeface="+mj-lt"/>
                  </a:rPr>
                  <a:t> 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05B4350-782C-405F-8A5C-EDBBA81719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7460" y="1540622"/>
                <a:ext cx="2581275" cy="461665"/>
              </a:xfrm>
              <a:prstGeom prst="rect">
                <a:avLst/>
              </a:prstGeom>
              <a:blipFill>
                <a:blip r:embed="rId13"/>
                <a:stretch>
                  <a:fillRect l="-488" t="-7692" b="-25641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BCDF671-B272-4FE4-9597-FA271ECEA173}"/>
              </a:ext>
            </a:extLst>
          </p:cNvPr>
          <p:cNvCxnSpPr>
            <a:cxnSpLocks/>
          </p:cNvCxnSpPr>
          <p:nvPr/>
        </p:nvCxnSpPr>
        <p:spPr>
          <a:xfrm>
            <a:off x="4255511" y="4217820"/>
            <a:ext cx="5382265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982595A4-BAEB-419D-96A6-061F0D9452BC}"/>
              </a:ext>
            </a:extLst>
          </p:cNvPr>
          <p:cNvCxnSpPr>
            <a:cxnSpLocks/>
          </p:cNvCxnSpPr>
          <p:nvPr/>
        </p:nvCxnSpPr>
        <p:spPr>
          <a:xfrm>
            <a:off x="4180200" y="4755635"/>
            <a:ext cx="2537207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3F623AA-A818-498F-9602-2CF3846260D2}"/>
              </a:ext>
            </a:extLst>
          </p:cNvPr>
          <p:cNvCxnSpPr>
            <a:cxnSpLocks/>
          </p:cNvCxnSpPr>
          <p:nvPr/>
        </p:nvCxnSpPr>
        <p:spPr>
          <a:xfrm>
            <a:off x="4255511" y="5238882"/>
            <a:ext cx="1209675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91AE53D-FE58-402E-83E1-7C990F86FD20}"/>
              </a:ext>
            </a:extLst>
          </p:cNvPr>
          <p:cNvCxnSpPr>
            <a:cxnSpLocks/>
          </p:cNvCxnSpPr>
          <p:nvPr/>
        </p:nvCxnSpPr>
        <p:spPr>
          <a:xfrm>
            <a:off x="5369935" y="5722865"/>
            <a:ext cx="1209675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AC63354-7AC8-4265-9A41-7B16F8A8236B}"/>
              </a:ext>
            </a:extLst>
          </p:cNvPr>
          <p:cNvCxnSpPr>
            <a:cxnSpLocks/>
          </p:cNvCxnSpPr>
          <p:nvPr/>
        </p:nvCxnSpPr>
        <p:spPr>
          <a:xfrm>
            <a:off x="5716644" y="6259944"/>
            <a:ext cx="1209675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5A624FD1-BCF4-4F5F-8809-BAC6FAC7F0E7}"/>
              </a:ext>
            </a:extLst>
          </p:cNvPr>
          <p:cNvCxnSpPr>
            <a:cxnSpLocks/>
          </p:cNvCxnSpPr>
          <p:nvPr/>
        </p:nvCxnSpPr>
        <p:spPr>
          <a:xfrm>
            <a:off x="5898573" y="6758112"/>
            <a:ext cx="1209675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1">
            <a:extLst>
              <a:ext uri="{FF2B5EF4-FFF2-40B4-BE49-F238E27FC236}">
                <a16:creationId xmlns:a16="http://schemas.microsoft.com/office/drawing/2014/main" id="{63EF39CA-27FF-781B-606A-20CC5490A3AE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710672" cy="82824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lnSpc>
                <a:spcPct val="110000"/>
              </a:lnSpc>
              <a:spcBef>
                <a:spcPct val="30000"/>
              </a:spcBef>
            </a:pPr>
            <a:r>
              <a:rPr lang="en-US" dirty="0"/>
              <a:t>General Example</a:t>
            </a:r>
          </a:p>
        </p:txBody>
      </p:sp>
    </p:spTree>
    <p:extLst>
      <p:ext uri="{BB962C8B-B14F-4D97-AF65-F5344CB8AC3E}">
        <p14:creationId xmlns:p14="http://schemas.microsoft.com/office/powerpoint/2010/main" val="938500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3D7B398-A429-491D-912E-7624EA76B62E}"/>
                  </a:ext>
                </a:extLst>
              </p:cNvPr>
              <p:cNvSpPr txBox="1"/>
              <p:nvPr/>
            </p:nvSpPr>
            <p:spPr>
              <a:xfrm>
                <a:off x="970029" y="4699672"/>
                <a:ext cx="73914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+mj-lt"/>
                  </a:rPr>
                  <a:t>= P(Reject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>
                    <a:latin typeface="+mj-lt"/>
                  </a:rPr>
                  <a:t> |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en-US" sz="2400" dirty="0">
                    <a:latin typeface="+mj-lt"/>
                  </a:rPr>
                  <a:t> is true)</a:t>
                </a:r>
                <a:endParaRPr lang="en-US" altLang="en-US" sz="2400" i="1" dirty="0">
                  <a:latin typeface="+mj-lt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3D7B398-A429-491D-912E-7624EA76B6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0029" y="4699672"/>
                <a:ext cx="7391400" cy="461665"/>
              </a:xfrm>
              <a:prstGeom prst="rect">
                <a:avLst/>
              </a:prstGeom>
              <a:blipFill>
                <a:blip r:embed="rId2"/>
                <a:stretch>
                  <a:fillRect l="-1372" t="-10811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8486BDA-FC11-4366-9F10-D2C4E39C16E9}"/>
                  </a:ext>
                </a:extLst>
              </p:cNvPr>
              <p:cNvSpPr txBox="1"/>
              <p:nvPr/>
            </p:nvSpPr>
            <p:spPr>
              <a:xfrm>
                <a:off x="722379" y="4238007"/>
                <a:ext cx="86868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2400" dirty="0">
                    <a:latin typeface="+mj-lt"/>
                  </a:rPr>
                  <a:t> = P(Observe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</m:oMath>
                </a14:m>
                <a:r>
                  <a:rPr lang="en-US" sz="2400" dirty="0">
                    <a:latin typeface="+mj-lt"/>
                  </a:rPr>
                  <a:t> in </a:t>
                </a:r>
                <a:r>
                  <a:rPr lang="en-US" sz="2400" dirty="0">
                    <a:solidFill>
                      <a:srgbClr val="FF0066"/>
                    </a:solidFill>
                    <a:latin typeface="+mj-lt"/>
                  </a:rPr>
                  <a:t>Rejection Region </a:t>
                </a:r>
                <a:r>
                  <a:rPr lang="en-US" sz="2400" dirty="0">
                    <a:latin typeface="+mj-lt"/>
                  </a:rPr>
                  <a:t>|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en-US" sz="2400" dirty="0">
                    <a:latin typeface="+mj-lt"/>
                  </a:rPr>
                  <a:t> is true)</a:t>
                </a:r>
                <a:endParaRPr lang="en-US" altLang="en-US" sz="2400" i="1" dirty="0">
                  <a:latin typeface="+mj-lt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8486BDA-FC11-4366-9F10-D2C4E39C16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379" y="4238007"/>
                <a:ext cx="8686800" cy="461665"/>
              </a:xfrm>
              <a:prstGeom prst="rect">
                <a:avLst/>
              </a:prstGeom>
              <a:blipFill>
                <a:blip r:embed="rId3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77D29E2-DA67-4F33-8AD8-80D0591FB727}"/>
                  </a:ext>
                </a:extLst>
              </p:cNvPr>
              <p:cNvSpPr txBox="1"/>
              <p:nvPr/>
            </p:nvSpPr>
            <p:spPr>
              <a:xfrm>
                <a:off x="970029" y="5205608"/>
                <a:ext cx="73914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+mj-lt"/>
                  </a:rPr>
                  <a:t>= P(Incorrectly rejecting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aka</m:t>
                    </m:r>
                  </m:oMath>
                </a14:m>
                <a:r>
                  <a:rPr lang="en-US" sz="2400" dirty="0">
                    <a:latin typeface="+mj-lt"/>
                  </a:rPr>
                  <a:t> Type I error</a:t>
                </a:r>
                <a:r>
                  <a:rPr lang="en-US" altLang="en-US" sz="2400" dirty="0">
                    <a:latin typeface="+mj-lt"/>
                  </a:rPr>
                  <a:t>)</a:t>
                </a:r>
                <a:endParaRPr lang="en-US" altLang="en-US" sz="2400" i="1" dirty="0">
                  <a:latin typeface="+mj-lt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77D29E2-DA67-4F33-8AD8-80D0591FB7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0029" y="5205608"/>
                <a:ext cx="7391400" cy="461665"/>
              </a:xfrm>
              <a:prstGeom prst="rect">
                <a:avLst/>
              </a:prstGeom>
              <a:blipFill>
                <a:blip r:embed="rId4"/>
                <a:stretch>
                  <a:fillRect l="-1372" t="-7895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8C95E85F-973C-46A3-9E0D-F37F8B07EE43}"/>
              </a:ext>
            </a:extLst>
          </p:cNvPr>
          <p:cNvSpPr txBox="1"/>
          <p:nvPr/>
        </p:nvSpPr>
        <p:spPr>
          <a:xfrm>
            <a:off x="970029" y="5711544"/>
            <a:ext cx="7391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= </a:t>
            </a:r>
            <a:r>
              <a:rPr lang="en-US" sz="2400" dirty="0">
                <a:solidFill>
                  <a:srgbClr val="00B0F0"/>
                </a:solidFill>
                <a:latin typeface="+mj-lt"/>
              </a:rPr>
              <a:t>Significance level </a:t>
            </a:r>
            <a:r>
              <a:rPr lang="en-US" sz="2400" dirty="0">
                <a:latin typeface="+mj-lt"/>
              </a:rPr>
              <a:t>of the hypothesis test </a:t>
            </a:r>
            <a:endParaRPr lang="en-US" altLang="en-US" sz="2400" i="1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5697E24-0E21-45C4-B19C-3A6008516FC5}"/>
                  </a:ext>
                </a:extLst>
              </p:cNvPr>
              <p:cNvSpPr txBox="1"/>
              <p:nvPr/>
            </p:nvSpPr>
            <p:spPr>
              <a:xfrm>
                <a:off x="8967597" y="4022562"/>
                <a:ext cx="2581275" cy="430887"/>
              </a:xfrm>
              <a:prstGeom prst="rect">
                <a:avLst/>
              </a:prstGeom>
              <a:solidFill>
                <a:srgbClr val="D4EDB9">
                  <a:alpha val="50000"/>
                </a:srgbClr>
              </a:solidFill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200" i="1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sz="2200" dirty="0"/>
                  <a:t>  pop. mean =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sz="2200" dirty="0"/>
                  <a:t> </a:t>
                </a: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5697E24-0E21-45C4-B19C-3A6008516F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7597" y="4022562"/>
                <a:ext cx="2581275" cy="430887"/>
              </a:xfrm>
              <a:prstGeom prst="rect">
                <a:avLst/>
              </a:prstGeom>
              <a:blipFill>
                <a:blip r:embed="rId5"/>
                <a:stretch>
                  <a:fillRect t="-8333" b="-22222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5" name="Picture 44">
            <a:extLst>
              <a:ext uri="{FF2B5EF4-FFF2-40B4-BE49-F238E27FC236}">
                <a16:creationId xmlns:a16="http://schemas.microsoft.com/office/drawing/2014/main" id="{EDB6EEC6-D5BA-4E21-9FF5-95473EFAD5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09591" y="1212304"/>
            <a:ext cx="5048250" cy="20288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845E519A-C5C8-4295-9971-EDEA327CFAED}"/>
                  </a:ext>
                </a:extLst>
              </p:cNvPr>
              <p:cNvSpPr txBox="1"/>
              <p:nvPr/>
            </p:nvSpPr>
            <p:spPr>
              <a:xfrm>
                <a:off x="8361429" y="672893"/>
                <a:ext cx="952500" cy="430887"/>
              </a:xfrm>
              <a:prstGeom prst="rect">
                <a:avLst/>
              </a:prstGeom>
              <a:solidFill>
                <a:srgbClr val="FFFF99"/>
              </a:solidFill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1−</m:t>
                      </m:r>
                      <m:r>
                        <a:rPr lang="en-US" sz="22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845E519A-C5C8-4295-9971-EDEA327CFA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1429" y="672893"/>
                <a:ext cx="952500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BF1E812-50D5-4FB6-BC7B-66ACA851B647}"/>
                  </a:ext>
                </a:extLst>
              </p:cNvPr>
              <p:cNvSpPr txBox="1"/>
              <p:nvPr/>
            </p:nvSpPr>
            <p:spPr>
              <a:xfrm>
                <a:off x="4634874" y="1560807"/>
                <a:ext cx="2581275" cy="830997"/>
              </a:xfrm>
              <a:prstGeom prst="rect">
                <a:avLst/>
              </a:prstGeom>
              <a:solidFill>
                <a:srgbClr val="FF0066">
                  <a:alpha val="10000"/>
                </a:srgbClr>
              </a:solidFill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latin typeface="+mj-lt"/>
                  </a:rPr>
                  <a:t>Rejection Region, </a:t>
                </a:r>
              </a:p>
              <a:p>
                <a:pPr algn="ctr"/>
                <a:r>
                  <a:rPr lang="en-US" sz="2400" dirty="0">
                    <a:latin typeface="+mj-lt"/>
                  </a:rPr>
                  <a:t>Size =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/2</m:t>
                    </m:r>
                  </m:oMath>
                </a14:m>
                <a:r>
                  <a:rPr lang="en-US" sz="2400" dirty="0">
                    <a:latin typeface="+mj-lt"/>
                  </a:rPr>
                  <a:t>  </a:t>
                </a: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BF1E812-50D5-4FB6-BC7B-66ACA851B6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4874" y="1560807"/>
                <a:ext cx="2581275" cy="830997"/>
              </a:xfrm>
              <a:prstGeom prst="rect">
                <a:avLst/>
              </a:prstGeom>
              <a:blipFill>
                <a:blip r:embed="rId8"/>
                <a:stretch>
                  <a:fillRect t="-4412" r="-1942" b="-14706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F2D939F1-04E1-49F2-8993-FDB8FD3AD9AF}"/>
              </a:ext>
            </a:extLst>
          </p:cNvPr>
          <p:cNvCxnSpPr/>
          <p:nvPr/>
        </p:nvCxnSpPr>
        <p:spPr>
          <a:xfrm>
            <a:off x="7447029" y="2578407"/>
            <a:ext cx="914400" cy="86192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4786B3AD-A2E0-4D09-8EC1-A47D3A47954F}"/>
              </a:ext>
            </a:extLst>
          </p:cNvPr>
          <p:cNvCxnSpPr>
            <a:cxnSpLocks/>
          </p:cNvCxnSpPr>
          <p:nvPr/>
        </p:nvCxnSpPr>
        <p:spPr>
          <a:xfrm flipH="1">
            <a:off x="9275829" y="2588307"/>
            <a:ext cx="952500" cy="8520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BA2006A3-64D0-4AC8-AC1B-9ADB93F5EA17}"/>
                  </a:ext>
                </a:extLst>
              </p:cNvPr>
              <p:cNvSpPr txBox="1"/>
              <p:nvPr/>
            </p:nvSpPr>
            <p:spPr>
              <a:xfrm>
                <a:off x="8655428" y="3238797"/>
                <a:ext cx="337822" cy="430887"/>
              </a:xfrm>
              <a:prstGeom prst="rect">
                <a:avLst/>
              </a:prstGeom>
              <a:solidFill>
                <a:srgbClr val="FF0066">
                  <a:alpha val="10000"/>
                </a:srgbClr>
              </a:solidFill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BA2006A3-64D0-4AC8-AC1B-9ADB93F5EA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5428" y="3238797"/>
                <a:ext cx="337822" cy="430887"/>
              </a:xfrm>
              <a:prstGeom prst="rect">
                <a:avLst/>
              </a:prstGeom>
              <a:blipFill>
                <a:blip r:embed="rId9"/>
                <a:stretch>
                  <a:fillRect l="-7143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6810E262-4F50-4862-A733-323EDAE2CA09}"/>
                  </a:ext>
                </a:extLst>
              </p:cNvPr>
              <p:cNvSpPr txBox="1"/>
              <p:nvPr/>
            </p:nvSpPr>
            <p:spPr>
              <a:xfrm>
                <a:off x="10514080" y="2851255"/>
                <a:ext cx="420375" cy="430887"/>
              </a:xfrm>
              <a:prstGeom prst="rect">
                <a:avLst/>
              </a:prstGeom>
              <a:solidFill>
                <a:srgbClr val="FFFF00"/>
              </a:solidFill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200" i="1">
                              <a:latin typeface="Cambria Math"/>
                            </a:rPr>
                            <m:t>𝑋</m:t>
                          </m:r>
                        </m:e>
                      </m:acc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6810E262-4F50-4862-A733-323EDAE2CA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4080" y="2851255"/>
                <a:ext cx="420375" cy="43088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86986C25-5495-4BCC-BC8D-D3C98821B6C2}"/>
                  </a:ext>
                </a:extLst>
              </p:cNvPr>
              <p:cNvSpPr txBox="1"/>
              <p:nvPr/>
            </p:nvSpPr>
            <p:spPr>
              <a:xfrm>
                <a:off x="6817743" y="2851255"/>
                <a:ext cx="420375" cy="430887"/>
              </a:xfrm>
              <a:prstGeom prst="rect">
                <a:avLst/>
              </a:prstGeom>
              <a:solidFill>
                <a:srgbClr val="FFFF00"/>
              </a:solidFill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200" i="1">
                              <a:latin typeface="Cambria Math"/>
                            </a:rPr>
                            <m:t>𝑋</m:t>
                          </m:r>
                        </m:e>
                      </m:acc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86986C25-5495-4BCC-BC8D-D3C98821B6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7743" y="2851255"/>
                <a:ext cx="420375" cy="43088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85C75F20-01B2-43D2-AA26-7D1D4678CC50}"/>
                  </a:ext>
                </a:extLst>
              </p:cNvPr>
              <p:cNvSpPr txBox="1"/>
              <p:nvPr/>
            </p:nvSpPr>
            <p:spPr>
              <a:xfrm>
                <a:off x="9700967" y="968090"/>
                <a:ext cx="2466975" cy="830997"/>
              </a:xfrm>
              <a:prstGeom prst="rect">
                <a:avLst/>
              </a:prstGeom>
              <a:solidFill>
                <a:srgbClr val="FF0066">
                  <a:alpha val="10000"/>
                </a:srgbClr>
              </a:solidFill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latin typeface="+mj-lt"/>
                  </a:rPr>
                  <a:t>Rejection Region, </a:t>
                </a:r>
              </a:p>
              <a:p>
                <a:pPr algn="ctr"/>
                <a:r>
                  <a:rPr lang="en-US" sz="2400" dirty="0">
                    <a:latin typeface="+mj-lt"/>
                  </a:rPr>
                  <a:t>Size =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/2</m:t>
                    </m:r>
                  </m:oMath>
                </a14:m>
                <a:r>
                  <a:rPr lang="en-US" sz="2400" dirty="0">
                    <a:latin typeface="+mj-lt"/>
                  </a:rPr>
                  <a:t>  </a:t>
                </a: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85C75F20-01B2-43D2-AA26-7D1D4678CC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00967" y="968090"/>
                <a:ext cx="2466975" cy="830997"/>
              </a:xfrm>
              <a:prstGeom prst="rect">
                <a:avLst/>
              </a:prstGeom>
              <a:blipFill>
                <a:blip r:embed="rId12"/>
                <a:stretch>
                  <a:fillRect l="-2030" t="-4412" r="-4569" b="-14706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Oval 53">
            <a:extLst>
              <a:ext uri="{FF2B5EF4-FFF2-40B4-BE49-F238E27FC236}">
                <a16:creationId xmlns:a16="http://schemas.microsoft.com/office/drawing/2014/main" id="{6C228084-1BF6-4F04-B78E-DD092459F0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44258" y="2617698"/>
            <a:ext cx="152400" cy="152400"/>
          </a:xfrm>
          <a:prstGeom prst="ellipse">
            <a:avLst/>
          </a:prstGeom>
          <a:solidFill>
            <a:srgbClr val="FFFF00"/>
          </a:solidFill>
          <a:ln w="19050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CC3300"/>
              </a:buClr>
              <a:buSzPct val="5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55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CC3300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3300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3300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3300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3300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55" name="Oval 38">
            <a:extLst>
              <a:ext uri="{FF2B5EF4-FFF2-40B4-BE49-F238E27FC236}">
                <a16:creationId xmlns:a16="http://schemas.microsoft.com/office/drawing/2014/main" id="{966015EF-8563-4299-84CF-05A3DCAAF0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47921" y="2617698"/>
            <a:ext cx="152400" cy="152400"/>
          </a:xfrm>
          <a:prstGeom prst="ellipse">
            <a:avLst/>
          </a:prstGeom>
          <a:solidFill>
            <a:srgbClr val="FFFF00"/>
          </a:solidFill>
          <a:ln w="19050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CC3300"/>
              </a:buClr>
              <a:buSzPct val="5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55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CC3300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3300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3300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3300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3300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63CC70C-12B7-E05E-7C8B-98EB5D39A7BC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710672" cy="82824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lnSpc>
                <a:spcPct val="110000"/>
              </a:lnSpc>
              <a:spcBef>
                <a:spcPct val="30000"/>
              </a:spcBef>
            </a:pPr>
            <a:r>
              <a:rPr lang="en-US" dirty="0"/>
              <a:t>More General Example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A4950E-7D46-B815-82E0-B43E27E1B9EB}"/>
              </a:ext>
            </a:extLst>
          </p:cNvPr>
          <p:cNvSpPr txBox="1"/>
          <p:nvPr/>
        </p:nvSpPr>
        <p:spPr>
          <a:xfrm>
            <a:off x="2117460" y="6217480"/>
            <a:ext cx="42376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solidFill>
                  <a:srgbClr val="008000"/>
                </a:solidFill>
                <a:latin typeface="+mj-lt"/>
              </a:rPr>
              <a:t>A situation that we dislike</a:t>
            </a:r>
          </a:p>
        </p:txBody>
      </p:sp>
    </p:spTree>
    <p:extLst>
      <p:ext uri="{BB962C8B-B14F-4D97-AF65-F5344CB8AC3E}">
        <p14:creationId xmlns:p14="http://schemas.microsoft.com/office/powerpoint/2010/main" val="3284294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5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838E2D-2A28-7F10-E8C2-07EE550645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C286587-C98C-F157-365E-38BB1F71DDC2}"/>
                  </a:ext>
                </a:extLst>
              </p:cNvPr>
              <p:cNvSpPr txBox="1"/>
              <p:nvPr/>
            </p:nvSpPr>
            <p:spPr>
              <a:xfrm>
                <a:off x="8967597" y="4022562"/>
                <a:ext cx="2581275" cy="430887"/>
              </a:xfrm>
              <a:prstGeom prst="rect">
                <a:avLst/>
              </a:prstGeom>
              <a:solidFill>
                <a:srgbClr val="D4EDB9">
                  <a:alpha val="50000"/>
                </a:srgbClr>
              </a:solidFill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200" i="1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sz="2200" dirty="0"/>
                  <a:t>  pop. mean =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sz="2200" dirty="0"/>
                  <a:t> </a:t>
                </a: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C286587-C98C-F157-365E-38BB1F71DD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7597" y="4022562"/>
                <a:ext cx="2581275" cy="430887"/>
              </a:xfrm>
              <a:prstGeom prst="rect">
                <a:avLst/>
              </a:prstGeom>
              <a:blipFill>
                <a:blip r:embed="rId2"/>
                <a:stretch>
                  <a:fillRect t="-8333" b="-22222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5" name="Picture 44">
            <a:extLst>
              <a:ext uri="{FF2B5EF4-FFF2-40B4-BE49-F238E27FC236}">
                <a16:creationId xmlns:a16="http://schemas.microsoft.com/office/drawing/2014/main" id="{C31AD2AD-EAEB-4799-E0B2-2932791107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9591" y="1212304"/>
            <a:ext cx="5048250" cy="20288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ECFBAB6E-9A46-51C2-B9A2-063C453F30E6}"/>
                  </a:ext>
                </a:extLst>
              </p:cNvPr>
              <p:cNvSpPr txBox="1"/>
              <p:nvPr/>
            </p:nvSpPr>
            <p:spPr>
              <a:xfrm>
                <a:off x="8361429" y="672893"/>
                <a:ext cx="952500" cy="430887"/>
              </a:xfrm>
              <a:prstGeom prst="rect">
                <a:avLst/>
              </a:prstGeom>
              <a:solidFill>
                <a:srgbClr val="FFFF99"/>
              </a:solidFill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1−</m:t>
                      </m:r>
                      <m:r>
                        <a:rPr lang="en-US" sz="22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ECFBAB6E-9A46-51C2-B9A2-063C453F30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1429" y="672893"/>
                <a:ext cx="952500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CE5AB9B7-1EB9-1082-58A2-A47C036EF550}"/>
                  </a:ext>
                </a:extLst>
              </p:cNvPr>
              <p:cNvSpPr txBox="1"/>
              <p:nvPr/>
            </p:nvSpPr>
            <p:spPr>
              <a:xfrm>
                <a:off x="4634874" y="1560807"/>
                <a:ext cx="2581275" cy="830997"/>
              </a:xfrm>
              <a:prstGeom prst="rect">
                <a:avLst/>
              </a:prstGeom>
              <a:solidFill>
                <a:srgbClr val="FF0066">
                  <a:alpha val="10000"/>
                </a:srgbClr>
              </a:solidFill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latin typeface="+mj-lt"/>
                  </a:rPr>
                  <a:t>Rejection Region, </a:t>
                </a:r>
              </a:p>
              <a:p>
                <a:pPr algn="ctr"/>
                <a:r>
                  <a:rPr lang="en-US" sz="2400" dirty="0">
                    <a:latin typeface="+mj-lt"/>
                  </a:rPr>
                  <a:t>Size =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/2</m:t>
                    </m:r>
                  </m:oMath>
                </a14:m>
                <a:r>
                  <a:rPr lang="en-US" sz="2400" dirty="0">
                    <a:latin typeface="+mj-lt"/>
                  </a:rPr>
                  <a:t>  </a:t>
                </a: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CE5AB9B7-1EB9-1082-58A2-A47C036EF5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4874" y="1560807"/>
                <a:ext cx="2581275" cy="830997"/>
              </a:xfrm>
              <a:prstGeom prst="rect">
                <a:avLst/>
              </a:prstGeom>
              <a:blipFill>
                <a:blip r:embed="rId5"/>
                <a:stretch>
                  <a:fillRect t="-4412" r="-1942" b="-14706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46D13073-38C2-D5FF-B44F-29A70E4BFC1E}"/>
              </a:ext>
            </a:extLst>
          </p:cNvPr>
          <p:cNvCxnSpPr/>
          <p:nvPr/>
        </p:nvCxnSpPr>
        <p:spPr>
          <a:xfrm>
            <a:off x="7447029" y="2578407"/>
            <a:ext cx="914400" cy="86192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750EF841-0C22-6946-A88E-94DBC13FF5A2}"/>
              </a:ext>
            </a:extLst>
          </p:cNvPr>
          <p:cNvCxnSpPr>
            <a:cxnSpLocks/>
          </p:cNvCxnSpPr>
          <p:nvPr/>
        </p:nvCxnSpPr>
        <p:spPr>
          <a:xfrm flipH="1">
            <a:off x="9275829" y="2588307"/>
            <a:ext cx="952500" cy="8520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44576960-D139-3015-14D8-E6152FF28ED4}"/>
                  </a:ext>
                </a:extLst>
              </p:cNvPr>
              <p:cNvSpPr txBox="1"/>
              <p:nvPr/>
            </p:nvSpPr>
            <p:spPr>
              <a:xfrm>
                <a:off x="8655428" y="3238797"/>
                <a:ext cx="337822" cy="430887"/>
              </a:xfrm>
              <a:prstGeom prst="rect">
                <a:avLst/>
              </a:prstGeom>
              <a:solidFill>
                <a:srgbClr val="FF0066">
                  <a:alpha val="10000"/>
                </a:srgbClr>
              </a:solidFill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44576960-D139-3015-14D8-E6152FF28E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5428" y="3238797"/>
                <a:ext cx="337822" cy="430887"/>
              </a:xfrm>
              <a:prstGeom prst="rect">
                <a:avLst/>
              </a:prstGeom>
              <a:blipFill>
                <a:blip r:embed="rId6"/>
                <a:stretch>
                  <a:fillRect l="-7143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F11BFF60-ED6D-93D6-28CE-BB813C0D0AF4}"/>
                  </a:ext>
                </a:extLst>
              </p:cNvPr>
              <p:cNvSpPr txBox="1"/>
              <p:nvPr/>
            </p:nvSpPr>
            <p:spPr>
              <a:xfrm>
                <a:off x="10514080" y="2851255"/>
                <a:ext cx="420375" cy="430887"/>
              </a:xfrm>
              <a:prstGeom prst="rect">
                <a:avLst/>
              </a:prstGeom>
              <a:solidFill>
                <a:srgbClr val="FFFF00"/>
              </a:solidFill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200" i="1">
                              <a:latin typeface="Cambria Math"/>
                            </a:rPr>
                            <m:t>𝑋</m:t>
                          </m:r>
                        </m:e>
                      </m:acc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F11BFF60-ED6D-93D6-28CE-BB813C0D0A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4080" y="2851255"/>
                <a:ext cx="420375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CA454DD5-065D-DD2D-B9E6-D6F907C64DC9}"/>
                  </a:ext>
                </a:extLst>
              </p:cNvPr>
              <p:cNvSpPr txBox="1"/>
              <p:nvPr/>
            </p:nvSpPr>
            <p:spPr>
              <a:xfrm>
                <a:off x="6817743" y="2851255"/>
                <a:ext cx="420375" cy="430887"/>
              </a:xfrm>
              <a:prstGeom prst="rect">
                <a:avLst/>
              </a:prstGeom>
              <a:solidFill>
                <a:srgbClr val="FFFF00"/>
              </a:solidFill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200" i="1">
                              <a:latin typeface="Cambria Math"/>
                            </a:rPr>
                            <m:t>𝑋</m:t>
                          </m:r>
                        </m:e>
                      </m:acc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CA454DD5-065D-DD2D-B9E6-D6F907C64D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7743" y="2851255"/>
                <a:ext cx="420375" cy="43088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C8919CD-52D5-72EB-4EA5-079BC55D3A9A}"/>
                  </a:ext>
                </a:extLst>
              </p:cNvPr>
              <p:cNvSpPr txBox="1"/>
              <p:nvPr/>
            </p:nvSpPr>
            <p:spPr>
              <a:xfrm>
                <a:off x="9700967" y="968090"/>
                <a:ext cx="2466975" cy="830997"/>
              </a:xfrm>
              <a:prstGeom prst="rect">
                <a:avLst/>
              </a:prstGeom>
              <a:solidFill>
                <a:srgbClr val="FF0066">
                  <a:alpha val="10000"/>
                </a:srgbClr>
              </a:solidFill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latin typeface="+mj-lt"/>
                  </a:rPr>
                  <a:t>Rejection Region, </a:t>
                </a:r>
              </a:p>
              <a:p>
                <a:pPr algn="ctr"/>
                <a:r>
                  <a:rPr lang="en-US" sz="2400" dirty="0">
                    <a:latin typeface="+mj-lt"/>
                  </a:rPr>
                  <a:t>Size =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/2</m:t>
                    </m:r>
                  </m:oMath>
                </a14:m>
                <a:r>
                  <a:rPr lang="en-US" sz="2400" dirty="0">
                    <a:latin typeface="+mj-lt"/>
                  </a:rPr>
                  <a:t>  </a:t>
                </a: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C8919CD-52D5-72EB-4EA5-079BC55D3A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00967" y="968090"/>
                <a:ext cx="2466975" cy="830997"/>
              </a:xfrm>
              <a:prstGeom prst="rect">
                <a:avLst/>
              </a:prstGeom>
              <a:blipFill>
                <a:blip r:embed="rId9"/>
                <a:stretch>
                  <a:fillRect l="-2030" t="-4412" r="-4569" b="-14706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Oval 53">
            <a:extLst>
              <a:ext uri="{FF2B5EF4-FFF2-40B4-BE49-F238E27FC236}">
                <a16:creationId xmlns:a16="http://schemas.microsoft.com/office/drawing/2014/main" id="{70967451-7A89-A140-333B-02801DC23C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44258" y="2617698"/>
            <a:ext cx="152400" cy="152400"/>
          </a:xfrm>
          <a:prstGeom prst="ellipse">
            <a:avLst/>
          </a:prstGeom>
          <a:solidFill>
            <a:srgbClr val="FFFF00"/>
          </a:solidFill>
          <a:ln w="19050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CC3300"/>
              </a:buClr>
              <a:buSzPct val="5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55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CC3300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3300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3300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3300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3300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55" name="Oval 38">
            <a:extLst>
              <a:ext uri="{FF2B5EF4-FFF2-40B4-BE49-F238E27FC236}">
                <a16:creationId xmlns:a16="http://schemas.microsoft.com/office/drawing/2014/main" id="{436C5709-0E9E-BA1C-D57B-1D0826BC21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47921" y="2617698"/>
            <a:ext cx="152400" cy="152400"/>
          </a:xfrm>
          <a:prstGeom prst="ellipse">
            <a:avLst/>
          </a:prstGeom>
          <a:solidFill>
            <a:srgbClr val="FFFF00"/>
          </a:solidFill>
          <a:ln w="19050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CC3300"/>
              </a:buClr>
              <a:buSzPct val="5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55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CC3300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3300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3300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3300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3300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BAA980D-4C49-D1E7-8BCC-5C3ADB34CFFE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710672" cy="82824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lnSpc>
                <a:spcPct val="110000"/>
              </a:lnSpc>
              <a:spcBef>
                <a:spcPct val="30000"/>
              </a:spcBef>
            </a:pPr>
            <a:r>
              <a:rPr lang="en-US" dirty="0"/>
              <a:t>More General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0A77656-1E9E-BD10-C486-7A32A4825369}"/>
                  </a:ext>
                </a:extLst>
              </p:cNvPr>
              <p:cNvSpPr txBox="1"/>
              <p:nvPr/>
            </p:nvSpPr>
            <p:spPr>
              <a:xfrm>
                <a:off x="1055898" y="4408243"/>
                <a:ext cx="7391400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dirty="0"/>
                  <a:t>= P(do </a:t>
                </a:r>
                <a:r>
                  <a:rPr lang="en-US" sz="2200" dirty="0">
                    <a:solidFill>
                      <a:srgbClr val="0000FF"/>
                    </a:solidFill>
                  </a:rPr>
                  <a:t>not</a:t>
                </a:r>
                <a:r>
                  <a:rPr lang="en-US" sz="2200" dirty="0"/>
                  <a:t> reject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200" dirty="0"/>
                  <a:t> |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en-US" sz="2200" dirty="0"/>
                  <a:t> is true)</a:t>
                </a:r>
                <a:endParaRPr lang="en-US" altLang="en-US" sz="2200" i="1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0A77656-1E9E-BD10-C486-7A32A48253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898" y="4408243"/>
                <a:ext cx="7391400" cy="430887"/>
              </a:xfrm>
              <a:prstGeom prst="rect">
                <a:avLst/>
              </a:prstGeom>
              <a:blipFill>
                <a:blip r:embed="rId10"/>
                <a:stretch>
                  <a:fillRect l="-1029" t="-8571" b="-2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E51569C-02BC-CFE5-2C95-C1945F99DE9D}"/>
                  </a:ext>
                </a:extLst>
              </p:cNvPr>
              <p:cNvSpPr txBox="1"/>
              <p:nvPr/>
            </p:nvSpPr>
            <p:spPr>
              <a:xfrm>
                <a:off x="280797" y="3899783"/>
                <a:ext cx="8686800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2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1−</m:t>
                    </m:r>
                    <m:r>
                      <a:rPr lang="en-US" sz="22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2200" dirty="0"/>
                  <a:t> = P(observe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200" i="1">
                            <a:latin typeface="Cambria Math"/>
                          </a:rPr>
                          <m:t>𝑋</m:t>
                        </m:r>
                      </m:e>
                    </m:acc>
                  </m:oMath>
                </a14:m>
                <a:r>
                  <a:rPr lang="en-US" sz="2200" dirty="0"/>
                  <a:t> </a:t>
                </a:r>
                <a:r>
                  <a:rPr lang="en-US" sz="2200" dirty="0">
                    <a:solidFill>
                      <a:srgbClr val="0000FF"/>
                    </a:solidFill>
                  </a:rPr>
                  <a:t>outside</a:t>
                </a:r>
                <a:r>
                  <a:rPr lang="en-US" sz="2200" dirty="0"/>
                  <a:t> the </a:t>
                </a:r>
                <a:r>
                  <a:rPr lang="en-US" sz="2200" dirty="0">
                    <a:solidFill>
                      <a:srgbClr val="FF0066"/>
                    </a:solidFill>
                  </a:rPr>
                  <a:t>Rejection Region </a:t>
                </a:r>
                <a:r>
                  <a:rPr lang="en-US" sz="2200" dirty="0"/>
                  <a:t>|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en-US" sz="2200" dirty="0"/>
                  <a:t> is true)</a:t>
                </a:r>
                <a:endParaRPr lang="en-US" altLang="en-US" sz="2200" i="1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E51569C-02BC-CFE5-2C95-C1945F99DE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797" y="3899783"/>
                <a:ext cx="8686800" cy="430887"/>
              </a:xfrm>
              <a:prstGeom prst="rect">
                <a:avLst/>
              </a:prstGeom>
              <a:blipFill>
                <a:blip r:embed="rId11"/>
                <a:stretch>
                  <a:fillRect l="-146" t="-11765" b="-264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51C4383-C151-B0DC-A232-35DDB2A28544}"/>
              </a:ext>
            </a:extLst>
          </p:cNvPr>
          <p:cNvSpPr txBox="1"/>
          <p:nvPr/>
        </p:nvSpPr>
        <p:spPr>
          <a:xfrm>
            <a:off x="1063781" y="4910752"/>
            <a:ext cx="73914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= P(do </a:t>
            </a:r>
            <a:r>
              <a:rPr lang="en-US" sz="2200" dirty="0">
                <a:solidFill>
                  <a:srgbClr val="0000FF"/>
                </a:solidFill>
              </a:rPr>
              <a:t>not</a:t>
            </a:r>
            <a:r>
              <a:rPr lang="en-US" sz="2200" dirty="0"/>
              <a:t> having a false alarm)</a:t>
            </a:r>
            <a:endParaRPr lang="en-US" altLang="en-US" sz="2200" i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B0209E-4514-03E7-6573-EDCA25CEA711}"/>
              </a:ext>
            </a:extLst>
          </p:cNvPr>
          <p:cNvSpPr txBox="1"/>
          <p:nvPr/>
        </p:nvSpPr>
        <p:spPr>
          <a:xfrm>
            <a:off x="1063781" y="5413261"/>
            <a:ext cx="73914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= </a:t>
            </a:r>
            <a:r>
              <a:rPr lang="en-US" sz="2200" dirty="0">
                <a:solidFill>
                  <a:srgbClr val="00B0F0"/>
                </a:solidFill>
              </a:rPr>
              <a:t>confidence level </a:t>
            </a:r>
            <a:r>
              <a:rPr lang="en-US" sz="2200" dirty="0"/>
              <a:t>of the hypothesis test </a:t>
            </a:r>
            <a:endParaRPr lang="en-US" altLang="en-US" sz="2200" i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450C6B-F211-F94C-BC40-71972538F200}"/>
              </a:ext>
            </a:extLst>
          </p:cNvPr>
          <p:cNvSpPr txBox="1"/>
          <p:nvPr/>
        </p:nvSpPr>
        <p:spPr>
          <a:xfrm>
            <a:off x="2218256" y="6036238"/>
            <a:ext cx="32864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solidFill>
                  <a:srgbClr val="008000"/>
                </a:solidFill>
                <a:latin typeface="+mj-lt"/>
              </a:rPr>
              <a:t>A situation that we like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190DD10-D93E-226D-4051-B11AFE8AD60E}"/>
                  </a:ext>
                </a:extLst>
              </p:cNvPr>
              <p:cNvSpPr txBox="1"/>
              <p:nvPr/>
            </p:nvSpPr>
            <p:spPr>
              <a:xfrm>
                <a:off x="7674934" y="5290779"/>
                <a:ext cx="2298810" cy="1261884"/>
              </a:xfrm>
              <a:prstGeom prst="rect">
                <a:avLst/>
              </a:prstGeom>
              <a:solidFill>
                <a:srgbClr val="FFFFCC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200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1−</m:t>
                      </m:r>
                      <m:r>
                        <a:rPr lang="en-US" sz="2200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2200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=68%</m:t>
                      </m:r>
                    </m:oMath>
                  </m:oMathPara>
                </a14:m>
                <a:endParaRPr lang="en-US" sz="2200" i="1" dirty="0">
                  <a:solidFill>
                    <a:srgbClr val="0000FF"/>
                  </a:solidFill>
                  <a:ea typeface="Cambria Math" panose="02040503050406030204" pitchFamily="18" charset="0"/>
                </a:endParaRPr>
              </a:p>
              <a:p>
                <a:pPr algn="ctr"/>
                <a:endParaRPr lang="en-US" sz="500" i="1" dirty="0">
                  <a:solidFill>
                    <a:srgbClr val="7030A0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200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1−</m:t>
                      </m:r>
                      <m:r>
                        <a:rPr lang="en-US" sz="2200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2200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=95%</m:t>
                      </m:r>
                    </m:oMath>
                  </m:oMathPara>
                </a14:m>
                <a:endParaRPr lang="en-US" sz="2200" i="1" dirty="0">
                  <a:solidFill>
                    <a:srgbClr val="FF0000"/>
                  </a:solidFill>
                  <a:ea typeface="Cambria Math" panose="02040503050406030204" pitchFamily="18" charset="0"/>
                </a:endParaRPr>
              </a:p>
              <a:p>
                <a:pPr algn="ctr"/>
                <a:endParaRPr lang="en-US" sz="500" i="1" dirty="0">
                  <a:solidFill>
                    <a:srgbClr val="7030A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200" i="1" dirty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1−</m:t>
                      </m:r>
                      <m:r>
                        <a:rPr lang="en-US" sz="2200" i="1" dirty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2200" i="1" dirty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=99.7%</m:t>
                      </m:r>
                    </m:oMath>
                  </m:oMathPara>
                </a14:m>
                <a:endParaRPr lang="en-US" sz="2200" i="1" dirty="0">
                  <a:solidFill>
                    <a:srgbClr val="7030A0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190DD10-D93E-226D-4051-B11AFE8AD6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4934" y="5290779"/>
                <a:ext cx="2298810" cy="126188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86805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7" grpId="0"/>
      <p:bldP spid="8" grpId="0"/>
      <p:bldP spid="9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>
            <a:extLst>
              <a:ext uri="{FF2B5EF4-FFF2-40B4-BE49-F238E27FC236}">
                <a16:creationId xmlns:a16="http://schemas.microsoft.com/office/drawing/2014/main" id="{003640EC-28BF-4628-940E-E4A0A33951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3312" y="923545"/>
            <a:ext cx="5048250" cy="20288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27A7C4EA-AB32-4ED4-93F2-F572B14F592A}"/>
                  </a:ext>
                </a:extLst>
              </p:cNvPr>
              <p:cNvSpPr txBox="1"/>
              <p:nvPr/>
            </p:nvSpPr>
            <p:spPr>
              <a:xfrm>
                <a:off x="6915150" y="384134"/>
                <a:ext cx="952500" cy="430887"/>
              </a:xfrm>
              <a:prstGeom prst="rect">
                <a:avLst/>
              </a:prstGeom>
              <a:solidFill>
                <a:srgbClr val="FFFF99"/>
              </a:solidFill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1−</m:t>
                      </m:r>
                      <m:r>
                        <a:rPr lang="en-US" sz="22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27A7C4EA-AB32-4ED4-93F2-F572B14F59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5150" y="384134"/>
                <a:ext cx="952500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766C89A-D9C7-4D65-8ED2-C0F97FC5340B}"/>
                  </a:ext>
                </a:extLst>
              </p:cNvPr>
              <p:cNvSpPr txBox="1"/>
              <p:nvPr/>
            </p:nvSpPr>
            <p:spPr>
              <a:xfrm>
                <a:off x="3436207" y="1372167"/>
                <a:ext cx="2324100" cy="707886"/>
              </a:xfrm>
              <a:prstGeom prst="rect">
                <a:avLst/>
              </a:prstGeom>
              <a:solidFill>
                <a:srgbClr val="FF0066">
                  <a:alpha val="10000"/>
                </a:srgbClr>
              </a:solidFill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latin typeface="+mj-lt"/>
                  </a:rPr>
                  <a:t>Rejection Region, </a:t>
                </a:r>
              </a:p>
              <a:p>
                <a:pPr algn="ctr"/>
                <a:r>
                  <a:rPr lang="en-US" sz="2000" dirty="0">
                    <a:latin typeface="+mj-lt"/>
                  </a:rPr>
                  <a:t>Size =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/2</m:t>
                    </m:r>
                  </m:oMath>
                </a14:m>
                <a:r>
                  <a:rPr lang="en-US" sz="2000" dirty="0">
                    <a:latin typeface="+mj-lt"/>
                  </a:rPr>
                  <a:t>  </a:t>
                </a: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766C89A-D9C7-4D65-8ED2-C0F97FC534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6207" y="1372167"/>
                <a:ext cx="2324100" cy="707886"/>
              </a:xfrm>
              <a:prstGeom prst="rect">
                <a:avLst/>
              </a:prstGeom>
              <a:blipFill>
                <a:blip r:embed="rId4"/>
                <a:stretch>
                  <a:fillRect t="-3448" b="-12069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8F8E0D6-4E16-4F5A-9A9A-727AB825A398}"/>
              </a:ext>
            </a:extLst>
          </p:cNvPr>
          <p:cNvCxnSpPr/>
          <p:nvPr/>
        </p:nvCxnSpPr>
        <p:spPr>
          <a:xfrm>
            <a:off x="6000750" y="2289648"/>
            <a:ext cx="914400" cy="86192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1986F68F-BC3D-470E-A6D8-2856EDC357E0}"/>
              </a:ext>
            </a:extLst>
          </p:cNvPr>
          <p:cNvCxnSpPr>
            <a:cxnSpLocks/>
          </p:cNvCxnSpPr>
          <p:nvPr/>
        </p:nvCxnSpPr>
        <p:spPr>
          <a:xfrm flipH="1">
            <a:off x="7829550" y="2299548"/>
            <a:ext cx="952500" cy="8520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356DB3E-12DF-45E9-B936-59377FDB3C84}"/>
                  </a:ext>
                </a:extLst>
              </p:cNvPr>
              <p:cNvSpPr txBox="1"/>
              <p:nvPr/>
            </p:nvSpPr>
            <p:spPr>
              <a:xfrm>
                <a:off x="7209149" y="2950038"/>
                <a:ext cx="337822" cy="430887"/>
              </a:xfrm>
              <a:prstGeom prst="rect">
                <a:avLst/>
              </a:prstGeom>
              <a:solidFill>
                <a:srgbClr val="FF0066">
                  <a:alpha val="10000"/>
                </a:srgbClr>
              </a:solidFill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356DB3E-12DF-45E9-B936-59377FDB3C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9149" y="2950038"/>
                <a:ext cx="337822" cy="430887"/>
              </a:xfrm>
              <a:prstGeom prst="rect">
                <a:avLst/>
              </a:prstGeom>
              <a:blipFill>
                <a:blip r:embed="rId5"/>
                <a:stretch>
                  <a:fillRect l="-6897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B61F161A-E044-4B5B-9DE2-BB1A6E477A41}"/>
                  </a:ext>
                </a:extLst>
              </p:cNvPr>
              <p:cNvSpPr txBox="1"/>
              <p:nvPr/>
            </p:nvSpPr>
            <p:spPr>
              <a:xfrm>
                <a:off x="9076050" y="2562496"/>
                <a:ext cx="420375" cy="430887"/>
              </a:xfrm>
              <a:prstGeom prst="rect">
                <a:avLst/>
              </a:prstGeom>
              <a:solidFill>
                <a:srgbClr val="FFFF00"/>
              </a:solidFill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200" i="1">
                              <a:latin typeface="Cambria Math"/>
                            </a:rPr>
                            <m:t>𝑋</m:t>
                          </m:r>
                        </m:e>
                      </m:acc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B61F161A-E044-4B5B-9DE2-BB1A6E477A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76050" y="2562496"/>
                <a:ext cx="420375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77C825F-8AE2-491D-A578-5B16E068DBFC}"/>
                  </a:ext>
                </a:extLst>
              </p:cNvPr>
              <p:cNvSpPr txBox="1"/>
              <p:nvPr/>
            </p:nvSpPr>
            <p:spPr>
              <a:xfrm>
                <a:off x="5371464" y="2562496"/>
                <a:ext cx="420375" cy="430887"/>
              </a:xfrm>
              <a:prstGeom prst="rect">
                <a:avLst/>
              </a:prstGeom>
              <a:solidFill>
                <a:srgbClr val="FFFF00"/>
              </a:solidFill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200" i="1">
                              <a:latin typeface="Cambria Math"/>
                            </a:rPr>
                            <m:t>𝑋</m:t>
                          </m:r>
                        </m:e>
                      </m:acc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77C825F-8AE2-491D-A578-5B16E068DB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1464" y="2562496"/>
                <a:ext cx="420375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D54DDE5-1A16-45B6-BE0F-D58C4B6BE370}"/>
                  </a:ext>
                </a:extLst>
              </p:cNvPr>
              <p:cNvSpPr txBox="1"/>
              <p:nvPr/>
            </p:nvSpPr>
            <p:spPr>
              <a:xfrm>
                <a:off x="8387571" y="907099"/>
                <a:ext cx="2217708" cy="707886"/>
              </a:xfrm>
              <a:prstGeom prst="rect">
                <a:avLst/>
              </a:prstGeom>
              <a:solidFill>
                <a:srgbClr val="FF0066">
                  <a:alpha val="10000"/>
                </a:srgbClr>
              </a:solidFill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latin typeface="+mj-lt"/>
                  </a:rPr>
                  <a:t>Rejection Region, </a:t>
                </a:r>
              </a:p>
              <a:p>
                <a:pPr algn="ctr"/>
                <a:r>
                  <a:rPr lang="en-US" sz="2000" dirty="0">
                    <a:latin typeface="+mj-lt"/>
                  </a:rPr>
                  <a:t>Size =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/2</m:t>
                    </m:r>
                  </m:oMath>
                </a14:m>
                <a:r>
                  <a:rPr lang="en-US" sz="2000" dirty="0">
                    <a:latin typeface="+mj-lt"/>
                  </a:rPr>
                  <a:t>  </a:t>
                </a: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D54DDE5-1A16-45B6-BE0F-D58C4B6BE3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7571" y="907099"/>
                <a:ext cx="2217708" cy="707886"/>
              </a:xfrm>
              <a:prstGeom prst="rect">
                <a:avLst/>
              </a:prstGeom>
              <a:blipFill>
                <a:blip r:embed="rId8"/>
                <a:stretch>
                  <a:fillRect t="-5172" r="-565" b="-12069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Oval 41">
            <a:extLst>
              <a:ext uri="{FF2B5EF4-FFF2-40B4-BE49-F238E27FC236}">
                <a16:creationId xmlns:a16="http://schemas.microsoft.com/office/drawing/2014/main" id="{8EBB13A8-6318-4EC2-94DB-C257997E7C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06228" y="2328939"/>
            <a:ext cx="152400" cy="152400"/>
          </a:xfrm>
          <a:prstGeom prst="ellipse">
            <a:avLst/>
          </a:prstGeom>
          <a:solidFill>
            <a:srgbClr val="FFFF00"/>
          </a:solidFill>
          <a:ln w="19050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CC3300"/>
              </a:buClr>
              <a:buSzPct val="5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55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CC3300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3300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3300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3300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3300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43" name="Oval 38">
            <a:extLst>
              <a:ext uri="{FF2B5EF4-FFF2-40B4-BE49-F238E27FC236}">
                <a16:creationId xmlns:a16="http://schemas.microsoft.com/office/drawing/2014/main" id="{911144CD-BE9C-4C2C-A794-FAE9912EF3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01642" y="2328939"/>
            <a:ext cx="152400" cy="152400"/>
          </a:xfrm>
          <a:prstGeom prst="ellipse">
            <a:avLst/>
          </a:prstGeom>
          <a:solidFill>
            <a:srgbClr val="FFFF00"/>
          </a:solidFill>
          <a:ln w="19050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CC3300"/>
              </a:buClr>
              <a:buSzPct val="5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55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CC3300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3300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3300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3300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3300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09A4779-A7E6-4DBA-BA3A-9C166E4B5E5B}"/>
                  </a:ext>
                </a:extLst>
              </p:cNvPr>
              <p:cNvSpPr txBox="1"/>
              <p:nvPr/>
            </p:nvSpPr>
            <p:spPr>
              <a:xfrm>
                <a:off x="2095375" y="2625855"/>
                <a:ext cx="2581275" cy="430887"/>
              </a:xfrm>
              <a:prstGeom prst="rect">
                <a:avLst/>
              </a:prstGeom>
              <a:solidFill>
                <a:srgbClr val="D4EDB9">
                  <a:alpha val="50000"/>
                </a:srgbClr>
              </a:solidFill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200" i="1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sz="2200" dirty="0">
                    <a:latin typeface="+mj-lt"/>
                  </a:rPr>
                  <a:t>  pop. mean =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sz="2200" dirty="0">
                    <a:latin typeface="+mj-lt"/>
                  </a:rPr>
                  <a:t> 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09A4779-A7E6-4DBA-BA3A-9C166E4B5E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5375" y="2625855"/>
                <a:ext cx="2581275" cy="430887"/>
              </a:xfrm>
              <a:prstGeom prst="rect">
                <a:avLst/>
              </a:prstGeom>
              <a:blipFill>
                <a:blip r:embed="rId9"/>
                <a:stretch>
                  <a:fillRect t="-8333" b="-22222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3D2387E-BD96-4520-85AE-F2F73B99B9F4}"/>
                  </a:ext>
                </a:extLst>
              </p:cNvPr>
              <p:cNvSpPr txBox="1"/>
              <p:nvPr/>
            </p:nvSpPr>
            <p:spPr>
              <a:xfrm>
                <a:off x="838200" y="4154022"/>
                <a:ext cx="1071067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en-US" sz="2400" i="1" dirty="0">
                    <a:solidFill>
                      <a:schemeClr val="tx1"/>
                    </a:solidFill>
                    <a:latin typeface="+mj-lt"/>
                  </a:rPr>
                  <a:t>If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</m:oMath>
                </a14:m>
                <a:r>
                  <a:rPr lang="en-US" altLang="en-US" sz="2400" i="1" dirty="0">
                    <a:solidFill>
                      <a:schemeClr val="tx1"/>
                    </a:solidFill>
                    <a:latin typeface="+mj-lt"/>
                  </a:rPr>
                  <a:t> falls in the </a:t>
                </a:r>
                <a:r>
                  <a:rPr lang="en-US" altLang="en-US" sz="2400" i="1" dirty="0">
                    <a:solidFill>
                      <a:srgbClr val="FF0066"/>
                    </a:solidFill>
                    <a:latin typeface="+mj-lt"/>
                  </a:rPr>
                  <a:t>rejection region</a:t>
                </a:r>
                <a:r>
                  <a:rPr lang="en-US" altLang="en-US" sz="2400" i="1" dirty="0">
                    <a:solidFill>
                      <a:schemeClr val="tx1"/>
                    </a:solidFill>
                    <a:latin typeface="+mj-lt"/>
                  </a:rPr>
                  <a:t>, we can reject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en-US" sz="2400" i="1" dirty="0">
                    <a:solidFill>
                      <a:schemeClr val="tx1"/>
                    </a:solidFill>
                    <a:latin typeface="+mj-lt"/>
                  </a:rPr>
                  <a:t> with 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100∙</m:t>
                    </m:r>
                    <m:d>
                      <m:dPr>
                        <m:ctrlP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1−</m:t>
                        </m:r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</m:d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%</m:t>
                    </m:r>
                  </m:oMath>
                </a14:m>
                <a:r>
                  <a:rPr lang="en-US" sz="2400" i="1" dirty="0">
                    <a:solidFill>
                      <a:schemeClr val="tx1"/>
                    </a:solidFill>
                    <a:latin typeface="+mj-lt"/>
                  </a:rPr>
                  <a:t> confidence.</a:t>
                </a:r>
                <a:endParaRPr lang="en-US" sz="2400" i="1" dirty="0">
                  <a:solidFill>
                    <a:srgbClr val="7030A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3D2387E-BD96-4520-85AE-F2F73B99B9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154022"/>
                <a:ext cx="10710672" cy="461665"/>
              </a:xfrm>
              <a:prstGeom prst="rect">
                <a:avLst/>
              </a:prstGeom>
              <a:blipFill>
                <a:blip r:embed="rId10"/>
                <a:stretch>
                  <a:fillRect l="-948" t="-7895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123892E-AB5D-43C2-BBA8-D4AE319C1E92}"/>
                  </a:ext>
                </a:extLst>
              </p:cNvPr>
              <p:cNvSpPr txBox="1"/>
              <p:nvPr/>
            </p:nvSpPr>
            <p:spPr>
              <a:xfrm>
                <a:off x="1721070" y="4587833"/>
                <a:ext cx="365039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0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20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=0.32, …. 68% </m:t>
                      </m:r>
                      <m:r>
                        <m:rPr>
                          <m:sty m:val="p"/>
                        </m:rPr>
                        <a:rPr lang="en-US" sz="20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confidence</m:t>
                      </m:r>
                    </m:oMath>
                  </m:oMathPara>
                </a14:m>
                <a:endParaRPr lang="en-US" sz="2000" dirty="0">
                  <a:latin typeface="+mj-lt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123892E-AB5D-43C2-BBA8-D4AE319C1E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1070" y="4587833"/>
                <a:ext cx="3650394" cy="400110"/>
              </a:xfrm>
              <a:prstGeom prst="rect">
                <a:avLst/>
              </a:prstGeom>
              <a:blipFill>
                <a:blip r:embed="rId11"/>
                <a:stretch>
                  <a:fillRect b="-18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3D087F1-D89B-4608-B837-FE34873D14DA}"/>
                  </a:ext>
                </a:extLst>
              </p:cNvPr>
              <p:cNvSpPr txBox="1"/>
              <p:nvPr/>
            </p:nvSpPr>
            <p:spPr>
              <a:xfrm>
                <a:off x="1721070" y="4952734"/>
                <a:ext cx="365039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0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20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=0.05, …. 95% </m:t>
                      </m:r>
                      <m:r>
                        <m:rPr>
                          <m:sty m:val="p"/>
                        </m:rPr>
                        <a:rPr lang="en-US" sz="20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confidence</m:t>
                      </m:r>
                    </m:oMath>
                  </m:oMathPara>
                </a14:m>
                <a:endParaRPr lang="en-US" sz="2000" dirty="0">
                  <a:latin typeface="+mj-lt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3D087F1-D89B-4608-B837-FE34873D14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1070" y="4952734"/>
                <a:ext cx="3650394" cy="400110"/>
              </a:xfrm>
              <a:prstGeom prst="rect">
                <a:avLst/>
              </a:prstGeom>
              <a:blipFill>
                <a:blip r:embed="rId12"/>
                <a:stretch>
                  <a:fillRect b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ABF7001-4577-4280-A6D5-F0429A745AB8}"/>
                  </a:ext>
                </a:extLst>
              </p:cNvPr>
              <p:cNvSpPr txBox="1"/>
              <p:nvPr/>
            </p:nvSpPr>
            <p:spPr>
              <a:xfrm>
                <a:off x="1882490" y="5311831"/>
                <a:ext cx="365039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0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20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=0.003, …. 99.7% </m:t>
                      </m:r>
                      <m:r>
                        <m:rPr>
                          <m:sty m:val="p"/>
                        </m:rPr>
                        <a:rPr lang="en-US" sz="20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confidence</m:t>
                      </m:r>
                    </m:oMath>
                  </m:oMathPara>
                </a14:m>
                <a:endParaRPr lang="en-US" sz="2000" dirty="0">
                  <a:latin typeface="+mj-lt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ABF7001-4577-4280-A6D5-F0429A745A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2490" y="5311831"/>
                <a:ext cx="3650394" cy="400110"/>
              </a:xfrm>
              <a:prstGeom prst="rect">
                <a:avLst/>
              </a:prstGeom>
              <a:blipFill>
                <a:blip r:embed="rId13"/>
                <a:stretch>
                  <a:fillRect b="-18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D3B7D41-180D-438C-8027-277009F552AF}"/>
                  </a:ext>
                </a:extLst>
              </p:cNvPr>
              <p:cNvSpPr txBox="1"/>
              <p:nvPr/>
            </p:nvSpPr>
            <p:spPr>
              <a:xfrm>
                <a:off x="838200" y="5855594"/>
                <a:ext cx="113538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en-US" sz="2400" i="1" dirty="0">
                    <a:solidFill>
                      <a:schemeClr val="tx1"/>
                    </a:solidFill>
                    <a:latin typeface="+mj-lt"/>
                  </a:rPr>
                  <a:t>If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</m:oMath>
                </a14:m>
                <a:r>
                  <a:rPr lang="en-US" altLang="en-US" sz="2400" i="1" dirty="0">
                    <a:solidFill>
                      <a:schemeClr val="tx1"/>
                    </a:solidFill>
                    <a:latin typeface="+mj-lt"/>
                  </a:rPr>
                  <a:t> falls outside the </a:t>
                </a:r>
                <a:r>
                  <a:rPr lang="en-US" altLang="en-US" sz="2400" i="1" dirty="0">
                    <a:solidFill>
                      <a:srgbClr val="FF0066"/>
                    </a:solidFill>
                    <a:latin typeface="+mj-lt"/>
                  </a:rPr>
                  <a:t>rejection region</a:t>
                </a:r>
                <a:r>
                  <a:rPr lang="en-US" altLang="en-US" sz="2400" i="1" dirty="0">
                    <a:solidFill>
                      <a:schemeClr val="tx1"/>
                    </a:solidFill>
                    <a:latin typeface="+mj-lt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en-US" sz="2400" i="1" dirty="0">
                    <a:solidFill>
                      <a:schemeClr val="tx1"/>
                    </a:solidFill>
                    <a:latin typeface="+mj-lt"/>
                  </a:rPr>
                  <a:t> can’t be rejected with 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100∙</m:t>
                    </m:r>
                    <m:d>
                      <m:dPr>
                        <m:ctrlP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1−</m:t>
                        </m:r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</m:d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%</m:t>
                    </m:r>
                  </m:oMath>
                </a14:m>
                <a:r>
                  <a:rPr lang="en-US" sz="2400" i="1" dirty="0">
                    <a:solidFill>
                      <a:schemeClr val="tx1"/>
                    </a:solidFill>
                    <a:latin typeface="+mj-lt"/>
                  </a:rPr>
                  <a:t> confidence.</a:t>
                </a:r>
                <a:endParaRPr lang="en-US" sz="2400" i="1" dirty="0">
                  <a:solidFill>
                    <a:srgbClr val="7030A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D3B7D41-180D-438C-8027-277009F552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855594"/>
                <a:ext cx="11353800" cy="461665"/>
              </a:xfrm>
              <a:prstGeom prst="rect">
                <a:avLst/>
              </a:prstGeom>
              <a:blipFill>
                <a:blip r:embed="rId14"/>
                <a:stretch>
                  <a:fillRect l="-894" t="-13514" r="-670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6CE51E3A-C6A2-ACC7-166F-61F2086B1B6F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710672" cy="82824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lnSpc>
                <a:spcPct val="110000"/>
              </a:lnSpc>
              <a:spcBef>
                <a:spcPct val="30000"/>
              </a:spcBef>
            </a:pPr>
            <a:r>
              <a:rPr lang="en-US" dirty="0"/>
              <a:t>Language</a:t>
            </a:r>
          </a:p>
        </p:txBody>
      </p:sp>
    </p:spTree>
    <p:extLst>
      <p:ext uri="{BB962C8B-B14F-4D97-AF65-F5344CB8AC3E}">
        <p14:creationId xmlns:p14="http://schemas.microsoft.com/office/powerpoint/2010/main" val="991986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6" grpId="0"/>
      <p:bldP spid="27" grpId="0"/>
      <p:bldP spid="28" grpId="0"/>
      <p:bldP spid="29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>
            <a:extLst>
              <a:ext uri="{FF2B5EF4-FFF2-40B4-BE49-F238E27FC236}">
                <a16:creationId xmlns:a16="http://schemas.microsoft.com/office/drawing/2014/main" id="{003640EC-28BF-4628-940E-E4A0A33951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5007" y="2237168"/>
            <a:ext cx="5048250" cy="20288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27A7C4EA-AB32-4ED4-93F2-F572B14F592A}"/>
                  </a:ext>
                </a:extLst>
              </p:cNvPr>
              <p:cNvSpPr txBox="1"/>
              <p:nvPr/>
            </p:nvSpPr>
            <p:spPr>
              <a:xfrm>
                <a:off x="5926845" y="1697757"/>
                <a:ext cx="952500" cy="430887"/>
              </a:xfrm>
              <a:prstGeom prst="rect">
                <a:avLst/>
              </a:prstGeom>
              <a:solidFill>
                <a:srgbClr val="FFFF99"/>
              </a:solidFill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1−</m:t>
                      </m:r>
                      <m:r>
                        <a:rPr lang="en-US" sz="22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27A7C4EA-AB32-4ED4-93F2-F572B14F59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6845" y="1697757"/>
                <a:ext cx="952500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766C89A-D9C7-4D65-8ED2-C0F97FC5340B}"/>
                  </a:ext>
                </a:extLst>
              </p:cNvPr>
              <p:cNvSpPr txBox="1"/>
              <p:nvPr/>
            </p:nvSpPr>
            <p:spPr>
              <a:xfrm>
                <a:off x="2397642" y="2513746"/>
                <a:ext cx="2324100" cy="707886"/>
              </a:xfrm>
              <a:prstGeom prst="rect">
                <a:avLst/>
              </a:prstGeom>
              <a:solidFill>
                <a:srgbClr val="FF0066">
                  <a:alpha val="10000"/>
                </a:srgbClr>
              </a:solidFill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latin typeface="+mj-lt"/>
                  </a:rPr>
                  <a:t>Rejection Region, </a:t>
                </a:r>
              </a:p>
              <a:p>
                <a:pPr algn="ctr"/>
                <a:r>
                  <a:rPr lang="en-US" sz="2000" dirty="0">
                    <a:latin typeface="+mj-lt"/>
                  </a:rPr>
                  <a:t>Size =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/2</m:t>
                    </m:r>
                  </m:oMath>
                </a14:m>
                <a:r>
                  <a:rPr lang="en-US" sz="2000" dirty="0">
                    <a:latin typeface="+mj-lt"/>
                  </a:rPr>
                  <a:t>  </a:t>
                </a: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766C89A-D9C7-4D65-8ED2-C0F97FC534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7642" y="2513746"/>
                <a:ext cx="2324100" cy="707886"/>
              </a:xfrm>
              <a:prstGeom prst="rect">
                <a:avLst/>
              </a:prstGeom>
              <a:blipFill>
                <a:blip r:embed="rId5"/>
                <a:stretch>
                  <a:fillRect t="-3448" b="-12069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3766378E-FE1B-460D-A205-D9799DDE6DE4}"/>
                  </a:ext>
                </a:extLst>
              </p:cNvPr>
              <p:cNvSpPr txBox="1"/>
              <p:nvPr/>
            </p:nvSpPr>
            <p:spPr>
              <a:xfrm>
                <a:off x="7832607" y="2513746"/>
                <a:ext cx="2324100" cy="707886"/>
              </a:xfrm>
              <a:prstGeom prst="rect">
                <a:avLst/>
              </a:prstGeom>
              <a:solidFill>
                <a:srgbClr val="FF0066">
                  <a:alpha val="10000"/>
                </a:srgbClr>
              </a:solidFill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latin typeface="+mj-lt"/>
                  </a:rPr>
                  <a:t>Rejection Region, </a:t>
                </a:r>
              </a:p>
              <a:p>
                <a:pPr algn="ctr"/>
                <a:r>
                  <a:rPr lang="en-US" sz="2000" dirty="0">
                    <a:latin typeface="+mj-lt"/>
                  </a:rPr>
                  <a:t>Size =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/2</m:t>
                    </m:r>
                  </m:oMath>
                </a14:m>
                <a:r>
                  <a:rPr lang="en-US" sz="2000" dirty="0">
                    <a:latin typeface="+mj-lt"/>
                  </a:rPr>
                  <a:t>  </a:t>
                </a: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3766378E-FE1B-460D-A205-D9799DDE6D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2607" y="2513746"/>
                <a:ext cx="2324100" cy="707886"/>
              </a:xfrm>
              <a:prstGeom prst="rect">
                <a:avLst/>
              </a:prstGeom>
              <a:blipFill>
                <a:blip r:embed="rId6"/>
                <a:stretch>
                  <a:fillRect t="-3448" b="-12069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3">
                <a:extLst>
                  <a:ext uri="{FF2B5EF4-FFF2-40B4-BE49-F238E27FC236}">
                    <a16:creationId xmlns:a16="http://schemas.microsoft.com/office/drawing/2014/main" id="{33AD72EF-32E7-4C05-B559-DEFB15A8F12E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838200" y="4801827"/>
                <a:ext cx="10710671" cy="1569084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274320" indent="-274320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SzPct val="95000"/>
                  <a:buFont typeface="Wingdings 2"/>
                  <a:buChar char=""/>
                  <a:defRPr kumimoji="0"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40080" indent="-246888" algn="l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85000"/>
                  <a:buFont typeface="Wingdings 2"/>
                  <a:buChar char=""/>
                  <a:defRPr kumimoji="0"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-246888" algn="l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 2"/>
                  <a:buChar char=""/>
                  <a:defRPr kumimoji="0"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188720" indent="-210312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SzPct val="65000"/>
                  <a:buFont typeface="Wingdings 2"/>
                  <a:buChar char="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10312" algn="l" rtl="0" eaLnBrk="1" latinLnBrk="0" hangingPunct="1">
                  <a:spcBef>
                    <a:spcPct val="20000"/>
                  </a:spcBef>
                  <a:buClr>
                    <a:schemeClr val="accent4"/>
                  </a:buClr>
                  <a:buSzPct val="65000"/>
                  <a:buFont typeface="Wingdings 2"/>
                  <a:buChar char="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37360" indent="-210312" algn="l" rtl="0" eaLnBrk="1" latinLnBrk="0" hangingPunct="1">
                  <a:spcBef>
                    <a:spcPct val="20000"/>
                  </a:spcBef>
                  <a:buClr>
                    <a:schemeClr val="accent5"/>
                  </a:buClr>
                  <a:buSzPct val="80000"/>
                  <a:buFont typeface="Wingdings 2"/>
                  <a:buChar char=""/>
                  <a:defRPr kumimoji="0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920240" indent="-182880" algn="l" rtl="0" eaLnBrk="1" latinLnBrk="0" hangingPunct="1">
                  <a:spcBef>
                    <a:spcPct val="20000"/>
                  </a:spcBef>
                  <a:buClr>
                    <a:schemeClr val="accent6"/>
                  </a:buClr>
                  <a:buSzPct val="80000"/>
                  <a:buFont typeface="Wingdings 2"/>
                  <a:buChar char=""/>
                  <a:defRPr kumimoji="0" sz="16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94560" indent="-182880" algn="l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Char char="•"/>
                  <a:defRPr kumimoji="0"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468880" indent="-182880" algn="l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Tx/>
                  <a:buChar char="•"/>
                  <a:defRPr kumimoji="0" sz="14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altLang="en-US" sz="2400" dirty="0">
                    <a:latin typeface="+mj-lt"/>
                  </a:rPr>
                  <a:t>If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</m:oMath>
                </a14:m>
                <a:r>
                  <a:rPr lang="en-US" sz="2400" dirty="0">
                    <a:latin typeface="+mj-lt"/>
                  </a:rPr>
                  <a:t> </a:t>
                </a:r>
                <a:r>
                  <a:rPr lang="en-US" altLang="en-US" sz="2400" dirty="0">
                    <a:latin typeface="+mj-lt"/>
                  </a:rPr>
                  <a:t>is close to the stated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𝜇</m:t>
                    </m:r>
                    <m:r>
                      <a:rPr lang="en-US" sz="2400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, 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en-US" sz="2400" dirty="0">
                    <a:latin typeface="+mj-lt"/>
                  </a:rPr>
                  <a:t>is not rejected.</a:t>
                </a:r>
              </a:p>
              <a:p>
                <a:pPr marL="0" indent="0">
                  <a:buNone/>
                </a:pPr>
                <a:r>
                  <a:rPr lang="en-US" altLang="en-US" sz="2400" dirty="0">
                    <a:latin typeface="+mj-lt"/>
                  </a:rPr>
                  <a:t>If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</m:oMath>
                </a14:m>
                <a:r>
                  <a:rPr lang="en-US" sz="2400" dirty="0">
                    <a:latin typeface="+mj-lt"/>
                  </a:rPr>
                  <a:t> </a:t>
                </a:r>
                <a:r>
                  <a:rPr lang="en-US" altLang="en-US" sz="2400" dirty="0">
                    <a:latin typeface="+mj-lt"/>
                  </a:rPr>
                  <a:t>is far away from the stated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𝜇</m:t>
                    </m:r>
                  </m:oMath>
                </a14:m>
                <a:r>
                  <a:rPr lang="en-US" altLang="en-US" sz="2400" dirty="0">
                    <a:latin typeface="+mj-lt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en-US" sz="2400" dirty="0">
                    <a:latin typeface="+mj-lt"/>
                  </a:rPr>
                  <a:t>is rejected.</a:t>
                </a:r>
                <a:endParaRPr lang="en-US" altLang="en-US" sz="2400" dirty="0">
                  <a:latin typeface="+mj-lt"/>
                  <a:sym typeface="Wingdings" panose="05000000000000000000" pitchFamily="2" charset="2"/>
                </a:endParaRPr>
              </a:p>
              <a:p>
                <a:pPr marL="0" indent="0">
                  <a:buNone/>
                </a:pPr>
                <a:r>
                  <a:rPr lang="en-US" altLang="en-US" sz="2400" dirty="0">
                    <a:latin typeface="+mj-lt"/>
                    <a:sym typeface="Wingdings" panose="05000000000000000000" pitchFamily="2" charset="2"/>
                  </a:rPr>
                  <a:t>     </a:t>
                </a:r>
                <a:r>
                  <a:rPr lang="en-US" altLang="en-US" sz="2400" dirty="0">
                    <a:latin typeface="+mj-lt"/>
                  </a:rPr>
                  <a:t>How far is “far enough” to reject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en-US" sz="2400" dirty="0">
                    <a:latin typeface="+mj-lt"/>
                  </a:rPr>
                  <a:t>?</a:t>
                </a:r>
              </a:p>
            </p:txBody>
          </p:sp>
        </mc:Choice>
        <mc:Fallback xmlns="">
          <p:sp>
            <p:nvSpPr>
              <p:cNvPr id="10" name="Rectangle 3">
                <a:extLst>
                  <a:ext uri="{FF2B5EF4-FFF2-40B4-BE49-F238E27FC236}">
                    <a16:creationId xmlns:a16="http://schemas.microsoft.com/office/drawing/2014/main" id="{33AD72EF-32E7-4C05-B559-DEFB15A8F1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801827"/>
                <a:ext cx="10710671" cy="1569084"/>
              </a:xfrm>
              <a:prstGeom prst="rect">
                <a:avLst/>
              </a:prstGeom>
              <a:blipFill>
                <a:blip r:embed="rId7"/>
                <a:stretch>
                  <a:fillRect l="-948" t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EE145EA3-9BAF-CF63-5E04-13AE2175A98B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710672" cy="82824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lnSpc>
                <a:spcPct val="110000"/>
              </a:lnSpc>
              <a:spcBef>
                <a:spcPct val="30000"/>
              </a:spcBef>
            </a:pPr>
            <a:r>
              <a:rPr lang="en-US" dirty="0"/>
              <a:t>The Intuition</a:t>
            </a:r>
          </a:p>
        </p:txBody>
      </p:sp>
    </p:spTree>
    <p:extLst>
      <p:ext uri="{BB962C8B-B14F-4D97-AF65-F5344CB8AC3E}">
        <p14:creationId xmlns:p14="http://schemas.microsoft.com/office/powerpoint/2010/main" val="320354161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3">
            <a:extLst>
              <a:ext uri="{FF2B5EF4-FFF2-40B4-BE49-F238E27FC236}">
                <a16:creationId xmlns:a16="http://schemas.microsoft.com/office/drawing/2014/main" id="{3BF10669-FA07-44B3-8BB2-5A4F14F81AA3}"/>
              </a:ext>
            </a:extLst>
          </p:cNvPr>
          <p:cNvSpPr txBox="1">
            <a:spLocks noChangeArrowheads="1"/>
          </p:cNvSpPr>
          <p:nvPr/>
        </p:nvSpPr>
        <p:spPr>
          <a:xfrm>
            <a:off x="838200" y="2685288"/>
            <a:ext cx="8143530" cy="2593622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90000"/>
              </a:lnSpc>
              <a:buSzTx/>
              <a:buFont typeface="+mj-lt"/>
              <a:buAutoNum type="arabicPeriod"/>
            </a:pPr>
            <a:r>
              <a:rPr lang="en-US" altLang="en-US" sz="2400" dirty="0">
                <a:latin typeface="+mj-lt"/>
                <a:ea typeface="宋体" pitchFamily="2" charset="-122"/>
                <a:sym typeface="Wingdings" panose="05000000000000000000" pitchFamily="2" charset="2"/>
              </a:rPr>
              <a:t>Critical Value Approach</a:t>
            </a:r>
            <a:endParaRPr lang="en-US" altLang="en-US" sz="2400" dirty="0">
              <a:solidFill>
                <a:schemeClr val="bg1">
                  <a:lumMod val="75000"/>
                </a:schemeClr>
              </a:solidFill>
              <a:latin typeface="+mj-lt"/>
              <a:ea typeface="宋体" pitchFamily="2" charset="-122"/>
              <a:sym typeface="Wingdings" panose="05000000000000000000" pitchFamily="2" charset="2"/>
            </a:endParaRPr>
          </a:p>
          <a:p>
            <a:pPr marL="457200" indent="-457200">
              <a:lnSpc>
                <a:spcPct val="90000"/>
              </a:lnSpc>
              <a:buSzTx/>
              <a:buFont typeface="+mj-lt"/>
              <a:buAutoNum type="arabicPeriod"/>
            </a:pPr>
            <a:endParaRPr lang="en-US" altLang="en-US" sz="2400" dirty="0">
              <a:solidFill>
                <a:schemeClr val="bg1">
                  <a:lumMod val="75000"/>
                </a:schemeClr>
              </a:solidFill>
              <a:latin typeface="+mj-lt"/>
              <a:ea typeface="宋体" pitchFamily="2" charset="-122"/>
              <a:sym typeface="Wingdings" panose="05000000000000000000" pitchFamily="2" charset="2"/>
            </a:endParaRPr>
          </a:p>
          <a:p>
            <a:pPr marL="457200" indent="-457200">
              <a:lnSpc>
                <a:spcPct val="90000"/>
              </a:lnSpc>
              <a:buSzTx/>
              <a:buFont typeface="+mj-lt"/>
              <a:buAutoNum type="arabicPeriod"/>
            </a:pP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latin typeface="+mj-lt"/>
                <a:ea typeface="宋体" pitchFamily="2" charset="-122"/>
                <a:sym typeface="Wingdings" panose="05000000000000000000" pitchFamily="2" charset="2"/>
              </a:rPr>
              <a:t>p-Value Approach</a:t>
            </a:r>
          </a:p>
          <a:p>
            <a:pPr marL="0" indent="0">
              <a:lnSpc>
                <a:spcPct val="90000"/>
              </a:lnSpc>
              <a:buSzTx/>
              <a:buNone/>
            </a:pPr>
            <a:endParaRPr lang="en-US" altLang="zh-CN" sz="2400" dirty="0">
              <a:latin typeface="+mj-lt"/>
              <a:ea typeface="宋体" pitchFamily="2" charset="-122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78A06B-37DE-C3B7-CEAD-6846D50AFC5B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710672" cy="82824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lnSpc>
                <a:spcPct val="110000"/>
              </a:lnSpc>
              <a:spcBef>
                <a:spcPct val="30000"/>
              </a:spcBef>
            </a:pPr>
            <a:r>
              <a:rPr lang="en-US" dirty="0"/>
              <a:t>How Far Is Far Enough?</a:t>
            </a:r>
          </a:p>
        </p:txBody>
      </p:sp>
    </p:spTree>
    <p:extLst>
      <p:ext uri="{BB962C8B-B14F-4D97-AF65-F5344CB8AC3E}">
        <p14:creationId xmlns:p14="http://schemas.microsoft.com/office/powerpoint/2010/main" val="381866747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3">
            <a:extLst>
              <a:ext uri="{FF2B5EF4-FFF2-40B4-BE49-F238E27FC236}">
                <a16:creationId xmlns:a16="http://schemas.microsoft.com/office/drawing/2014/main" id="{3BF10669-FA07-44B3-8BB2-5A4F14F81AA3}"/>
              </a:ext>
            </a:extLst>
          </p:cNvPr>
          <p:cNvSpPr txBox="1">
            <a:spLocks noChangeArrowheads="1"/>
          </p:cNvSpPr>
          <p:nvPr/>
        </p:nvSpPr>
        <p:spPr>
          <a:xfrm>
            <a:off x="2094614" y="1905000"/>
            <a:ext cx="8143530" cy="2593622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90000"/>
              </a:lnSpc>
              <a:buSzTx/>
              <a:buNone/>
            </a:pPr>
            <a:endParaRPr lang="en-US" altLang="zh-CN" sz="2200" dirty="0">
              <a:ea typeface="宋体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3">
                <a:extLst>
                  <a:ext uri="{FF2B5EF4-FFF2-40B4-BE49-F238E27FC236}">
                    <a16:creationId xmlns:a16="http://schemas.microsoft.com/office/drawing/2014/main" id="{7C142CF2-6A9E-4172-819A-B07FAB8C8498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838200" y="1317542"/>
                <a:ext cx="9399944" cy="6454858"/>
              </a:xfrm>
              <a:prstGeom prst="rect">
                <a:avLst/>
              </a:prstGeom>
            </p:spPr>
            <p:txBody>
              <a:bodyPr>
                <a:noAutofit/>
              </a:bodyPr>
              <a:lstStyle>
                <a:lvl1pPr marL="274320" indent="-274320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SzPct val="95000"/>
                  <a:buFont typeface="Wingdings 2"/>
                  <a:buChar char=""/>
                  <a:defRPr kumimoji="0"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40080" indent="-246888" algn="l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85000"/>
                  <a:buFont typeface="Wingdings 2"/>
                  <a:buChar char=""/>
                  <a:defRPr kumimoji="0"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-246888" algn="l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 2"/>
                  <a:buChar char=""/>
                  <a:defRPr kumimoji="0"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188720" indent="-210312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SzPct val="65000"/>
                  <a:buFont typeface="Wingdings 2"/>
                  <a:buChar char="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10312" algn="l" rtl="0" eaLnBrk="1" latinLnBrk="0" hangingPunct="1">
                  <a:spcBef>
                    <a:spcPct val="20000"/>
                  </a:spcBef>
                  <a:buClr>
                    <a:schemeClr val="accent4"/>
                  </a:buClr>
                  <a:buSzPct val="65000"/>
                  <a:buFont typeface="Wingdings 2"/>
                  <a:buChar char="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37360" indent="-210312" algn="l" rtl="0" eaLnBrk="1" latinLnBrk="0" hangingPunct="1">
                  <a:spcBef>
                    <a:spcPct val="20000"/>
                  </a:spcBef>
                  <a:buClr>
                    <a:schemeClr val="accent5"/>
                  </a:buClr>
                  <a:buSzPct val="80000"/>
                  <a:buFont typeface="Wingdings 2"/>
                  <a:buChar char=""/>
                  <a:defRPr kumimoji="0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920240" indent="-182880" algn="l" rtl="0" eaLnBrk="1" latinLnBrk="0" hangingPunct="1">
                  <a:spcBef>
                    <a:spcPct val="20000"/>
                  </a:spcBef>
                  <a:buClr>
                    <a:schemeClr val="accent6"/>
                  </a:buClr>
                  <a:buSzPct val="80000"/>
                  <a:buFont typeface="Wingdings 2"/>
                  <a:buChar char=""/>
                  <a:defRPr kumimoji="0" sz="16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94560" indent="-182880" algn="l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Char char="•"/>
                  <a:defRPr kumimoji="0"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468880" indent="-182880" algn="l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Tx/>
                  <a:buChar char="•"/>
                  <a:defRPr kumimoji="0" sz="14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84632" indent="-457200">
                  <a:buFont typeface="+mj-lt"/>
                  <a:buAutoNum type="arabicPeriod"/>
                </a:pPr>
                <a:r>
                  <a:rPr lang="en-US" altLang="zh-CN" sz="2400" dirty="0">
                    <a:latin typeface="+mj-lt"/>
                    <a:ea typeface="宋体" pitchFamily="2" charset="-122"/>
                    <a:sym typeface="Wingdings" panose="05000000000000000000" pitchFamily="2" charset="2"/>
                  </a:rPr>
                  <a:t>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zh-CN" sz="2400" dirty="0">
                    <a:latin typeface="+mj-lt"/>
                    <a:ea typeface="宋体" pitchFamily="2" charset="-122"/>
                    <a:sym typeface="Wingdings" panose="05000000000000000000" pitchFamily="2" charset="2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altLang="zh-CN" sz="2400" dirty="0">
                    <a:latin typeface="+mj-lt"/>
                    <a:ea typeface="宋体" pitchFamily="2" charset="-122"/>
                    <a:sym typeface="Wingdings" panose="05000000000000000000" pitchFamily="2" charset="2"/>
                  </a:rPr>
                  <a:t>.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altLang="zh-CN" sz="2400" dirty="0">
                    <a:latin typeface="+mj-lt"/>
                    <a:ea typeface="宋体" pitchFamily="2" charset="-122"/>
                    <a:sym typeface="Wingdings" panose="05000000000000000000" pitchFamily="2" charset="2"/>
                  </a:rPr>
                  <a:t>Identify significant level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2400" dirty="0">
                    <a:latin typeface="+mj-lt"/>
                  </a:rPr>
                  <a:t> and sample size </a:t>
                </a:r>
                <a:r>
                  <a:rPr lang="en-US" sz="2400" i="1" dirty="0">
                    <a:latin typeface="+mj-lt"/>
                  </a:rPr>
                  <a:t>n.</a:t>
                </a:r>
                <a:endParaRPr lang="en-US" sz="2400" dirty="0">
                  <a:latin typeface="+mj-lt"/>
                </a:endParaRP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altLang="en-US" sz="2400" dirty="0">
                    <a:latin typeface="+mj-lt"/>
                  </a:rPr>
                  <a:t>Use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altLang="en-US" sz="2400" dirty="0">
                    <a:latin typeface="+mj-lt"/>
                  </a:rPr>
                  <a:t> to determine the critical values that divide the rejection and nonrejection regions.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altLang="en-US" sz="2400" dirty="0">
                    <a:latin typeface="+mj-lt"/>
                  </a:rPr>
                  <a:t>Compute the test statistic (Z value).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altLang="en-US" sz="2400" dirty="0">
                    <a:latin typeface="+mj-lt"/>
                  </a:rPr>
                  <a:t>Conclude: </a:t>
                </a:r>
              </a:p>
              <a:p>
                <a:pPr marL="393192" lvl="1" indent="0">
                  <a:buNone/>
                </a:pPr>
                <a:endParaRPr lang="en-US" altLang="en-US" dirty="0">
                  <a:latin typeface="+mj-lt"/>
                </a:endParaRPr>
              </a:p>
              <a:p>
                <a:pPr marL="393192" lvl="1" indent="0">
                  <a:buNone/>
                </a:pPr>
                <a:r>
                  <a:rPr lang="en-US" altLang="en-US" dirty="0">
                    <a:latin typeface="+mj-lt"/>
                  </a:rPr>
                  <a:t>	     </a:t>
                </a:r>
                <a:r>
                  <a:rPr lang="en-US" altLang="en-US" dirty="0">
                    <a:latin typeface="+mj-lt"/>
                    <a:sym typeface="Wingdings" panose="05000000000000000000" pitchFamily="2" charset="2"/>
                  </a:rPr>
                  <a:t>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</m:oMath>
                </a14:m>
                <a:r>
                  <a:rPr lang="en-US" dirty="0">
                    <a:latin typeface="+mj-lt"/>
                  </a:rPr>
                  <a:t> </a:t>
                </a:r>
                <a:r>
                  <a:rPr lang="en-US" altLang="en-US" dirty="0">
                    <a:latin typeface="+mj-lt"/>
                  </a:rPr>
                  <a:t>in the rejection region  	</a:t>
                </a:r>
                <a:r>
                  <a:rPr lang="en-US" altLang="en-US" dirty="0">
                    <a:latin typeface="+mj-lt"/>
                    <a:sym typeface="Wingdings" panose="05000000000000000000" pitchFamily="2" charset="2"/>
                  </a:rPr>
                  <a:t></a:t>
                </a:r>
                <a:endParaRPr lang="en-US" altLang="en-US" dirty="0">
                  <a:latin typeface="+mj-lt"/>
                </a:endParaRPr>
              </a:p>
              <a:p>
                <a:pPr marL="393192" lvl="1" indent="0">
                  <a:buNone/>
                </a:pPr>
                <a:endParaRPr lang="en-US" altLang="en-US" dirty="0">
                  <a:latin typeface="+mj-lt"/>
                </a:endParaRPr>
              </a:p>
              <a:p>
                <a:pPr marL="393192" lvl="1" indent="0">
                  <a:buNone/>
                </a:pPr>
                <a:r>
                  <a:rPr lang="en-US" altLang="en-US" dirty="0">
                    <a:latin typeface="+mj-lt"/>
                  </a:rPr>
                  <a:t>	     </a:t>
                </a:r>
                <a:r>
                  <a:rPr lang="en-US" altLang="en-US" dirty="0">
                    <a:latin typeface="+mj-lt"/>
                    <a:sym typeface="Wingdings" panose="05000000000000000000" pitchFamily="2" charset="2"/>
                  </a:rPr>
                  <a:t>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</m:oMath>
                </a14:m>
                <a:r>
                  <a:rPr lang="en-US" dirty="0">
                    <a:latin typeface="+mj-lt"/>
                  </a:rPr>
                  <a:t> </a:t>
                </a:r>
                <a:r>
                  <a:rPr lang="en-US" altLang="en-US" dirty="0">
                    <a:latin typeface="+mj-lt"/>
                  </a:rPr>
                  <a:t>in the nonrejection region  	</a:t>
                </a:r>
                <a:r>
                  <a:rPr lang="en-US" altLang="en-US" dirty="0">
                    <a:latin typeface="+mj-lt"/>
                    <a:sym typeface="Wingdings" panose="05000000000000000000" pitchFamily="2" charset="2"/>
                  </a:rPr>
                  <a:t></a:t>
                </a:r>
                <a:endParaRPr lang="en-US" dirty="0">
                  <a:latin typeface="+mj-lt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Rectangle 3">
                <a:extLst>
                  <a:ext uri="{FF2B5EF4-FFF2-40B4-BE49-F238E27FC236}">
                    <a16:creationId xmlns:a16="http://schemas.microsoft.com/office/drawing/2014/main" id="{7C142CF2-6A9E-4172-819A-B07FAB8C84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317542"/>
                <a:ext cx="9399944" cy="6454858"/>
              </a:xfrm>
              <a:prstGeom prst="rect">
                <a:avLst/>
              </a:prstGeom>
              <a:blipFill>
                <a:blip r:embed="rId3"/>
                <a:stretch>
                  <a:fillRect l="-811" t="-7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EAB846E2-1D16-4BDB-A760-CC43F540DC3B}"/>
              </a:ext>
            </a:extLst>
          </p:cNvPr>
          <p:cNvSpPr txBox="1"/>
          <p:nvPr/>
        </p:nvSpPr>
        <p:spPr>
          <a:xfrm>
            <a:off x="1676400" y="3886434"/>
            <a:ext cx="4419600" cy="430887"/>
          </a:xfrm>
          <a:prstGeom prst="rect">
            <a:avLst/>
          </a:prstGeom>
          <a:solidFill>
            <a:srgbClr val="FFFF99"/>
          </a:solidFill>
          <a:ln w="158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dirty="0"/>
              <a:t> If    </a:t>
            </a:r>
            <a:r>
              <a:rPr lang="en-US" altLang="en-US" sz="2200" dirty="0"/>
              <a:t>|test statistic| &gt; |critical value|</a:t>
            </a:r>
            <a:endParaRPr lang="en-US" sz="2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7E0F322-E885-460D-95B1-01ED527E0C96}"/>
              </a:ext>
            </a:extLst>
          </p:cNvPr>
          <p:cNvSpPr txBox="1"/>
          <p:nvPr/>
        </p:nvSpPr>
        <p:spPr>
          <a:xfrm>
            <a:off x="1676400" y="4748208"/>
            <a:ext cx="4419600" cy="430887"/>
          </a:xfrm>
          <a:prstGeom prst="rect">
            <a:avLst/>
          </a:prstGeom>
          <a:solidFill>
            <a:srgbClr val="FFFF99"/>
          </a:solidFill>
          <a:ln w="158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dirty="0"/>
              <a:t> If    </a:t>
            </a:r>
            <a:r>
              <a:rPr lang="en-US" altLang="en-US" sz="2200" dirty="0"/>
              <a:t>|test statistic| &lt; |critical value|</a:t>
            </a:r>
            <a:endParaRPr lang="en-US" sz="2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57BEFDB-86DF-4126-9D14-8BBF45A32F46}"/>
                  </a:ext>
                </a:extLst>
              </p:cNvPr>
              <p:cNvSpPr txBox="1"/>
              <p:nvPr/>
            </p:nvSpPr>
            <p:spPr>
              <a:xfrm>
                <a:off x="6801364" y="4317321"/>
                <a:ext cx="1480074" cy="430887"/>
              </a:xfrm>
              <a:prstGeom prst="rect">
                <a:avLst/>
              </a:prstGeom>
              <a:solidFill>
                <a:srgbClr val="FFFF99"/>
              </a:solidFill>
              <a:ln w="158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200" dirty="0"/>
                  <a:t> </a:t>
                </a:r>
                <a:r>
                  <a:rPr lang="en-US" altLang="en-US" sz="2200" dirty="0">
                    <a:sym typeface="Wingdings" panose="05000000000000000000" pitchFamily="2" charset="2"/>
                  </a:rPr>
                  <a:t>R</a:t>
                </a:r>
                <a:r>
                  <a:rPr lang="en-US" altLang="en-US" sz="2200" dirty="0"/>
                  <a:t>eject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sz="22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57BEFDB-86DF-4126-9D14-8BBF45A32F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1364" y="4317321"/>
                <a:ext cx="1480074" cy="430887"/>
              </a:xfrm>
              <a:prstGeom prst="rect">
                <a:avLst/>
              </a:prstGeom>
              <a:blipFill>
                <a:blip r:embed="rId4"/>
                <a:stretch>
                  <a:fillRect t="-8333" b="-22222"/>
                </a:stretch>
              </a:blipFill>
              <a:ln w="158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CBE58DF-ED8C-4DF3-A37F-D41B82EE7698}"/>
                  </a:ext>
                </a:extLst>
              </p:cNvPr>
              <p:cNvSpPr txBox="1"/>
              <p:nvPr/>
            </p:nvSpPr>
            <p:spPr>
              <a:xfrm>
                <a:off x="6801364" y="5179095"/>
                <a:ext cx="2128659" cy="430887"/>
              </a:xfrm>
              <a:prstGeom prst="rect">
                <a:avLst/>
              </a:prstGeom>
              <a:solidFill>
                <a:srgbClr val="FFFF99"/>
              </a:solidFill>
              <a:ln w="158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200" dirty="0"/>
                  <a:t> </a:t>
                </a:r>
                <a:r>
                  <a:rPr lang="en-US" sz="2200" dirty="0">
                    <a:sym typeface="Wingdings" panose="05000000000000000000" pitchFamily="2" charset="2"/>
                  </a:rPr>
                  <a:t>C</a:t>
                </a:r>
                <a:r>
                  <a:rPr lang="en-US" altLang="en-US" sz="2200" dirty="0">
                    <a:sym typeface="Wingdings" panose="05000000000000000000" pitchFamily="2" charset="2"/>
                  </a:rPr>
                  <a:t>an’t r</a:t>
                </a:r>
                <a:r>
                  <a:rPr lang="en-US" altLang="en-US" sz="2200" dirty="0"/>
                  <a:t>eject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sz="22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CBE58DF-ED8C-4DF3-A37F-D41B82EE76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1364" y="5179095"/>
                <a:ext cx="2128659" cy="430887"/>
              </a:xfrm>
              <a:prstGeom prst="rect">
                <a:avLst/>
              </a:prstGeom>
              <a:blipFill>
                <a:blip r:embed="rId5"/>
                <a:stretch>
                  <a:fillRect t="-8333" b="-22222"/>
                </a:stretch>
              </a:blipFill>
              <a:ln w="158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1">
            <a:extLst>
              <a:ext uri="{FF2B5EF4-FFF2-40B4-BE49-F238E27FC236}">
                <a16:creationId xmlns:a16="http://schemas.microsoft.com/office/drawing/2014/main" id="{C31FB744-7CB2-04D3-BAB8-286978C22B5D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710672" cy="82824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lnSpc>
                <a:spcPct val="110000"/>
              </a:lnSpc>
              <a:spcBef>
                <a:spcPct val="30000"/>
              </a:spcBef>
            </a:pPr>
            <a:r>
              <a:rPr lang="en-US" dirty="0"/>
              <a:t>Example 1: Critical Value Approach</a:t>
            </a:r>
          </a:p>
        </p:txBody>
      </p:sp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1B607314-BD7F-7F2B-BA62-59B98F5372AE}"/>
              </a:ext>
            </a:extLst>
          </p:cNvPr>
          <p:cNvSpPr txBox="1">
            <a:spLocks/>
          </p:cNvSpPr>
          <p:nvPr/>
        </p:nvSpPr>
        <p:spPr>
          <a:xfrm>
            <a:off x="838200" y="970371"/>
            <a:ext cx="11430000" cy="554125"/>
          </a:xfrm>
          <a:prstGeom prst="rect">
            <a:avLst/>
          </a:prstGeom>
        </p:spPr>
        <p:txBody>
          <a:bodyPr>
            <a:norm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i="1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… in 5 steps.</a:t>
            </a:r>
          </a:p>
        </p:txBody>
      </p:sp>
    </p:spTree>
    <p:extLst>
      <p:ext uri="{BB962C8B-B14F-4D97-AF65-F5344CB8AC3E}">
        <p14:creationId xmlns:p14="http://schemas.microsoft.com/office/powerpoint/2010/main" val="305727331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3">
            <a:extLst>
              <a:ext uri="{FF2B5EF4-FFF2-40B4-BE49-F238E27FC236}">
                <a16:creationId xmlns:a16="http://schemas.microsoft.com/office/drawing/2014/main" id="{3BF10669-FA07-44B3-8BB2-5A4F14F81AA3}"/>
              </a:ext>
            </a:extLst>
          </p:cNvPr>
          <p:cNvSpPr txBox="1">
            <a:spLocks noChangeArrowheads="1"/>
          </p:cNvSpPr>
          <p:nvPr/>
        </p:nvSpPr>
        <p:spPr>
          <a:xfrm>
            <a:off x="2209800" y="1981200"/>
            <a:ext cx="8143530" cy="2593622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90000"/>
              </a:lnSpc>
              <a:buSzTx/>
              <a:buNone/>
            </a:pPr>
            <a:endParaRPr lang="en-US" altLang="zh-CN" sz="2200" dirty="0">
              <a:ea typeface="宋体" pitchFamily="2" charset="-122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7C142CF2-6A9E-4172-819A-B07FAB8C8498}"/>
              </a:ext>
            </a:extLst>
          </p:cNvPr>
          <p:cNvSpPr txBox="1">
            <a:spLocks noChangeArrowheads="1"/>
          </p:cNvSpPr>
          <p:nvPr/>
        </p:nvSpPr>
        <p:spPr>
          <a:xfrm>
            <a:off x="838200" y="1460614"/>
            <a:ext cx="10013218" cy="5680544"/>
          </a:xfrm>
          <a:prstGeom prst="rect">
            <a:avLst/>
          </a:prstGeom>
        </p:spPr>
        <p:txBody>
          <a:bodyPr>
            <a:no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en-US" sz="2400" dirty="0">
                <a:latin typeface="+mj-lt"/>
              </a:rPr>
              <a:t>Hawaii Tourism Authority had estimated that the average stay of Pro Bowl visitors is 10.1 days. </a:t>
            </a:r>
          </a:p>
          <a:p>
            <a:pPr marL="0" indent="0" algn="l">
              <a:buNone/>
            </a:pPr>
            <a:endParaRPr lang="en-US" sz="2400" dirty="0">
              <a:latin typeface="+mj-lt"/>
            </a:endParaRPr>
          </a:p>
          <a:p>
            <a:pPr marL="0" indent="0">
              <a:buNone/>
            </a:pPr>
            <a:r>
              <a:rPr lang="en-US" sz="2400" dirty="0">
                <a:latin typeface="+mj-lt"/>
              </a:rPr>
              <a:t>In 2003, they surveyed 260 Pro Bowl visitors, with an average stay of 9.1 days, and a standard deviation of 5.7 days.</a:t>
            </a:r>
          </a:p>
          <a:p>
            <a:pPr marL="0" indent="0" algn="l">
              <a:buNone/>
            </a:pPr>
            <a:endParaRPr lang="en-US" sz="2400" dirty="0">
              <a:latin typeface="+mj-lt"/>
            </a:endParaRPr>
          </a:p>
          <a:p>
            <a:pPr marL="0" indent="0" algn="l">
              <a:buNone/>
            </a:pPr>
            <a:r>
              <a:rPr lang="en-US" sz="2400" b="1" i="1" dirty="0">
                <a:latin typeface="+mj-lt"/>
              </a:rPr>
              <a:t>Q. </a:t>
            </a:r>
            <a:r>
              <a:rPr lang="en-US" sz="2400" dirty="0">
                <a:latin typeface="+mj-lt"/>
              </a:rPr>
              <a:t>Can you reject their claim with 95% confidence? </a:t>
            </a:r>
            <a:endParaRPr lang="en-US" altLang="zh-CN" sz="2400" dirty="0">
              <a:latin typeface="+mj-lt"/>
              <a:ea typeface="宋体" pitchFamily="2" charset="-122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B8EB9D1-C57A-4F9D-AC28-A21AD696F3EB}"/>
              </a:ext>
            </a:extLst>
          </p:cNvPr>
          <p:cNvSpPr/>
          <p:nvPr/>
        </p:nvSpPr>
        <p:spPr>
          <a:xfrm>
            <a:off x="9476338" y="2736114"/>
            <a:ext cx="1253893" cy="399820"/>
          </a:xfrm>
          <a:prstGeom prst="rect">
            <a:avLst/>
          </a:prstGeom>
          <a:solidFill>
            <a:srgbClr val="00B05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453167F-F6A6-4E17-85BF-5BA510C7E4E6}"/>
              </a:ext>
            </a:extLst>
          </p:cNvPr>
          <p:cNvSpPr/>
          <p:nvPr/>
        </p:nvSpPr>
        <p:spPr>
          <a:xfrm>
            <a:off x="3776483" y="2678734"/>
            <a:ext cx="550225" cy="457200"/>
          </a:xfrm>
          <a:prstGeom prst="rect">
            <a:avLst/>
          </a:prstGeom>
          <a:solidFill>
            <a:srgbClr val="FF000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CE34D6B-EC9B-451F-9997-42997294D1BC}"/>
                  </a:ext>
                </a:extLst>
              </p:cNvPr>
              <p:cNvSpPr txBox="1"/>
              <p:nvPr/>
            </p:nvSpPr>
            <p:spPr>
              <a:xfrm>
                <a:off x="10224472" y="1397723"/>
                <a:ext cx="1750828" cy="430887"/>
              </a:xfrm>
              <a:prstGeom prst="rect">
                <a:avLst/>
              </a:prstGeom>
              <a:noFill/>
              <a:ln w="19050">
                <a:solidFill>
                  <a:srgbClr val="00B0F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=10.1</m:t>
                    </m:r>
                  </m:oMath>
                </a14:m>
                <a:r>
                  <a:rPr lang="en-US" sz="2200" dirty="0"/>
                  <a:t>  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CE34D6B-EC9B-451F-9997-42997294D1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24472" y="1397723"/>
                <a:ext cx="1750828" cy="430887"/>
              </a:xfrm>
              <a:prstGeom prst="rect">
                <a:avLst/>
              </a:prstGeom>
              <a:blipFill>
                <a:blip r:embed="rId3"/>
                <a:stretch>
                  <a:fillRect b="-2778"/>
                </a:stretch>
              </a:blipFill>
              <a:ln w="19050"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25BF7A1-DA74-4ACF-8725-4F22FF082394}"/>
                  </a:ext>
                </a:extLst>
              </p:cNvPr>
              <p:cNvSpPr txBox="1"/>
              <p:nvPr/>
            </p:nvSpPr>
            <p:spPr>
              <a:xfrm>
                <a:off x="10224472" y="1949117"/>
                <a:ext cx="1750828" cy="430887"/>
              </a:xfrm>
              <a:prstGeom prst="rect">
                <a:avLst/>
              </a:prstGeom>
              <a:noFill/>
              <a:ln w="19050">
                <a:solidFill>
                  <a:srgbClr val="00B0F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≠10.1</m:t>
                    </m:r>
                  </m:oMath>
                </a14:m>
                <a:r>
                  <a:rPr lang="en-US" sz="2200" dirty="0"/>
                  <a:t>  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25BF7A1-DA74-4ACF-8725-4F22FF0823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24472" y="1949117"/>
                <a:ext cx="1750828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9050"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tangle 20">
            <a:extLst>
              <a:ext uri="{FF2B5EF4-FFF2-40B4-BE49-F238E27FC236}">
                <a16:creationId xmlns:a16="http://schemas.microsoft.com/office/drawing/2014/main" id="{8EE8888E-EB02-4FDC-A134-BA42CF690EE9}"/>
              </a:ext>
            </a:extLst>
          </p:cNvPr>
          <p:cNvSpPr/>
          <p:nvPr/>
        </p:nvSpPr>
        <p:spPr>
          <a:xfrm>
            <a:off x="838200" y="1419609"/>
            <a:ext cx="9265085" cy="914400"/>
          </a:xfrm>
          <a:prstGeom prst="rect">
            <a:avLst/>
          </a:prstGeom>
          <a:noFill/>
          <a:ln w="222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70A7621-DD22-4AF0-B45D-1D74E5C8F58A}"/>
              </a:ext>
            </a:extLst>
          </p:cNvPr>
          <p:cNvSpPr/>
          <p:nvPr/>
        </p:nvSpPr>
        <p:spPr>
          <a:xfrm>
            <a:off x="4244412" y="3079099"/>
            <a:ext cx="1113972" cy="437920"/>
          </a:xfrm>
          <a:prstGeom prst="rect">
            <a:avLst/>
          </a:prstGeom>
          <a:solidFill>
            <a:srgbClr val="FFC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914A38E-1CEC-98A4-6880-6419796BE9C6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710672" cy="82824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lnSpc>
                <a:spcPct val="110000"/>
              </a:lnSpc>
              <a:spcBef>
                <a:spcPct val="30000"/>
              </a:spcBef>
            </a:pPr>
            <a:r>
              <a:rPr lang="en-US" dirty="0"/>
              <a:t>Example 1: Critical Value Approach</a:t>
            </a:r>
          </a:p>
        </p:txBody>
      </p:sp>
    </p:spTree>
    <p:extLst>
      <p:ext uri="{BB962C8B-B14F-4D97-AF65-F5344CB8AC3E}">
        <p14:creationId xmlns:p14="http://schemas.microsoft.com/office/powerpoint/2010/main" val="225363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  <p:bldP spid="19" grpId="0" animBg="1"/>
      <p:bldP spid="20" grpId="0" animBg="1"/>
      <p:bldP spid="21" grpId="0" animBg="1"/>
      <p:bldP spid="23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3">
                <a:extLst>
                  <a:ext uri="{FF2B5EF4-FFF2-40B4-BE49-F238E27FC236}">
                    <a16:creationId xmlns:a16="http://schemas.microsoft.com/office/drawing/2014/main" id="{7C142CF2-6A9E-4172-819A-B07FAB8C8498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838200" y="1565389"/>
                <a:ext cx="9528802" cy="5410200"/>
              </a:xfrm>
              <a:prstGeom prst="rect">
                <a:avLst/>
              </a:prstGeom>
            </p:spPr>
            <p:txBody>
              <a:bodyPr>
                <a:noAutofit/>
              </a:bodyPr>
              <a:lstStyle>
                <a:lvl1pPr marL="274320" indent="-274320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SzPct val="95000"/>
                  <a:buFont typeface="Wingdings 2"/>
                  <a:buChar char=""/>
                  <a:defRPr kumimoji="0"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40080" indent="-246888" algn="l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85000"/>
                  <a:buFont typeface="Wingdings 2"/>
                  <a:buChar char=""/>
                  <a:defRPr kumimoji="0"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-246888" algn="l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 2"/>
                  <a:buChar char=""/>
                  <a:defRPr kumimoji="0"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188720" indent="-210312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SzPct val="65000"/>
                  <a:buFont typeface="Wingdings 2"/>
                  <a:buChar char="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10312" algn="l" rtl="0" eaLnBrk="1" latinLnBrk="0" hangingPunct="1">
                  <a:spcBef>
                    <a:spcPct val="20000"/>
                  </a:spcBef>
                  <a:buClr>
                    <a:schemeClr val="accent4"/>
                  </a:buClr>
                  <a:buSzPct val="65000"/>
                  <a:buFont typeface="Wingdings 2"/>
                  <a:buChar char="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37360" indent="-210312" algn="l" rtl="0" eaLnBrk="1" latinLnBrk="0" hangingPunct="1">
                  <a:spcBef>
                    <a:spcPct val="20000"/>
                  </a:spcBef>
                  <a:buClr>
                    <a:schemeClr val="accent5"/>
                  </a:buClr>
                  <a:buSzPct val="80000"/>
                  <a:buFont typeface="Wingdings 2"/>
                  <a:buChar char=""/>
                  <a:defRPr kumimoji="0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920240" indent="-182880" algn="l" rtl="0" eaLnBrk="1" latinLnBrk="0" hangingPunct="1">
                  <a:spcBef>
                    <a:spcPct val="20000"/>
                  </a:spcBef>
                  <a:buClr>
                    <a:schemeClr val="accent6"/>
                  </a:buClr>
                  <a:buSzPct val="80000"/>
                  <a:buFont typeface="Wingdings 2"/>
                  <a:buChar char=""/>
                  <a:defRPr kumimoji="0" sz="16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94560" indent="-182880" algn="l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Char char="•"/>
                  <a:defRPr kumimoji="0"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468880" indent="-182880" algn="l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Tx/>
                  <a:buChar char="•"/>
                  <a:defRPr kumimoji="0" sz="14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>
                    <a:latin typeface="+mj-lt"/>
                  </a:rPr>
                  <a:t>  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>
                    <a:latin typeface="+mj-lt"/>
                  </a:rPr>
                  <a:t>  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>
                    <a:latin typeface="+mj-lt"/>
                  </a:rPr>
                  <a:t>For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=0.05</m:t>
                    </m:r>
                  </m:oMath>
                </a14:m>
                <a:r>
                  <a:rPr lang="en-US" sz="2400" dirty="0">
                    <a:latin typeface="+mj-lt"/>
                  </a:rPr>
                  <a:t>, the critical values are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±2</m:t>
                    </m:r>
                  </m:oMath>
                </a14:m>
                <a:r>
                  <a:rPr lang="en-US" sz="2400" dirty="0">
                    <a:latin typeface="+mj-lt"/>
                  </a:rPr>
                  <a:t>.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>
                    <a:latin typeface="+mj-lt"/>
                  </a:rPr>
                  <a:t>Compute the test statistics (Z value of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</m:oMath>
                </a14:m>
                <a:r>
                  <a:rPr lang="en-US" sz="2400" dirty="0">
                    <a:latin typeface="+mj-lt"/>
                  </a:rPr>
                  <a:t>): </a:t>
                </a:r>
              </a:p>
              <a:p>
                <a:pPr marL="457200" indent="-457200">
                  <a:buFont typeface="+mj-lt"/>
                  <a:buAutoNum type="arabicPeriod"/>
                </a:pPr>
                <a:endParaRPr lang="en-US" sz="2400" dirty="0">
                  <a:latin typeface="+mj-lt"/>
                </a:endParaRPr>
              </a:p>
              <a:p>
                <a:pPr marL="457200" indent="-457200">
                  <a:buFont typeface="+mj-lt"/>
                  <a:buAutoNum type="arabicPeriod"/>
                </a:pPr>
                <a:endParaRPr lang="en-US" sz="2400" dirty="0">
                  <a:latin typeface="+mj-lt"/>
                </a:endParaRP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>
                    <a:latin typeface="+mj-lt"/>
                  </a:rPr>
                  <a:t>Compare test statistics and critical value:</a:t>
                </a:r>
              </a:p>
              <a:p>
                <a:pPr marL="0" indent="0">
                  <a:buNone/>
                </a:pPr>
                <a:endParaRPr lang="en-US" sz="2400" dirty="0">
                  <a:latin typeface="+mj-lt"/>
                </a:endParaRPr>
              </a:p>
              <a:p>
                <a:pPr marL="0" indent="0">
                  <a:buNone/>
                </a:pPr>
                <a:r>
                  <a:rPr lang="en-US" sz="2400" dirty="0">
                    <a:latin typeface="+mj-lt"/>
                  </a:rPr>
                  <a:t>       Can reject the null hypothesis with 95% confidence.</a:t>
                </a:r>
              </a:p>
              <a:p>
                <a:pPr algn="l"/>
                <a:endParaRPr lang="en-US" sz="2400" dirty="0">
                  <a:latin typeface="+mj-lt"/>
                </a:endParaRPr>
              </a:p>
            </p:txBody>
          </p:sp>
        </mc:Choice>
        <mc:Fallback xmlns="">
          <p:sp>
            <p:nvSpPr>
              <p:cNvPr id="6" name="Rectangle 3">
                <a:extLst>
                  <a:ext uri="{FF2B5EF4-FFF2-40B4-BE49-F238E27FC236}">
                    <a16:creationId xmlns:a16="http://schemas.microsoft.com/office/drawing/2014/main" id="{7C142CF2-6A9E-4172-819A-B07FAB8C84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565389"/>
                <a:ext cx="9528802" cy="5410200"/>
              </a:xfrm>
              <a:prstGeom prst="rect">
                <a:avLst/>
              </a:prstGeom>
              <a:blipFill>
                <a:blip r:embed="rId3"/>
                <a:stretch>
                  <a:fillRect l="-7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8B7EA21-0D1E-4B27-A443-A599824BCEFB}"/>
                  </a:ext>
                </a:extLst>
              </p:cNvPr>
              <p:cNvSpPr txBox="1"/>
              <p:nvPr/>
            </p:nvSpPr>
            <p:spPr>
              <a:xfrm>
                <a:off x="3000990" y="2037494"/>
                <a:ext cx="1750828" cy="430887"/>
              </a:xfrm>
              <a:prstGeom prst="rect">
                <a:avLst/>
              </a:prstGeom>
              <a:solidFill>
                <a:srgbClr val="FF0000">
                  <a:alpha val="15000"/>
                </a:srgbClr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=260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8B7EA21-0D1E-4B27-A443-A599824BCE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0990" y="2037494"/>
                <a:ext cx="1750828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D827165-86EC-4163-95F5-031EBACE7D00}"/>
                  </a:ext>
                </a:extLst>
              </p:cNvPr>
              <p:cNvSpPr txBox="1"/>
              <p:nvPr/>
            </p:nvSpPr>
            <p:spPr>
              <a:xfrm>
                <a:off x="1182463" y="2037494"/>
                <a:ext cx="1750828" cy="430887"/>
              </a:xfrm>
              <a:prstGeom prst="rect">
                <a:avLst/>
              </a:prstGeom>
              <a:solidFill>
                <a:srgbClr val="7030A0">
                  <a:alpha val="20000"/>
                </a:srgbClr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=0.05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D827165-86EC-4163-95F5-031EBACE7D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2463" y="2037494"/>
                <a:ext cx="1750828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B329184-6C48-4B20-B789-5E3C8EA849BF}"/>
                  </a:ext>
                </a:extLst>
              </p:cNvPr>
              <p:cNvSpPr txBox="1"/>
              <p:nvPr/>
            </p:nvSpPr>
            <p:spPr>
              <a:xfrm>
                <a:off x="1190594" y="1586193"/>
                <a:ext cx="1750828" cy="430887"/>
              </a:xfrm>
              <a:prstGeom prst="rect">
                <a:avLst/>
              </a:prstGeom>
              <a:noFill/>
              <a:ln w="19050">
                <a:solidFill>
                  <a:srgbClr val="00B0F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=10.1</m:t>
                    </m:r>
                  </m:oMath>
                </a14:m>
                <a:r>
                  <a:rPr lang="en-US" sz="2200" dirty="0"/>
                  <a:t>  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B329184-6C48-4B20-B789-5E3C8EA849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0594" y="1586193"/>
                <a:ext cx="1750828" cy="430887"/>
              </a:xfrm>
              <a:prstGeom prst="rect">
                <a:avLst/>
              </a:prstGeom>
              <a:blipFill>
                <a:blip r:embed="rId6"/>
                <a:stretch>
                  <a:fillRect b="-2778"/>
                </a:stretch>
              </a:blipFill>
              <a:ln w="19050"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2823DF7-C67C-49E1-9BB6-EA96E23A5DC5}"/>
                  </a:ext>
                </a:extLst>
              </p:cNvPr>
              <p:cNvSpPr txBox="1"/>
              <p:nvPr/>
            </p:nvSpPr>
            <p:spPr>
              <a:xfrm>
                <a:off x="3000990" y="1590503"/>
                <a:ext cx="1750828" cy="430887"/>
              </a:xfrm>
              <a:prstGeom prst="rect">
                <a:avLst/>
              </a:prstGeom>
              <a:noFill/>
              <a:ln w="19050">
                <a:solidFill>
                  <a:srgbClr val="00B0F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≠10.1</m:t>
                    </m:r>
                  </m:oMath>
                </a14:m>
                <a:r>
                  <a:rPr lang="en-US" sz="2200" dirty="0"/>
                  <a:t>  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2823DF7-C67C-49E1-9BB6-EA96E23A5D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0990" y="1590503"/>
                <a:ext cx="1750828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19050"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87DBE53-1BF9-4429-BFF5-E2453F00186A}"/>
                  </a:ext>
                </a:extLst>
              </p:cNvPr>
              <p:cNvSpPr txBox="1"/>
              <p:nvPr/>
            </p:nvSpPr>
            <p:spPr>
              <a:xfrm>
                <a:off x="-621222" y="3331564"/>
                <a:ext cx="7833709" cy="8276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sz="22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̅"/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200" i="1">
                                  <a:latin typeface="Cambria Math"/>
                                </a:rPr>
                                <m:t>𝑋</m:t>
                              </m:r>
                            </m:e>
                          </m:acc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/>
                                  <a:ea typeface="Cambria Math"/>
                                </a:rPr>
                                <m:t>𝜇</m:t>
                              </m:r>
                            </m:e>
                            <m:sub>
                              <m:acc>
                                <m:accPr>
                                  <m:chr m:val="̅"/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200" i="1">
                                      <a:latin typeface="Cambria Math"/>
                                    </a:rPr>
                                    <m:t>𝑋</m:t>
                                  </m:r>
                                </m:e>
                              </m:acc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acc>
                                <m:accPr>
                                  <m:chr m:val="̅"/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  <m:t>𝑋</m:t>
                                  </m:r>
                                </m:e>
                              </m:acc>
                            </m:sub>
                          </m:sSub>
                        </m:den>
                      </m:f>
                      <m:r>
                        <a:rPr lang="en-US" sz="2200" i="1">
                          <a:latin typeface="Cambria Math" panose="02040503050406030204" pitchFamily="18" charset="0"/>
                          <a:ea typeface="Cambria Math"/>
                        </a:rPr>
                        <m:t>=</m:t>
                      </m:r>
                      <m:f>
                        <m:f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̅"/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200" i="1">
                                  <a:latin typeface="Cambria Math"/>
                                </a:rPr>
                                <m:t>𝑋</m:t>
                              </m:r>
                            </m:e>
                          </m:acc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  <m:r>
                            <m:rPr>
                              <m:nor/>
                            </m:rPr>
                            <a:rPr lang="en-US" sz="2200" dirty="0">
                              <a:ea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acc>
                                <m:accPr>
                                  <m:chr m:val="̅"/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  <m:t>𝑋</m:t>
                                  </m:r>
                                </m:e>
                              </m:acc>
                            </m:sub>
                          </m:sSub>
                        </m:den>
                      </m:f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87DBE53-1BF9-4429-BFF5-E2453F0018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621222" y="3331564"/>
                <a:ext cx="7833709" cy="827662"/>
              </a:xfrm>
              <a:prstGeom prst="rect">
                <a:avLst/>
              </a:prstGeom>
              <a:blipFill>
                <a:blip r:embed="rId8"/>
                <a:stretch>
                  <a:fillRect t="-1515" b="-1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1A93E4A-89A9-46B9-9726-5A20EEF12CC3}"/>
                  </a:ext>
                </a:extLst>
              </p:cNvPr>
              <p:cNvSpPr txBox="1"/>
              <p:nvPr/>
            </p:nvSpPr>
            <p:spPr>
              <a:xfrm>
                <a:off x="9723355" y="1595337"/>
                <a:ext cx="1998405" cy="769441"/>
              </a:xfrm>
              <a:prstGeom prst="rect">
                <a:avLst/>
              </a:prstGeom>
              <a:solidFill>
                <a:srgbClr val="FFC000">
                  <a:alpha val="20000"/>
                </a:srgbClr>
              </a:solidFill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200" i="1">
                              <a:latin typeface="Cambria Math"/>
                            </a:rPr>
                            <m:t>𝑋</m:t>
                          </m:r>
                        </m:e>
                      </m:acc>
                      <m:r>
                        <a:rPr lang="en-US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=9.1</m:t>
                      </m:r>
                    </m:oMath>
                  </m:oMathPara>
                </a14:m>
                <a:endParaRPr lang="en-US" sz="220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  <m:r>
                        <a:rPr lang="en-US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=5.7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1A93E4A-89A9-46B9-9726-5A20EEF12C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23355" y="1595337"/>
                <a:ext cx="1998405" cy="76944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tangle 20">
            <a:extLst>
              <a:ext uri="{FF2B5EF4-FFF2-40B4-BE49-F238E27FC236}">
                <a16:creationId xmlns:a16="http://schemas.microsoft.com/office/drawing/2014/main" id="{EA703FCA-2524-440D-9AC9-4F23173BE46A}"/>
              </a:ext>
            </a:extLst>
          </p:cNvPr>
          <p:cNvSpPr/>
          <p:nvPr/>
        </p:nvSpPr>
        <p:spPr>
          <a:xfrm>
            <a:off x="9723356" y="2602319"/>
            <a:ext cx="1998405" cy="3037659"/>
          </a:xfrm>
          <a:prstGeom prst="rect">
            <a:avLst/>
          </a:prstGeom>
          <a:solidFill>
            <a:srgbClr val="FFC000">
              <a:alpha val="20000"/>
            </a:srgb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E6D2ABF-705C-431C-A80C-52231B4409B6}"/>
                  </a:ext>
                </a:extLst>
              </p:cNvPr>
              <p:cNvSpPr txBox="1"/>
              <p:nvPr/>
            </p:nvSpPr>
            <p:spPr>
              <a:xfrm>
                <a:off x="10193132" y="3442996"/>
                <a:ext cx="1026075" cy="79175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2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US" sz="22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2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2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2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E6D2ABF-705C-431C-A80C-52231B4409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3132" y="3442996"/>
                <a:ext cx="1026075" cy="79175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6BF1EB5-C567-4C51-8F18-D03A50D65CAD}"/>
                  </a:ext>
                </a:extLst>
              </p:cNvPr>
              <p:cNvSpPr txBox="1"/>
              <p:nvPr/>
            </p:nvSpPr>
            <p:spPr>
              <a:xfrm>
                <a:off x="10312798" y="4267197"/>
                <a:ext cx="881009" cy="82093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2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2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2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5.7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2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2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260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6BF1EB5-C567-4C51-8F18-D03A50D65C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12798" y="4267197"/>
                <a:ext cx="881009" cy="820930"/>
              </a:xfrm>
              <a:prstGeom prst="rect">
                <a:avLst/>
              </a:prstGeom>
              <a:blipFill>
                <a:blip r:embed="rId11"/>
                <a:stretch>
                  <a:fillRect r="-2714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51ADD71-55FC-4D7E-B32C-7813791ABF7C}"/>
                  </a:ext>
                </a:extLst>
              </p:cNvPr>
              <p:cNvSpPr txBox="1"/>
              <p:nvPr/>
            </p:nvSpPr>
            <p:spPr>
              <a:xfrm>
                <a:off x="9795801" y="2691304"/>
                <a:ext cx="1401168" cy="7914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3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3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acc>
                            <m:accPr>
                              <m:chr m:val="̅"/>
                              <m:ctrlPr>
                                <a:rPr lang="en-US" sz="23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300" i="1">
                                  <a:latin typeface="Cambria Math"/>
                                </a:rPr>
                                <m:t>𝑋</m:t>
                              </m:r>
                            </m:e>
                          </m:acc>
                        </m:sub>
                      </m:sSub>
                      <m:r>
                        <a:rPr lang="en-US" sz="23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3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3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3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3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51ADD71-55FC-4D7E-B32C-7813791ABF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95801" y="2691304"/>
                <a:ext cx="1401168" cy="79143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E14DF40-C94C-4674-BA20-814273C639BF}"/>
                  </a:ext>
                </a:extLst>
              </p:cNvPr>
              <p:cNvSpPr txBox="1"/>
              <p:nvPr/>
            </p:nvSpPr>
            <p:spPr>
              <a:xfrm>
                <a:off x="10193131" y="5170991"/>
                <a:ext cx="1201758" cy="4308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2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=0.35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E14DF40-C94C-4674-BA20-814273C639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3131" y="5170991"/>
                <a:ext cx="1201758" cy="43088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D6E7E9CD-1119-4E67-9C6F-E075EB41EFBC}"/>
                  </a:ext>
                </a:extLst>
              </p:cNvPr>
              <p:cNvSpPr txBox="1"/>
              <p:nvPr/>
            </p:nvSpPr>
            <p:spPr>
              <a:xfrm>
                <a:off x="1339020" y="4692220"/>
                <a:ext cx="5604564" cy="4308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  <m:r>
                        <a:rPr lang="en-US" sz="2200" i="1">
                          <a:latin typeface="Cambria Math" panose="02040503050406030204" pitchFamily="18" charset="0"/>
                        </a:rPr>
                        <m:t>=2.86&gt;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200">
                              <a:latin typeface="Cambria Math" panose="02040503050406030204" pitchFamily="18" charset="0"/>
                            </a:rPr>
                            <m:t>Critical</m:t>
                          </m:r>
                          <m:r>
                            <a:rPr lang="en-US" sz="220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200">
                              <a:latin typeface="Cambria Math" panose="02040503050406030204" pitchFamily="18" charset="0"/>
                            </a:rPr>
                            <m:t>Value</m:t>
                          </m:r>
                        </m:e>
                      </m:d>
                      <m:r>
                        <a:rPr lang="en-US" sz="2200" i="1"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D6E7E9CD-1119-4E67-9C6F-E075EB41EF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9020" y="4692220"/>
                <a:ext cx="5604564" cy="430887"/>
              </a:xfrm>
              <a:prstGeom prst="rect">
                <a:avLst/>
              </a:prstGeom>
              <a:blipFill>
                <a:blip r:embed="rId14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F9D30F5E-FB84-44D7-9294-70F31BDCFF3C}"/>
              </a:ext>
            </a:extLst>
          </p:cNvPr>
          <p:cNvSpPr/>
          <p:nvPr/>
        </p:nvSpPr>
        <p:spPr>
          <a:xfrm>
            <a:off x="5719471" y="5151843"/>
            <a:ext cx="643402" cy="367302"/>
          </a:xfrm>
          <a:prstGeom prst="rect">
            <a:avLst/>
          </a:prstGeom>
          <a:solidFill>
            <a:srgbClr val="7030A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BA526CB-D32B-4954-BE8A-FC3F6397F695}"/>
              </a:ext>
            </a:extLst>
          </p:cNvPr>
          <p:cNvSpPr/>
          <p:nvPr/>
        </p:nvSpPr>
        <p:spPr>
          <a:xfrm>
            <a:off x="3670559" y="4670936"/>
            <a:ext cx="2692314" cy="452171"/>
          </a:xfrm>
          <a:prstGeom prst="rect">
            <a:avLst/>
          </a:prstGeom>
          <a:solidFill>
            <a:srgbClr val="7030A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BAEB6AD-07FB-4081-8330-C1EFD1D7A0D3}"/>
                  </a:ext>
                </a:extLst>
              </p:cNvPr>
              <p:cNvSpPr txBox="1"/>
              <p:nvPr/>
            </p:nvSpPr>
            <p:spPr>
              <a:xfrm>
                <a:off x="4268399" y="3387346"/>
                <a:ext cx="2232974" cy="7284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2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200" i="1" dirty="0">
                              <a:latin typeface="Cambria Math" panose="02040503050406030204" pitchFamily="18" charset="0"/>
                            </a:rPr>
                            <m:t>9.1−10.1</m:t>
                          </m:r>
                        </m:num>
                        <m:den>
                          <m:r>
                            <a:rPr lang="en-US" sz="2200" i="1" dirty="0">
                              <a:latin typeface="Cambria Math" panose="02040503050406030204" pitchFamily="18" charset="0"/>
                            </a:rPr>
                            <m:t>0.35</m:t>
                          </m:r>
                        </m:den>
                      </m:f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BAEB6AD-07FB-4081-8330-C1EFD1D7A0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8399" y="3387346"/>
                <a:ext cx="2232974" cy="728405"/>
              </a:xfrm>
              <a:prstGeom prst="rect">
                <a:avLst/>
              </a:prstGeom>
              <a:blipFill>
                <a:blip r:embed="rId15"/>
                <a:stretch>
                  <a:fillRect b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80D45893-50E2-41C8-AA07-B5E305460AE0}"/>
                  </a:ext>
                </a:extLst>
              </p:cNvPr>
              <p:cNvSpPr txBox="1"/>
              <p:nvPr/>
            </p:nvSpPr>
            <p:spPr>
              <a:xfrm>
                <a:off x="5932012" y="3550099"/>
                <a:ext cx="1556575" cy="4308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 dirty="0">
                          <a:latin typeface="Cambria Math" panose="02040503050406030204" pitchFamily="18" charset="0"/>
                        </a:rPr>
                        <m:t>=−2.86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80D45893-50E2-41C8-AA07-B5E305460A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2012" y="3550099"/>
                <a:ext cx="1556575" cy="43088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2135C4B5-060D-1254-CAC5-C17D07ABC99B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710672" cy="82824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lnSpc>
                <a:spcPct val="110000"/>
              </a:lnSpc>
              <a:spcBef>
                <a:spcPct val="30000"/>
              </a:spcBef>
            </a:pPr>
            <a:r>
              <a:rPr lang="en-US" dirty="0"/>
              <a:t>Example 1: Critical Value Approach (95%)</a:t>
            </a:r>
          </a:p>
        </p:txBody>
      </p:sp>
    </p:spTree>
    <p:extLst>
      <p:ext uri="{BB962C8B-B14F-4D97-AF65-F5344CB8AC3E}">
        <p14:creationId xmlns:p14="http://schemas.microsoft.com/office/powerpoint/2010/main" val="4020754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9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AEE459-5C29-BDD1-A537-658C71BB19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3">
                <a:extLst>
                  <a:ext uri="{FF2B5EF4-FFF2-40B4-BE49-F238E27FC236}">
                    <a16:creationId xmlns:a16="http://schemas.microsoft.com/office/drawing/2014/main" id="{98C65636-D92D-5AB9-0EA5-9F267BC2D00E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838200" y="1565389"/>
                <a:ext cx="9528802" cy="5410200"/>
              </a:xfrm>
              <a:prstGeom prst="rect">
                <a:avLst/>
              </a:prstGeom>
            </p:spPr>
            <p:txBody>
              <a:bodyPr>
                <a:noAutofit/>
              </a:bodyPr>
              <a:lstStyle>
                <a:lvl1pPr marL="274320" indent="-274320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SzPct val="95000"/>
                  <a:buFont typeface="Wingdings 2"/>
                  <a:buChar char=""/>
                  <a:defRPr kumimoji="0"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40080" indent="-246888" algn="l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85000"/>
                  <a:buFont typeface="Wingdings 2"/>
                  <a:buChar char=""/>
                  <a:defRPr kumimoji="0"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-246888" algn="l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 2"/>
                  <a:buChar char=""/>
                  <a:defRPr kumimoji="0"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188720" indent="-210312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SzPct val="65000"/>
                  <a:buFont typeface="Wingdings 2"/>
                  <a:buChar char="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10312" algn="l" rtl="0" eaLnBrk="1" latinLnBrk="0" hangingPunct="1">
                  <a:spcBef>
                    <a:spcPct val="20000"/>
                  </a:spcBef>
                  <a:buClr>
                    <a:schemeClr val="accent4"/>
                  </a:buClr>
                  <a:buSzPct val="65000"/>
                  <a:buFont typeface="Wingdings 2"/>
                  <a:buChar char="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37360" indent="-210312" algn="l" rtl="0" eaLnBrk="1" latinLnBrk="0" hangingPunct="1">
                  <a:spcBef>
                    <a:spcPct val="20000"/>
                  </a:spcBef>
                  <a:buClr>
                    <a:schemeClr val="accent5"/>
                  </a:buClr>
                  <a:buSzPct val="80000"/>
                  <a:buFont typeface="Wingdings 2"/>
                  <a:buChar char=""/>
                  <a:defRPr kumimoji="0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920240" indent="-182880" algn="l" rtl="0" eaLnBrk="1" latinLnBrk="0" hangingPunct="1">
                  <a:spcBef>
                    <a:spcPct val="20000"/>
                  </a:spcBef>
                  <a:buClr>
                    <a:schemeClr val="accent6"/>
                  </a:buClr>
                  <a:buSzPct val="80000"/>
                  <a:buFont typeface="Wingdings 2"/>
                  <a:buChar char=""/>
                  <a:defRPr kumimoji="0" sz="16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94560" indent="-182880" algn="l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Char char="•"/>
                  <a:defRPr kumimoji="0"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468880" indent="-182880" algn="l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Tx/>
                  <a:buChar char="•"/>
                  <a:defRPr kumimoji="0" sz="14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>
                    <a:latin typeface="+mj-lt"/>
                  </a:rPr>
                  <a:t>  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>
                    <a:latin typeface="+mj-lt"/>
                  </a:rPr>
                  <a:t>  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>
                    <a:latin typeface="+mj-lt"/>
                  </a:rPr>
                  <a:t>For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=0.003</m:t>
                    </m:r>
                  </m:oMath>
                </a14:m>
                <a:r>
                  <a:rPr lang="en-US" sz="2400" dirty="0">
                    <a:latin typeface="+mj-lt"/>
                  </a:rPr>
                  <a:t>, the critical values are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en-US" sz="2400" dirty="0">
                    <a:latin typeface="+mj-lt"/>
                  </a:rPr>
                  <a:t>.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>
                    <a:latin typeface="+mj-lt"/>
                  </a:rPr>
                  <a:t>Compute the test statistics (Z value of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</m:oMath>
                </a14:m>
                <a:r>
                  <a:rPr lang="en-US" sz="2400" dirty="0">
                    <a:latin typeface="+mj-lt"/>
                  </a:rPr>
                  <a:t>): </a:t>
                </a:r>
              </a:p>
              <a:p>
                <a:pPr marL="457200" indent="-457200">
                  <a:buFont typeface="+mj-lt"/>
                  <a:buAutoNum type="arabicPeriod"/>
                </a:pPr>
                <a:endParaRPr lang="en-US" sz="2400" dirty="0">
                  <a:latin typeface="+mj-lt"/>
                </a:endParaRPr>
              </a:p>
              <a:p>
                <a:pPr marL="457200" indent="-457200">
                  <a:buFont typeface="+mj-lt"/>
                  <a:buAutoNum type="arabicPeriod"/>
                </a:pPr>
                <a:endParaRPr lang="en-US" sz="2400" dirty="0">
                  <a:latin typeface="+mj-lt"/>
                </a:endParaRP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>
                    <a:latin typeface="+mj-lt"/>
                  </a:rPr>
                  <a:t>Compare test statistics and critical value:</a:t>
                </a:r>
              </a:p>
              <a:p>
                <a:pPr marL="0" indent="0">
                  <a:buNone/>
                </a:pPr>
                <a:endParaRPr lang="en-US" sz="2400" dirty="0">
                  <a:latin typeface="+mj-lt"/>
                </a:endParaRPr>
              </a:p>
              <a:p>
                <a:pPr marL="0" indent="0">
                  <a:buNone/>
                </a:pPr>
                <a:r>
                  <a:rPr lang="en-US" sz="2400" dirty="0">
                    <a:latin typeface="+mj-lt"/>
                  </a:rPr>
                  <a:t>       Cannot reject the null hypothesis with 99.7% confidence.</a:t>
                </a:r>
              </a:p>
              <a:p>
                <a:pPr algn="l"/>
                <a:endParaRPr lang="en-US" sz="2400" dirty="0">
                  <a:latin typeface="+mj-lt"/>
                </a:endParaRPr>
              </a:p>
            </p:txBody>
          </p:sp>
        </mc:Choice>
        <mc:Fallback xmlns="">
          <p:sp>
            <p:nvSpPr>
              <p:cNvPr id="6" name="Rectangle 3">
                <a:extLst>
                  <a:ext uri="{FF2B5EF4-FFF2-40B4-BE49-F238E27FC236}">
                    <a16:creationId xmlns:a16="http://schemas.microsoft.com/office/drawing/2014/main" id="{98C65636-D92D-5AB9-0EA5-9F267BC2D0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565389"/>
                <a:ext cx="9528802" cy="5410200"/>
              </a:xfrm>
              <a:prstGeom prst="rect">
                <a:avLst/>
              </a:prstGeom>
              <a:blipFill>
                <a:blip r:embed="rId3"/>
                <a:stretch>
                  <a:fillRect l="-7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B67E7FE-D4BB-140C-74F3-60FA4CB3B193}"/>
                  </a:ext>
                </a:extLst>
              </p:cNvPr>
              <p:cNvSpPr txBox="1"/>
              <p:nvPr/>
            </p:nvSpPr>
            <p:spPr>
              <a:xfrm>
                <a:off x="3000990" y="2037494"/>
                <a:ext cx="1750828" cy="430887"/>
              </a:xfrm>
              <a:prstGeom prst="rect">
                <a:avLst/>
              </a:prstGeom>
              <a:solidFill>
                <a:srgbClr val="FF0000">
                  <a:alpha val="15000"/>
                </a:srgbClr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=260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B67E7FE-D4BB-140C-74F3-60FA4CB3B1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0990" y="2037494"/>
                <a:ext cx="1750828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22A3ABD-973E-F3BD-F630-990E69EED007}"/>
                  </a:ext>
                </a:extLst>
              </p:cNvPr>
              <p:cNvSpPr txBox="1"/>
              <p:nvPr/>
            </p:nvSpPr>
            <p:spPr>
              <a:xfrm>
                <a:off x="1182463" y="2037494"/>
                <a:ext cx="1750828" cy="430887"/>
              </a:xfrm>
              <a:prstGeom prst="rect">
                <a:avLst/>
              </a:prstGeom>
              <a:solidFill>
                <a:srgbClr val="7030A0">
                  <a:alpha val="20000"/>
                </a:srgbClr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2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=0.003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22A3ABD-973E-F3BD-F630-990E69EED0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2463" y="2037494"/>
                <a:ext cx="1750828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0DCF17A-C3F5-E34C-9EC9-6AEAD5347890}"/>
                  </a:ext>
                </a:extLst>
              </p:cNvPr>
              <p:cNvSpPr txBox="1"/>
              <p:nvPr/>
            </p:nvSpPr>
            <p:spPr>
              <a:xfrm>
                <a:off x="1190594" y="1586193"/>
                <a:ext cx="1750828" cy="430887"/>
              </a:xfrm>
              <a:prstGeom prst="rect">
                <a:avLst/>
              </a:prstGeom>
              <a:noFill/>
              <a:ln w="19050">
                <a:solidFill>
                  <a:srgbClr val="00B0F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=10.1</m:t>
                    </m:r>
                  </m:oMath>
                </a14:m>
                <a:r>
                  <a:rPr lang="en-US" sz="2200" dirty="0"/>
                  <a:t>  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0DCF17A-C3F5-E34C-9EC9-6AEAD53478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0594" y="1586193"/>
                <a:ext cx="1750828" cy="430887"/>
              </a:xfrm>
              <a:prstGeom prst="rect">
                <a:avLst/>
              </a:prstGeom>
              <a:blipFill>
                <a:blip r:embed="rId6"/>
                <a:stretch>
                  <a:fillRect b="-2778"/>
                </a:stretch>
              </a:blipFill>
              <a:ln w="19050"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3C5013A-CC4F-8506-A7A4-B0EA2FAF126D}"/>
                  </a:ext>
                </a:extLst>
              </p:cNvPr>
              <p:cNvSpPr txBox="1"/>
              <p:nvPr/>
            </p:nvSpPr>
            <p:spPr>
              <a:xfrm>
                <a:off x="3000990" y="1590503"/>
                <a:ext cx="1750828" cy="430887"/>
              </a:xfrm>
              <a:prstGeom prst="rect">
                <a:avLst/>
              </a:prstGeom>
              <a:noFill/>
              <a:ln w="19050">
                <a:solidFill>
                  <a:srgbClr val="00B0F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≠10.1</m:t>
                    </m:r>
                  </m:oMath>
                </a14:m>
                <a:r>
                  <a:rPr lang="en-US" sz="2200" dirty="0"/>
                  <a:t>  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3C5013A-CC4F-8506-A7A4-B0EA2FAF12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0990" y="1590503"/>
                <a:ext cx="1750828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19050"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D175922-B5DE-8FE9-D7F7-C1F1CA18AE27}"/>
                  </a:ext>
                </a:extLst>
              </p:cNvPr>
              <p:cNvSpPr txBox="1"/>
              <p:nvPr/>
            </p:nvSpPr>
            <p:spPr>
              <a:xfrm>
                <a:off x="-621222" y="3331564"/>
                <a:ext cx="7833709" cy="8276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sz="22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̅"/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200" i="1">
                                  <a:latin typeface="Cambria Math"/>
                                </a:rPr>
                                <m:t>𝑋</m:t>
                              </m:r>
                            </m:e>
                          </m:acc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/>
                                  <a:ea typeface="Cambria Math"/>
                                </a:rPr>
                                <m:t>𝜇</m:t>
                              </m:r>
                            </m:e>
                            <m:sub>
                              <m:acc>
                                <m:accPr>
                                  <m:chr m:val="̅"/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200" i="1">
                                      <a:latin typeface="Cambria Math"/>
                                    </a:rPr>
                                    <m:t>𝑋</m:t>
                                  </m:r>
                                </m:e>
                              </m:acc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acc>
                                <m:accPr>
                                  <m:chr m:val="̅"/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  <m:t>𝑋</m:t>
                                  </m:r>
                                </m:e>
                              </m:acc>
                            </m:sub>
                          </m:sSub>
                        </m:den>
                      </m:f>
                      <m:r>
                        <a:rPr lang="en-US" sz="2200" i="1">
                          <a:latin typeface="Cambria Math" panose="02040503050406030204" pitchFamily="18" charset="0"/>
                          <a:ea typeface="Cambria Math"/>
                        </a:rPr>
                        <m:t>=</m:t>
                      </m:r>
                      <m:f>
                        <m:f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̅"/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200" i="1">
                                  <a:latin typeface="Cambria Math"/>
                                </a:rPr>
                                <m:t>𝑋</m:t>
                              </m:r>
                            </m:e>
                          </m:acc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  <m:r>
                            <m:rPr>
                              <m:nor/>
                            </m:rPr>
                            <a:rPr lang="en-US" sz="2200" dirty="0">
                              <a:ea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acc>
                                <m:accPr>
                                  <m:chr m:val="̅"/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  <m:t>𝑋</m:t>
                                  </m:r>
                                </m:e>
                              </m:acc>
                            </m:sub>
                          </m:sSub>
                        </m:den>
                      </m:f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D175922-B5DE-8FE9-D7F7-C1F1CA18AE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621222" y="3331564"/>
                <a:ext cx="7833709" cy="827662"/>
              </a:xfrm>
              <a:prstGeom prst="rect">
                <a:avLst/>
              </a:prstGeom>
              <a:blipFill>
                <a:blip r:embed="rId8"/>
                <a:stretch>
                  <a:fillRect t="-1515" b="-1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670132A-3623-74BC-D42F-41BF50FCCB39}"/>
                  </a:ext>
                </a:extLst>
              </p:cNvPr>
              <p:cNvSpPr txBox="1"/>
              <p:nvPr/>
            </p:nvSpPr>
            <p:spPr>
              <a:xfrm>
                <a:off x="9723355" y="1595337"/>
                <a:ext cx="1998405" cy="769441"/>
              </a:xfrm>
              <a:prstGeom prst="rect">
                <a:avLst/>
              </a:prstGeom>
              <a:solidFill>
                <a:srgbClr val="FFC000">
                  <a:alpha val="20000"/>
                </a:srgbClr>
              </a:solidFill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200" i="1">
                              <a:latin typeface="Cambria Math"/>
                            </a:rPr>
                            <m:t>𝑋</m:t>
                          </m:r>
                        </m:e>
                      </m:acc>
                      <m:r>
                        <a:rPr lang="en-US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=9.1</m:t>
                      </m:r>
                    </m:oMath>
                  </m:oMathPara>
                </a14:m>
                <a:endParaRPr lang="en-US" sz="220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  <m:r>
                        <a:rPr lang="en-US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=5.7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670132A-3623-74BC-D42F-41BF50FCCB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23355" y="1595337"/>
                <a:ext cx="1998405" cy="76944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tangle 20">
            <a:extLst>
              <a:ext uri="{FF2B5EF4-FFF2-40B4-BE49-F238E27FC236}">
                <a16:creationId xmlns:a16="http://schemas.microsoft.com/office/drawing/2014/main" id="{7F8F4442-031C-4BB8-1620-8531BD17B1C4}"/>
              </a:ext>
            </a:extLst>
          </p:cNvPr>
          <p:cNvSpPr/>
          <p:nvPr/>
        </p:nvSpPr>
        <p:spPr>
          <a:xfrm>
            <a:off x="9723356" y="2602319"/>
            <a:ext cx="1998405" cy="3037659"/>
          </a:xfrm>
          <a:prstGeom prst="rect">
            <a:avLst/>
          </a:prstGeom>
          <a:solidFill>
            <a:srgbClr val="FFC000">
              <a:alpha val="20000"/>
            </a:srgb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A041B33-4BD7-64F5-DD43-EE67BA8FC045}"/>
                  </a:ext>
                </a:extLst>
              </p:cNvPr>
              <p:cNvSpPr txBox="1"/>
              <p:nvPr/>
            </p:nvSpPr>
            <p:spPr>
              <a:xfrm>
                <a:off x="10193132" y="3442996"/>
                <a:ext cx="1026075" cy="79175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2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US" sz="22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2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2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2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A041B33-4BD7-64F5-DD43-EE67BA8FC0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3132" y="3442996"/>
                <a:ext cx="1026075" cy="79175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1048945-074F-FB8D-171F-C75D16A00D98}"/>
                  </a:ext>
                </a:extLst>
              </p:cNvPr>
              <p:cNvSpPr txBox="1"/>
              <p:nvPr/>
            </p:nvSpPr>
            <p:spPr>
              <a:xfrm>
                <a:off x="10312798" y="4267197"/>
                <a:ext cx="881009" cy="82093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2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2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2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5.7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2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2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260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1048945-074F-FB8D-171F-C75D16A00D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12798" y="4267197"/>
                <a:ext cx="881009" cy="820930"/>
              </a:xfrm>
              <a:prstGeom prst="rect">
                <a:avLst/>
              </a:prstGeom>
              <a:blipFill>
                <a:blip r:embed="rId11"/>
                <a:stretch>
                  <a:fillRect r="-2714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072FF17-D3B6-8639-ABAD-2C68D37B5134}"/>
                  </a:ext>
                </a:extLst>
              </p:cNvPr>
              <p:cNvSpPr txBox="1"/>
              <p:nvPr/>
            </p:nvSpPr>
            <p:spPr>
              <a:xfrm>
                <a:off x="9795801" y="2691304"/>
                <a:ext cx="1401168" cy="7914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3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3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acc>
                            <m:accPr>
                              <m:chr m:val="̅"/>
                              <m:ctrlPr>
                                <a:rPr lang="en-US" sz="23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300" i="1">
                                  <a:latin typeface="Cambria Math"/>
                                </a:rPr>
                                <m:t>𝑋</m:t>
                              </m:r>
                            </m:e>
                          </m:acc>
                        </m:sub>
                      </m:sSub>
                      <m:r>
                        <a:rPr lang="en-US" sz="23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3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3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3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3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072FF17-D3B6-8639-ABAD-2C68D37B51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95801" y="2691304"/>
                <a:ext cx="1401168" cy="79143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BEA68CF-1822-6642-B501-D7DB47239247}"/>
                  </a:ext>
                </a:extLst>
              </p:cNvPr>
              <p:cNvSpPr txBox="1"/>
              <p:nvPr/>
            </p:nvSpPr>
            <p:spPr>
              <a:xfrm>
                <a:off x="10193131" y="5170991"/>
                <a:ext cx="1201758" cy="4308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2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=0.35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BEA68CF-1822-6642-B501-D7DB472392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3131" y="5170991"/>
                <a:ext cx="1201758" cy="43088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3AAAAF4-0D0F-972F-EBAB-CB47F7AD32BD}"/>
                  </a:ext>
                </a:extLst>
              </p:cNvPr>
              <p:cNvSpPr txBox="1"/>
              <p:nvPr/>
            </p:nvSpPr>
            <p:spPr>
              <a:xfrm>
                <a:off x="1339020" y="4692220"/>
                <a:ext cx="5604564" cy="4308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2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  <m:r>
                        <a:rPr lang="en-US" sz="2200" i="1">
                          <a:latin typeface="Cambria Math" panose="02040503050406030204" pitchFamily="18" charset="0"/>
                        </a:rPr>
                        <m:t>=2.86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&lt;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200">
                              <a:latin typeface="Cambria Math" panose="02040503050406030204" pitchFamily="18" charset="0"/>
                            </a:rPr>
                            <m:t>Critical</m:t>
                          </m:r>
                          <m:r>
                            <a:rPr lang="en-US" sz="220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200">
                              <a:latin typeface="Cambria Math" panose="02040503050406030204" pitchFamily="18" charset="0"/>
                            </a:rPr>
                            <m:t>Value</m:t>
                          </m:r>
                        </m:e>
                      </m:d>
                      <m:r>
                        <a:rPr lang="en-US" sz="22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3AAAAF4-0D0F-972F-EBAB-CB47F7AD32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9020" y="4692220"/>
                <a:ext cx="5604564" cy="430887"/>
              </a:xfrm>
              <a:prstGeom prst="rect">
                <a:avLst/>
              </a:prstGeom>
              <a:blipFill>
                <a:blip r:embed="rId14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741F31B8-2C63-B380-9769-808B786656B5}"/>
              </a:ext>
            </a:extLst>
          </p:cNvPr>
          <p:cNvSpPr/>
          <p:nvPr/>
        </p:nvSpPr>
        <p:spPr>
          <a:xfrm>
            <a:off x="6096000" y="5127824"/>
            <a:ext cx="878930" cy="367302"/>
          </a:xfrm>
          <a:prstGeom prst="rect">
            <a:avLst/>
          </a:prstGeom>
          <a:solidFill>
            <a:srgbClr val="7030A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38AB0E6-B203-6254-90F0-5210AFD43BD0}"/>
                  </a:ext>
                </a:extLst>
              </p:cNvPr>
              <p:cNvSpPr txBox="1"/>
              <p:nvPr/>
            </p:nvSpPr>
            <p:spPr>
              <a:xfrm>
                <a:off x="4268399" y="3387346"/>
                <a:ext cx="2232974" cy="7284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2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200" i="1" dirty="0">
                              <a:latin typeface="Cambria Math" panose="02040503050406030204" pitchFamily="18" charset="0"/>
                            </a:rPr>
                            <m:t>9.1−10.1</m:t>
                          </m:r>
                        </m:num>
                        <m:den>
                          <m:r>
                            <a:rPr lang="en-US" sz="2200" i="1" dirty="0">
                              <a:latin typeface="Cambria Math" panose="02040503050406030204" pitchFamily="18" charset="0"/>
                            </a:rPr>
                            <m:t>0.35</m:t>
                          </m:r>
                        </m:den>
                      </m:f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38AB0E6-B203-6254-90F0-5210AFD43B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8399" y="3387346"/>
                <a:ext cx="2232974" cy="728405"/>
              </a:xfrm>
              <a:prstGeom prst="rect">
                <a:avLst/>
              </a:prstGeom>
              <a:blipFill>
                <a:blip r:embed="rId15"/>
                <a:stretch>
                  <a:fillRect b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71E3B63-7A28-64EE-5E8E-B016C9433ED8}"/>
                  </a:ext>
                </a:extLst>
              </p:cNvPr>
              <p:cNvSpPr txBox="1"/>
              <p:nvPr/>
            </p:nvSpPr>
            <p:spPr>
              <a:xfrm>
                <a:off x="5932012" y="3550099"/>
                <a:ext cx="1556575" cy="4308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 dirty="0">
                          <a:latin typeface="Cambria Math" panose="02040503050406030204" pitchFamily="18" charset="0"/>
                        </a:rPr>
                        <m:t>=−2.86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71E3B63-7A28-64EE-5E8E-B016C9433E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2012" y="3550099"/>
                <a:ext cx="1556575" cy="43088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392D747B-C0A5-0E55-5E9F-B0177A99CD4E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710672" cy="82824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lnSpc>
                <a:spcPct val="110000"/>
              </a:lnSpc>
              <a:spcBef>
                <a:spcPct val="30000"/>
              </a:spcBef>
            </a:pPr>
            <a:r>
              <a:rPr lang="en-US" dirty="0"/>
              <a:t>Example 1: Critical Value Approach (99.7%)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78A5290-B5C4-F65C-F63A-E07361588975}"/>
              </a:ext>
            </a:extLst>
          </p:cNvPr>
          <p:cNvSpPr/>
          <p:nvPr/>
        </p:nvSpPr>
        <p:spPr>
          <a:xfrm>
            <a:off x="3670559" y="4670936"/>
            <a:ext cx="2692314" cy="452171"/>
          </a:xfrm>
          <a:prstGeom prst="rect">
            <a:avLst/>
          </a:prstGeom>
          <a:solidFill>
            <a:srgbClr val="7030A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002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279C0E44-1258-49B5-B273-8161DF45A877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838200" y="1371600"/>
            <a:ext cx="11353800" cy="4306646"/>
          </a:xfrm>
        </p:spPr>
        <p:txBody>
          <a:bodyPr>
            <a:noAutofit/>
          </a:bodyPr>
          <a:lstStyle/>
          <a:p>
            <a:pPr marL="0" lvl="0" indent="0">
              <a:buNone/>
            </a:pPr>
            <a:r>
              <a:rPr lang="en-US" sz="2400" dirty="0">
                <a:solidFill>
                  <a:srgbClr val="00B0F0"/>
                </a:solidFill>
              </a:rPr>
              <a:t>Point estimate</a:t>
            </a:r>
            <a:r>
              <a:rPr lang="en-US" sz="2400" dirty="0"/>
              <a:t>: a single number</a:t>
            </a:r>
          </a:p>
          <a:p>
            <a:pPr lvl="1"/>
            <a:r>
              <a:rPr lang="en-US" dirty="0"/>
              <a:t>This is the estimation we have done so far</a:t>
            </a:r>
          </a:p>
          <a:p>
            <a:pPr marL="0" indent="0">
              <a:buNone/>
            </a:pPr>
            <a:endParaRPr lang="en-US" sz="2400" dirty="0"/>
          </a:p>
          <a:p>
            <a:pPr marL="0" lvl="0" indent="0">
              <a:buNone/>
            </a:pPr>
            <a:r>
              <a:rPr lang="en-US" sz="2400" dirty="0">
                <a:solidFill>
                  <a:srgbClr val="00B0F0"/>
                </a:solidFill>
              </a:rPr>
              <a:t>Interval estimate</a:t>
            </a:r>
            <a:r>
              <a:rPr lang="en-US" sz="2400" dirty="0"/>
              <a:t>: an interval to provide additional info on the variability of the estimate.</a:t>
            </a:r>
          </a:p>
          <a:p>
            <a:pPr lvl="1"/>
            <a:r>
              <a:rPr lang="en-US" dirty="0"/>
              <a:t>How precise is it (width of the interval)?</a:t>
            </a:r>
          </a:p>
          <a:p>
            <a:pPr lvl="1"/>
            <a:r>
              <a:rPr lang="en-US" dirty="0"/>
              <a:t>How confident you are  	(chances the interval is “correct”)?</a:t>
            </a:r>
          </a:p>
          <a:p>
            <a:pPr lvl="1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B9BA04-0D89-4D4D-B8EB-17FF7292EF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2801" y="4953001"/>
            <a:ext cx="5686411" cy="1776583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564B89CA-262E-0C6E-83EC-C627CC77FE29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82824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dirty="0"/>
              <a:t>Point Estimates vs Interval Estimates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977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3">
                <a:extLst>
                  <a:ext uri="{FF2B5EF4-FFF2-40B4-BE49-F238E27FC236}">
                    <a16:creationId xmlns:a16="http://schemas.microsoft.com/office/drawing/2014/main" id="{7C142CF2-6A9E-4172-819A-B07FAB8C8498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838200" y="1547805"/>
                <a:ext cx="9528802" cy="5410200"/>
              </a:xfrm>
              <a:prstGeom prst="rect">
                <a:avLst/>
              </a:prstGeom>
            </p:spPr>
            <p:txBody>
              <a:bodyPr>
                <a:noAutofit/>
              </a:bodyPr>
              <a:lstStyle>
                <a:lvl1pPr marL="274320" indent="-274320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SzPct val="95000"/>
                  <a:buFont typeface="Wingdings 2"/>
                  <a:buChar char=""/>
                  <a:defRPr kumimoji="0"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40080" indent="-246888" algn="l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85000"/>
                  <a:buFont typeface="Wingdings 2"/>
                  <a:buChar char=""/>
                  <a:defRPr kumimoji="0"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-246888" algn="l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 2"/>
                  <a:buChar char=""/>
                  <a:defRPr kumimoji="0"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188720" indent="-210312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SzPct val="65000"/>
                  <a:buFont typeface="Wingdings 2"/>
                  <a:buChar char="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10312" algn="l" rtl="0" eaLnBrk="1" latinLnBrk="0" hangingPunct="1">
                  <a:spcBef>
                    <a:spcPct val="20000"/>
                  </a:spcBef>
                  <a:buClr>
                    <a:schemeClr val="accent4"/>
                  </a:buClr>
                  <a:buSzPct val="65000"/>
                  <a:buFont typeface="Wingdings 2"/>
                  <a:buChar char="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37360" indent="-210312" algn="l" rtl="0" eaLnBrk="1" latinLnBrk="0" hangingPunct="1">
                  <a:spcBef>
                    <a:spcPct val="20000"/>
                  </a:spcBef>
                  <a:buClr>
                    <a:schemeClr val="accent5"/>
                  </a:buClr>
                  <a:buSzPct val="80000"/>
                  <a:buFont typeface="Wingdings 2"/>
                  <a:buChar char=""/>
                  <a:defRPr kumimoji="0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920240" indent="-182880" algn="l" rtl="0" eaLnBrk="1" latinLnBrk="0" hangingPunct="1">
                  <a:spcBef>
                    <a:spcPct val="20000"/>
                  </a:spcBef>
                  <a:buClr>
                    <a:schemeClr val="accent6"/>
                  </a:buClr>
                  <a:buSzPct val="80000"/>
                  <a:buFont typeface="Wingdings 2"/>
                  <a:buChar char=""/>
                  <a:defRPr kumimoji="0" sz="16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94560" indent="-182880" algn="l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Char char="•"/>
                  <a:defRPr kumimoji="0"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468880" indent="-182880" algn="l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Tx/>
                  <a:buChar char="•"/>
                  <a:defRPr kumimoji="0" sz="14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l">
                  <a:buNone/>
                </a:pPr>
                <a:r>
                  <a:rPr lang="en-US" sz="2400" dirty="0">
                    <a:latin typeface="+mj-lt"/>
                  </a:rPr>
                  <a:t>If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400" i="1">
                            <a:latin typeface="+mj-lt"/>
                          </a:rPr>
                        </m:ctrlPr>
                      </m:accPr>
                      <m:e>
                        <m:r>
                          <a:rPr lang="en-US" sz="2400" i="1">
                            <a:latin typeface="+mj-lt"/>
                          </a:rPr>
                          <m:t>𝑋</m:t>
                        </m:r>
                      </m:e>
                    </m:acc>
                    <m:r>
                      <a:rPr lang="en-US" sz="2400" i="1">
                        <a:latin typeface="+mj-lt"/>
                        <a:ea typeface="Cambria Math" panose="02040503050406030204" pitchFamily="18" charset="0"/>
                      </a:rPr>
                      <m:t>=8.6</m:t>
                    </m:r>
                  </m:oMath>
                </a14:m>
                <a:r>
                  <a:rPr lang="en-US" sz="2400" dirty="0">
                    <a:latin typeface="+mj-lt"/>
                  </a:rPr>
                  <a:t>, what do you think of the Hawaii Tourism Authority’ s claim?</a:t>
                </a:r>
              </a:p>
              <a:p>
                <a:pPr algn="l"/>
                <a:endParaRPr lang="en-US" sz="2400" dirty="0">
                  <a:latin typeface="+mj-lt"/>
                </a:endParaRPr>
              </a:p>
            </p:txBody>
          </p:sp>
        </mc:Choice>
        <mc:Fallback>
          <p:sp>
            <p:nvSpPr>
              <p:cNvPr id="6" name="Rectangle 3">
                <a:extLst>
                  <a:ext uri="{FF2B5EF4-FFF2-40B4-BE49-F238E27FC236}">
                    <a16:creationId xmlns:a16="http://schemas.microsoft.com/office/drawing/2014/main" id="{7C142CF2-6A9E-4172-819A-B07FAB8C84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547805"/>
                <a:ext cx="9528802" cy="5410200"/>
              </a:xfrm>
              <a:prstGeom prst="rect">
                <a:avLst/>
              </a:prstGeom>
              <a:blipFill>
                <a:blip r:embed="rId3"/>
                <a:stretch>
                  <a:fillRect l="-1065" t="-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D1B61B0C-DE68-AB4C-FD70-610DA75BB064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710672" cy="82824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lnSpc>
                <a:spcPct val="110000"/>
              </a:lnSpc>
              <a:spcBef>
                <a:spcPct val="30000"/>
              </a:spcBef>
            </a:pPr>
            <a:r>
              <a:rPr lang="en-US" dirty="0"/>
              <a:t>Example 1: Critical Value Approach (99.7%)</a:t>
            </a:r>
          </a:p>
        </p:txBody>
      </p:sp>
    </p:spTree>
    <p:extLst>
      <p:ext uri="{BB962C8B-B14F-4D97-AF65-F5344CB8AC3E}">
        <p14:creationId xmlns:p14="http://schemas.microsoft.com/office/powerpoint/2010/main" val="151372283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 Box 3">
                <a:extLst>
                  <a:ext uri="{FF2B5EF4-FFF2-40B4-BE49-F238E27FC236}">
                    <a16:creationId xmlns:a16="http://schemas.microsoft.com/office/drawing/2014/main" id="{1DC32CC6-C0DB-4AEA-88A6-CAEA34572B7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072386" y="2151184"/>
                <a:ext cx="8242300" cy="3600986"/>
              </a:xfrm>
              <a:prstGeom prst="rect">
                <a:avLst/>
              </a:prstGeom>
              <a:noFill/>
              <a:ln w="38100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algn="ctr">
                  <a:spcBef>
                    <a:spcPts val="1200"/>
                  </a:spcBef>
                  <a:defRPr/>
                </a:pPr>
                <a:r>
                  <a:rPr lang="en-US" sz="2400" dirty="0">
                    <a:solidFill>
                      <a:schemeClr val="tx1"/>
                    </a:solidFill>
                    <a:latin typeface="+mj-lt"/>
                  </a:rPr>
                  <a:t>If we can reject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+mj-lt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>
                            <a:solidFill>
                              <a:schemeClr val="tx1"/>
                            </a:solidFill>
                            <a:latin typeface="+mj-lt"/>
                            <a:ea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400" b="0" i="1">
                            <a:solidFill>
                              <a:schemeClr val="tx1"/>
                            </a:solidFill>
                            <a:latin typeface="+mj-lt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+mj-lt"/>
                  </a:rPr>
                  <a:t> at a certain confidence level,</a:t>
                </a:r>
                <a:endParaRPr lang="en-US" sz="2400" dirty="0">
                  <a:solidFill>
                    <a:schemeClr val="tx1"/>
                  </a:solidFill>
                  <a:latin typeface="+mj-lt"/>
                  <a:ea typeface="Verdana" panose="020B0604030504040204" pitchFamily="34" charset="0"/>
                </a:endParaRPr>
              </a:p>
              <a:p>
                <a:pPr algn="ctr">
                  <a:spcBef>
                    <a:spcPts val="1200"/>
                  </a:spcBef>
                  <a:defRPr/>
                </a:pPr>
                <a:r>
                  <a:rPr lang="en-US" sz="2400" dirty="0">
                    <a:solidFill>
                      <a:schemeClr val="tx1"/>
                    </a:solidFill>
                    <a:latin typeface="+mj-lt"/>
                    <a:ea typeface="Verdana" panose="020B0604030504040204" pitchFamily="34" charset="0"/>
                  </a:rPr>
                  <a:t>then we can reject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+mj-lt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>
                            <a:solidFill>
                              <a:schemeClr val="tx1"/>
                            </a:solidFill>
                            <a:latin typeface="+mj-lt"/>
                            <a:ea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400" b="0" i="1">
                            <a:solidFill>
                              <a:schemeClr val="tx1"/>
                            </a:solidFill>
                            <a:latin typeface="+mj-lt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+mj-lt"/>
                    <a:ea typeface="Verdana" panose="020B0604030504040204" pitchFamily="34" charset="0"/>
                  </a:rPr>
                  <a:t> at any confidence level lower than that.</a:t>
                </a:r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  <a:p>
                <a:pPr algn="ctr">
                  <a:spcBef>
                    <a:spcPts val="1200"/>
                  </a:spcBef>
                  <a:defRPr/>
                </a:pPr>
                <a:endParaRPr lang="en-US" sz="2400" dirty="0">
                  <a:solidFill>
                    <a:schemeClr val="tx1"/>
                  </a:solidFill>
                  <a:latin typeface="+mj-lt"/>
                  <a:ea typeface="Verdana" panose="020B0604030504040204" pitchFamily="34" charset="0"/>
                </a:endParaRPr>
              </a:p>
              <a:p>
                <a:pPr algn="ctr">
                  <a:spcBef>
                    <a:spcPts val="1200"/>
                  </a:spcBef>
                  <a:defRPr/>
                </a:pPr>
                <a:r>
                  <a:rPr lang="en-US" sz="2400" dirty="0">
                    <a:solidFill>
                      <a:schemeClr val="tx1"/>
                    </a:solidFill>
                    <a:latin typeface="+mj-lt"/>
                    <a:ea typeface="Verdana" panose="020B0604030504040204" pitchFamily="34" charset="0"/>
                  </a:rPr>
                  <a:t>The opposite does not hold.</a:t>
                </a:r>
              </a:p>
              <a:p>
                <a:pPr algn="ctr">
                  <a:spcBef>
                    <a:spcPts val="1200"/>
                  </a:spcBef>
                  <a:defRPr/>
                </a:pPr>
                <a:endParaRPr lang="en-US" sz="2400" dirty="0">
                  <a:solidFill>
                    <a:schemeClr val="tx1"/>
                  </a:solidFill>
                  <a:latin typeface="+mj-lt"/>
                  <a:ea typeface="Verdana" panose="020B0604030504040204" pitchFamily="34" charset="0"/>
                </a:endParaRPr>
              </a:p>
              <a:p>
                <a:pPr algn="ctr">
                  <a:spcBef>
                    <a:spcPts val="1200"/>
                  </a:spcBef>
                  <a:defRPr/>
                </a:pPr>
                <a:r>
                  <a:rPr lang="en-US" sz="2400" dirty="0">
                    <a:solidFill>
                      <a:schemeClr val="tx1"/>
                    </a:solidFill>
                    <a:latin typeface="+mj-lt"/>
                    <a:ea typeface="Verdana" panose="020B0604030504040204" pitchFamily="34" charset="0"/>
                  </a:rPr>
                  <a:t>Why? Can you show it in the graph?</a:t>
                </a:r>
              </a:p>
              <a:p>
                <a:pPr algn="ctr">
                  <a:spcBef>
                    <a:spcPts val="1200"/>
                  </a:spcBef>
                  <a:defRPr/>
                </a:pPr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>
          <p:sp>
            <p:nvSpPr>
              <p:cNvPr id="11" name="Text Box 3">
                <a:extLst>
                  <a:ext uri="{FF2B5EF4-FFF2-40B4-BE49-F238E27FC236}">
                    <a16:creationId xmlns:a16="http://schemas.microsoft.com/office/drawing/2014/main" id="{1DC32CC6-C0DB-4AEA-88A6-CAEA34572B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072386" y="2151184"/>
                <a:ext cx="8242300" cy="3600986"/>
              </a:xfrm>
              <a:prstGeom prst="rect">
                <a:avLst/>
              </a:prstGeom>
              <a:blipFill>
                <a:blip r:embed="rId3"/>
                <a:stretch>
                  <a:fillRect t="-1404"/>
                </a:stretch>
              </a:blipFill>
              <a:ln w="38100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6D41E33D-7239-1D9B-9C06-AF9BC800A252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710672" cy="82824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lnSpc>
                <a:spcPct val="110000"/>
              </a:lnSpc>
              <a:spcBef>
                <a:spcPct val="30000"/>
              </a:spcBef>
            </a:pPr>
            <a:r>
              <a:rPr lang="en-US" dirty="0"/>
              <a:t>Observation</a:t>
            </a:r>
          </a:p>
        </p:txBody>
      </p:sp>
    </p:spTree>
    <p:extLst>
      <p:ext uri="{BB962C8B-B14F-4D97-AF65-F5344CB8AC3E}">
        <p14:creationId xmlns:p14="http://schemas.microsoft.com/office/powerpoint/2010/main" val="11876960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8" name="Content Placeholder 3">
                <a:extLst>
                  <a:ext uri="{FF2B5EF4-FFF2-40B4-BE49-F238E27FC236}">
                    <a16:creationId xmlns:a16="http://schemas.microsoft.com/office/drawing/2014/main" id="{A1700944-AE4C-4D96-8F13-B6B4AB4B1DD4}"/>
                  </a:ext>
                </a:extLst>
              </p:cNvPr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838200" y="1591408"/>
                <a:ext cx="9829800" cy="5261276"/>
              </a:xfrm>
            </p:spPr>
            <p:txBody>
              <a:bodyPr>
                <a:noAutofit/>
              </a:bodyPr>
              <a:lstStyle/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>
                    <a:latin typeface="+mj-lt"/>
                  </a:rPr>
                  <a:t>We need a sample mean and standard deviation of the sample mean.</a:t>
                </a:r>
              </a:p>
              <a:p>
                <a:pPr marL="457200" indent="-457200">
                  <a:buFont typeface="+mj-lt"/>
                  <a:buAutoNum type="arabicPeriod"/>
                </a:pPr>
                <a:endParaRPr lang="en-US" sz="2400" dirty="0">
                  <a:latin typeface="+mj-lt"/>
                </a:endParaRP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>
                    <a:latin typeface="+mj-lt"/>
                  </a:rPr>
                  <a:t>We construct a null and alternative hypothesis:</a:t>
                </a:r>
              </a:p>
              <a:p>
                <a:pPr marL="457200" lvl="1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+mj-lt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</a:rPr>
                      <m:t>: 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+mj-lt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latin typeface="+mj-lt"/>
                  </a:rPr>
                  <a:t> vs.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+mj-lt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</a:rPr>
                      <m:t>: 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sSub>
                      <m:sSubPr>
                        <m:ctrlPr>
                          <a:rPr lang="en-US" i="1">
                            <a:latin typeface="+mj-lt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dirty="0">
                  <a:latin typeface="+mj-lt"/>
                  <a:ea typeface="Cambria Math"/>
                </a:endParaRPr>
              </a:p>
              <a:p>
                <a:pPr marL="457200" lvl="1" indent="0" algn="ctr">
                  <a:buNone/>
                </a:pPr>
                <a:endParaRPr lang="en-US" dirty="0">
                  <a:latin typeface="+mj-lt"/>
                  <a:ea typeface="Cambria Math"/>
                </a:endParaRP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sz="2400" dirty="0">
                    <a:latin typeface="+mj-lt"/>
                    <a:ea typeface="Cambria Math"/>
                  </a:rPr>
                  <a:t>Using the critical value approach:</a:t>
                </a:r>
              </a:p>
              <a:p>
                <a:r>
                  <a:rPr lang="en-US" sz="2400" dirty="0">
                    <a:latin typeface="+mj-lt"/>
                    <a:ea typeface="Cambria Math"/>
                  </a:rPr>
                  <a:t>If </a:t>
                </a:r>
                <a:r>
                  <a:rPr lang="en-US" sz="2400" dirty="0">
                    <a:latin typeface="+mj-lt"/>
                  </a:rPr>
                  <a:t>  </a:t>
                </a:r>
                <a:r>
                  <a:rPr lang="en-US" altLang="en-US" sz="2400" dirty="0">
                    <a:latin typeface="+mj-lt"/>
                  </a:rPr>
                  <a:t>|test statistic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smtClean="0">
                        <a:latin typeface="Cambria Math" panose="02040503050406030204" pitchFamily="18" charset="0"/>
                      </a:rPr>
                      <m:t>Z</m:t>
                    </m:r>
                    <m:r>
                      <a:rPr lang="en-US" sz="240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latin typeface="+mj-lt"/>
                          </a:rPr>
                        </m:ctrlPr>
                      </m:fPr>
                      <m:num>
                        <m:acc>
                          <m:accPr>
                            <m:chr m:val="̅"/>
                            <m:ctrlPr>
                              <a:rPr lang="en-US" sz="2400" i="1">
                                <a:latin typeface="+mj-lt"/>
                              </a:rPr>
                            </m:ctrlPr>
                          </m:accPr>
                          <m:e>
                            <m:r>
                              <a:rPr lang="en-US" sz="240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r>
                          <m:rPr>
                            <m:nor/>
                          </m:rPr>
                          <a:rPr lang="en-US" sz="2400" dirty="0">
                            <a:latin typeface="+mj-lt"/>
                            <a:ea typeface="Cambria Math" panose="02040503050406030204" pitchFamily="18" charset="0"/>
                          </a:rPr>
                          <m:t> </m:t>
                        </m:r>
                      </m:num>
                      <m:den>
                        <m:sSub>
                          <m:sSubPr>
                            <m:ctrlPr>
                              <a:rPr lang="en-US" sz="2400" i="1">
                                <a:latin typeface="+mj-lt"/>
                              </a:rPr>
                            </m:ctrlPr>
                          </m:sSubPr>
                          <m:e>
                            <m:r>
                              <a:rPr lang="en-US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acc>
                              <m:accPr>
                                <m:chr m:val="̅"/>
                                <m:ctrlPr>
                                  <a:rPr lang="en-US" sz="2400" i="1">
                                    <a:latin typeface="+mj-lt"/>
                                    <a:ea typeface="Cambria Math"/>
                                  </a:rPr>
                                </m:ctrlPr>
                              </m:accPr>
                              <m:e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/>
                                  </a:rPr>
                                  <m:t>𝑋</m:t>
                                </m:r>
                              </m:e>
                            </m:acc>
                          </m:sub>
                        </m:sSub>
                      </m:den>
                    </m:f>
                    <m:r>
                      <a:rPr lang="en-US" sz="2400" i="1" smtClean="0">
                        <a:latin typeface="Cambria Math" panose="02040503050406030204" pitchFamily="18" charset="0"/>
                        <a:ea typeface="Cambria Math"/>
                      </a:rPr>
                      <m:t> </m:t>
                    </m:r>
                  </m:oMath>
                </a14:m>
                <a:r>
                  <a:rPr lang="en-US" altLang="en-US" sz="2400" dirty="0">
                    <a:latin typeface="+mj-lt"/>
                  </a:rPr>
                  <a:t>| &gt; |critical value|   </a:t>
                </a:r>
                <a:r>
                  <a:rPr lang="en-US" altLang="en-US" sz="2400" dirty="0">
                    <a:latin typeface="+mj-lt"/>
                    <a:sym typeface="Wingdings" panose="05000000000000000000" pitchFamily="2" charset="2"/>
                  </a:rPr>
                  <a:t> Reject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+mj-lt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sz="2400" dirty="0">
                  <a:latin typeface="+mj-lt"/>
                </a:endParaRPr>
              </a:p>
              <a:p>
                <a:r>
                  <a:rPr lang="en-US" sz="2400" dirty="0">
                    <a:latin typeface="+mj-lt"/>
                    <a:ea typeface="Cambria Math"/>
                  </a:rPr>
                  <a:t>If </a:t>
                </a:r>
                <a:r>
                  <a:rPr lang="en-US" sz="2400" dirty="0">
                    <a:latin typeface="+mj-lt"/>
                  </a:rPr>
                  <a:t>  </a:t>
                </a:r>
                <a:r>
                  <a:rPr lang="en-US" altLang="en-US" sz="2400" dirty="0">
                    <a:latin typeface="+mj-lt"/>
                  </a:rPr>
                  <a:t>|test statistic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smtClean="0">
                        <a:latin typeface="Cambria Math" panose="02040503050406030204" pitchFamily="18" charset="0"/>
                      </a:rPr>
                      <m:t>Z</m:t>
                    </m:r>
                    <m:r>
                      <a:rPr lang="en-US" sz="240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latin typeface="+mj-lt"/>
                          </a:rPr>
                        </m:ctrlPr>
                      </m:fPr>
                      <m:num>
                        <m:acc>
                          <m:accPr>
                            <m:chr m:val="̅"/>
                            <m:ctrlPr>
                              <a:rPr lang="en-US" sz="2400" i="1">
                                <a:latin typeface="+mj-lt"/>
                              </a:rPr>
                            </m:ctrlPr>
                          </m:accPr>
                          <m:e>
                            <m:r>
                              <a:rPr lang="en-US" sz="240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r>
                          <m:rPr>
                            <m:nor/>
                          </m:rPr>
                          <a:rPr lang="en-US" sz="2400" dirty="0">
                            <a:latin typeface="+mj-lt"/>
                            <a:ea typeface="Cambria Math" panose="02040503050406030204" pitchFamily="18" charset="0"/>
                          </a:rPr>
                          <m:t> </m:t>
                        </m:r>
                      </m:num>
                      <m:den>
                        <m:sSub>
                          <m:sSubPr>
                            <m:ctrlPr>
                              <a:rPr lang="en-US" sz="2400" i="1">
                                <a:latin typeface="+mj-lt"/>
                              </a:rPr>
                            </m:ctrlPr>
                          </m:sSubPr>
                          <m:e>
                            <m:r>
                              <a:rPr lang="en-US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acc>
                              <m:accPr>
                                <m:chr m:val="̅"/>
                                <m:ctrlPr>
                                  <a:rPr lang="en-US" sz="2400" i="1">
                                    <a:latin typeface="+mj-lt"/>
                                    <a:ea typeface="Cambria Math"/>
                                  </a:rPr>
                                </m:ctrlPr>
                              </m:accPr>
                              <m:e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/>
                                  </a:rPr>
                                  <m:t>𝑋</m:t>
                                </m:r>
                              </m:e>
                            </m:acc>
                          </m:sub>
                        </m:sSub>
                      </m:den>
                    </m:f>
                    <m:r>
                      <a:rPr lang="en-US" sz="2400" i="1" smtClean="0">
                        <a:latin typeface="Cambria Math" panose="02040503050406030204" pitchFamily="18" charset="0"/>
                        <a:ea typeface="Cambria Math"/>
                      </a:rPr>
                      <m:t> </m:t>
                    </m:r>
                  </m:oMath>
                </a14:m>
                <a:r>
                  <a:rPr lang="en-US" altLang="en-US" sz="2400" dirty="0">
                    <a:latin typeface="+mj-lt"/>
                  </a:rPr>
                  <a:t>| </a:t>
                </a:r>
                <a14:m>
                  <m:oMath xmlns:m="http://schemas.openxmlformats.org/officeDocument/2006/math">
                    <m:r>
                      <a:rPr lang="en-US" alt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altLang="en-US" sz="2400" dirty="0">
                    <a:latin typeface="+mj-lt"/>
                  </a:rPr>
                  <a:t> |critical value|   </a:t>
                </a:r>
                <a:r>
                  <a:rPr lang="en-US" altLang="en-US" sz="2400" dirty="0">
                    <a:latin typeface="+mj-lt"/>
                    <a:sym typeface="Wingdings" panose="05000000000000000000" pitchFamily="2" charset="2"/>
                  </a:rPr>
                  <a:t> Can’t reject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+mj-lt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sz="2400" dirty="0">
                  <a:latin typeface="+mj-lt"/>
                  <a:ea typeface="Cambria Math"/>
                </a:endParaRPr>
              </a:p>
            </p:txBody>
          </p:sp>
        </mc:Choice>
        <mc:Fallback>
          <p:sp>
            <p:nvSpPr>
              <p:cNvPr id="8" name="Content Placeholder 3">
                <a:extLst>
                  <a:ext uri="{FF2B5EF4-FFF2-40B4-BE49-F238E27FC236}">
                    <a16:creationId xmlns:a16="http://schemas.microsoft.com/office/drawing/2014/main" id="{A1700944-AE4C-4D96-8F13-B6B4AB4B1DD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838200" y="1591408"/>
                <a:ext cx="9829800" cy="5261276"/>
              </a:xfrm>
              <a:blipFill>
                <a:blip r:embed="rId3"/>
                <a:stretch>
                  <a:fillRect l="-903" t="-16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itle 1">
            <a:extLst>
              <a:ext uri="{FF2B5EF4-FFF2-40B4-BE49-F238E27FC236}">
                <a16:creationId xmlns:a16="http://schemas.microsoft.com/office/drawing/2014/main" id="{B7E91C43-74B5-8F50-BA04-8CD698FD8E41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710672" cy="82824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lnSpc>
                <a:spcPct val="110000"/>
              </a:lnSpc>
              <a:spcBef>
                <a:spcPct val="30000"/>
              </a:spcBef>
            </a:pPr>
            <a:r>
              <a:rPr lang="en-US" dirty="0"/>
              <a:t>Useful Facts: H</a:t>
            </a:r>
            <a:r>
              <a:rPr lang="en-US" sz="4400" dirty="0"/>
              <a:t>ypothesis Testing</a:t>
            </a:r>
          </a:p>
        </p:txBody>
      </p:sp>
    </p:spTree>
    <p:extLst>
      <p:ext uri="{BB962C8B-B14F-4D97-AF65-F5344CB8AC3E}">
        <p14:creationId xmlns:p14="http://schemas.microsoft.com/office/powerpoint/2010/main" val="1316873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3A7DAD7-90EC-4F95-9FF2-F5D318177E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0" y="1690348"/>
            <a:ext cx="5048250" cy="2028825"/>
          </a:xfrm>
          <a:prstGeom prst="rect">
            <a:avLst/>
          </a:prstGeom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03923386-2FA2-4824-8C06-6EF477EC50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56516" y="3048000"/>
            <a:ext cx="152400" cy="152400"/>
          </a:xfrm>
          <a:prstGeom prst="ellipse">
            <a:avLst/>
          </a:prstGeom>
          <a:solidFill>
            <a:srgbClr val="FFFF00"/>
          </a:solidFill>
          <a:ln w="19050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CC3300"/>
              </a:buClr>
              <a:buSzPct val="5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55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CC3300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3300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3300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3300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3300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A8EB8F4-B887-4A11-9662-9FB1E4C606B8}"/>
                  </a:ext>
                </a:extLst>
              </p:cNvPr>
              <p:cNvSpPr txBox="1"/>
              <p:nvPr/>
            </p:nvSpPr>
            <p:spPr>
              <a:xfrm>
                <a:off x="6781800" y="3288286"/>
                <a:ext cx="492672" cy="430887"/>
              </a:xfrm>
              <a:prstGeom prst="rect">
                <a:avLst/>
              </a:prstGeom>
              <a:solidFill>
                <a:srgbClr val="FFFF00"/>
              </a:solidFill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200" i="1">
                              <a:latin typeface="Cambria Math"/>
                            </a:rPr>
                            <m:t>𝑋</m:t>
                          </m:r>
                        </m:e>
                      </m:acc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A8EB8F4-B887-4A11-9662-9FB1E4C606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1800" y="3288286"/>
                <a:ext cx="492672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Oval 21">
            <a:extLst>
              <a:ext uri="{FF2B5EF4-FFF2-40B4-BE49-F238E27FC236}">
                <a16:creationId xmlns:a16="http://schemas.microsoft.com/office/drawing/2014/main" id="{3F26E39E-A162-47FB-8FBB-4140BE247F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67200" y="3071890"/>
            <a:ext cx="152400" cy="152400"/>
          </a:xfrm>
          <a:prstGeom prst="ellipse">
            <a:avLst/>
          </a:prstGeom>
          <a:solidFill>
            <a:srgbClr val="FFFF00"/>
          </a:solidFill>
          <a:ln w="19050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CC3300"/>
              </a:buClr>
              <a:buSzPct val="5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55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CC3300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3300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3300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3300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3300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2C72CE7-5D39-4592-88BA-5C15B5319674}"/>
                  </a:ext>
                </a:extLst>
              </p:cNvPr>
              <p:cNvSpPr txBox="1"/>
              <p:nvPr/>
            </p:nvSpPr>
            <p:spPr>
              <a:xfrm>
                <a:off x="4008431" y="3292852"/>
                <a:ext cx="591188" cy="430887"/>
              </a:xfrm>
              <a:prstGeom prst="rect">
                <a:avLst/>
              </a:prstGeom>
              <a:solidFill>
                <a:srgbClr val="FFFF00"/>
              </a:solidFill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̅"/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200" i="1">
                              <a:latin typeface="Cambria Math"/>
                            </a:rPr>
                            <m:t>𝑋</m:t>
                          </m:r>
                        </m:e>
                      </m:acc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2C72CE7-5D39-4592-88BA-5C15B53196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8431" y="3292852"/>
                <a:ext cx="591188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F5266788-5874-4F32-BFE1-19DBC1E642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29000" y="4565927"/>
            <a:ext cx="5048250" cy="20288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3415D81-BDEE-46D2-867F-357E0605BC03}"/>
                  </a:ext>
                </a:extLst>
              </p:cNvPr>
              <p:cNvSpPr txBox="1"/>
              <p:nvPr/>
            </p:nvSpPr>
            <p:spPr>
              <a:xfrm>
                <a:off x="7028136" y="1429613"/>
                <a:ext cx="3342676" cy="1477328"/>
              </a:xfrm>
              <a:prstGeom prst="rect">
                <a:avLst/>
              </a:prstGeom>
              <a:solidFill>
                <a:srgbClr val="00B0F0">
                  <a:alpha val="15000"/>
                </a:srgbClr>
              </a:solidFill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200" dirty="0"/>
                  <a:t>P(observe a more extreme value than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200" i="1">
                            <a:latin typeface="Cambria Math"/>
                          </a:rPr>
                          <m:t>𝑋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acc>
                    <m:r>
                      <a:rPr lang="en-US" sz="2200" i="1">
                        <a:latin typeface="Cambria Math" panose="02040503050406030204" pitchFamily="18" charset="0"/>
                      </a:rPr>
                      <m:t>| 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zh-CN" sz="2400" dirty="0">
                    <a:sym typeface="Wingdings" panose="05000000000000000000" pitchFamily="2" charset="2"/>
                  </a:rPr>
                  <a:t> is true</a:t>
                </a:r>
                <a:r>
                  <a:rPr lang="en-US" sz="2200" dirty="0"/>
                  <a:t>) </a:t>
                </a:r>
              </a:p>
              <a:p>
                <a:pPr algn="ctr"/>
                <a:r>
                  <a:rPr lang="en-US" sz="2200" dirty="0"/>
                  <a:t>=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200" dirty="0"/>
                  <a:t>-value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3415D81-BDEE-46D2-867F-357E0605BC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8136" y="1429613"/>
                <a:ext cx="3342676" cy="1477328"/>
              </a:xfrm>
              <a:prstGeom prst="rect">
                <a:avLst/>
              </a:prstGeom>
              <a:blipFill>
                <a:blip r:embed="rId7"/>
                <a:stretch>
                  <a:fillRect t="-2542" b="-6780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186C4ED-0F69-4050-B606-A8D4FAE0968F}"/>
              </a:ext>
            </a:extLst>
          </p:cNvPr>
          <p:cNvCxnSpPr>
            <a:cxnSpLocks/>
          </p:cNvCxnSpPr>
          <p:nvPr/>
        </p:nvCxnSpPr>
        <p:spPr>
          <a:xfrm flipH="1">
            <a:off x="4304026" y="2204377"/>
            <a:ext cx="2553974" cy="79895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2CD004D-EEEC-4B72-AC61-E0B5AD96A6C3}"/>
              </a:ext>
            </a:extLst>
          </p:cNvPr>
          <p:cNvCxnSpPr>
            <a:cxnSpLocks/>
          </p:cNvCxnSpPr>
          <p:nvPr/>
        </p:nvCxnSpPr>
        <p:spPr>
          <a:xfrm flipH="1">
            <a:off x="7231533" y="2676803"/>
            <a:ext cx="242190" cy="36837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A96F03DF-D042-4BA5-AEEB-5319145E1797}"/>
              </a:ext>
            </a:extLst>
          </p:cNvPr>
          <p:cNvCxnSpPr>
            <a:cxnSpLocks/>
          </p:cNvCxnSpPr>
          <p:nvPr/>
        </p:nvCxnSpPr>
        <p:spPr>
          <a:xfrm flipH="1">
            <a:off x="4560043" y="4883667"/>
            <a:ext cx="2350591" cy="93928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00CEDEF-B743-4B56-86F6-1D47F42A6632}"/>
              </a:ext>
            </a:extLst>
          </p:cNvPr>
          <p:cNvCxnSpPr>
            <a:cxnSpLocks/>
          </p:cNvCxnSpPr>
          <p:nvPr/>
        </p:nvCxnSpPr>
        <p:spPr>
          <a:xfrm flipH="1">
            <a:off x="6989343" y="5551134"/>
            <a:ext cx="242190" cy="36837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03D7B589-830D-43E9-BC2B-322ED26CF34A}"/>
              </a:ext>
            </a:extLst>
          </p:cNvPr>
          <p:cNvCxnSpPr>
            <a:cxnSpLocks/>
          </p:cNvCxnSpPr>
          <p:nvPr/>
        </p:nvCxnSpPr>
        <p:spPr>
          <a:xfrm>
            <a:off x="4724400" y="4648201"/>
            <a:ext cx="0" cy="1348189"/>
          </a:xfrm>
          <a:prstGeom prst="line">
            <a:avLst/>
          </a:pr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8">
            <a:extLst>
              <a:ext uri="{FF2B5EF4-FFF2-40B4-BE49-F238E27FC236}">
                <a16:creationId xmlns:a16="http://schemas.microsoft.com/office/drawing/2014/main" id="{C957D614-6CAF-8987-9697-5C8979B0F4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8621" y="5966816"/>
            <a:ext cx="155448" cy="155448"/>
          </a:xfrm>
          <a:prstGeom prst="ellipse">
            <a:avLst/>
          </a:prstGeom>
          <a:solidFill>
            <a:srgbClr val="FF0000"/>
          </a:solidFill>
          <a:ln w="19050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CC3300"/>
              </a:buClr>
              <a:buSzPct val="5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55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CC3300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3300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3300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3300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3300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2ABB0B0-66F2-98D1-670B-6313A5EC7C0D}"/>
              </a:ext>
            </a:extLst>
          </p:cNvPr>
          <p:cNvCxnSpPr>
            <a:cxnSpLocks/>
          </p:cNvCxnSpPr>
          <p:nvPr/>
        </p:nvCxnSpPr>
        <p:spPr>
          <a:xfrm>
            <a:off x="6602769" y="4648201"/>
            <a:ext cx="0" cy="1348189"/>
          </a:xfrm>
          <a:prstGeom prst="line">
            <a:avLst/>
          </a:pr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38">
            <a:extLst>
              <a:ext uri="{FF2B5EF4-FFF2-40B4-BE49-F238E27FC236}">
                <a16:creationId xmlns:a16="http://schemas.microsoft.com/office/drawing/2014/main" id="{8D0BB598-ABE7-4DEC-B933-61D18556E0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26990" y="5966816"/>
            <a:ext cx="155448" cy="155448"/>
          </a:xfrm>
          <a:prstGeom prst="ellipse">
            <a:avLst/>
          </a:prstGeom>
          <a:solidFill>
            <a:srgbClr val="FF0000"/>
          </a:solidFill>
          <a:ln w="19050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CC3300"/>
              </a:buClr>
              <a:buSzPct val="5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55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CC3300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3300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3300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3300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3300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A0A226F-FB9C-8DED-0E36-7018E4B1FD72}"/>
              </a:ext>
            </a:extLst>
          </p:cNvPr>
          <p:cNvSpPr/>
          <p:nvPr/>
        </p:nvSpPr>
        <p:spPr>
          <a:xfrm>
            <a:off x="7015943" y="4182798"/>
            <a:ext cx="3327527" cy="115332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7DDE754-48D2-B1B0-BF0B-ED5F2A438093}"/>
                  </a:ext>
                </a:extLst>
              </p:cNvPr>
              <p:cNvSpPr txBox="1"/>
              <p:nvPr/>
            </p:nvSpPr>
            <p:spPr>
              <a:xfrm>
                <a:off x="2286001" y="4110646"/>
                <a:ext cx="3129375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2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CV</m:t>
                      </m:r>
                      <m:r>
                        <a:rPr lang="en-US" sz="22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=±1 </m:t>
                      </m:r>
                      <m:r>
                        <m:rPr>
                          <m:sty m:val="p"/>
                        </m:rPr>
                        <a:rPr lang="en-US" sz="22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or</m:t>
                      </m:r>
                      <m:r>
                        <a:rPr lang="en-US" sz="22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±2  </m:t>
                      </m:r>
                      <m:r>
                        <m:rPr>
                          <m:sty m:val="p"/>
                        </m:rPr>
                        <a:rPr lang="en-US" sz="22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or</m:t>
                      </m:r>
                      <m:r>
                        <a:rPr lang="en-US" sz="22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±3</m:t>
                      </m:r>
                    </m:oMath>
                  </m:oMathPara>
                </a14:m>
                <a:endParaRPr lang="en-US" sz="2200" dirty="0">
                  <a:solidFill>
                    <a:srgbClr val="FF0000"/>
                  </a:solidFill>
                  <a:ea typeface="Cambria Math" panose="02040503050406030204" pitchFamily="18" charset="0"/>
                </a:endParaRPr>
              </a:p>
              <a:p>
                <a:r>
                  <a:rPr lang="en-US" sz="2200" i="1" dirty="0">
                    <a:solidFill>
                      <a:srgbClr val="FF0000"/>
                    </a:solidFill>
                  </a:rPr>
                  <a:t>  </a:t>
                </a:r>
                <a:r>
                  <a:rPr lang="en-US" sz="2200" dirty="0">
                    <a:solidFill>
                      <a:srgbClr val="FF0000"/>
                    </a:solidFill>
                  </a:rPr>
                  <a:t>(</a:t>
                </a:r>
                <a:r>
                  <a:rPr lang="en-US" sz="2200" i="1" dirty="0">
                    <a:solidFill>
                      <a:srgbClr val="FF0000"/>
                    </a:solidFill>
                  </a:rPr>
                  <a:t>vs. Z</a:t>
                </a:r>
                <a:r>
                  <a:rPr lang="en-US" sz="2200" dirty="0">
                    <a:solidFill>
                      <a:srgbClr val="FF0000"/>
                    </a:solidFill>
                  </a:rPr>
                  <a:t>-value of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  <m:r>
                      <a:rPr lang="en-US" sz="22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7DDE754-48D2-B1B0-BF0B-ED5F2A4380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1" y="4110646"/>
                <a:ext cx="3129375" cy="769441"/>
              </a:xfrm>
              <a:prstGeom prst="rect">
                <a:avLst/>
              </a:prstGeom>
              <a:blipFill>
                <a:blip r:embed="rId9"/>
                <a:stretch>
                  <a:fillRect b="-145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itle 1">
            <a:extLst>
              <a:ext uri="{FF2B5EF4-FFF2-40B4-BE49-F238E27FC236}">
                <a16:creationId xmlns:a16="http://schemas.microsoft.com/office/drawing/2014/main" id="{032E928D-AE48-21B6-266F-C17700D97A99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710672" cy="82824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lnSpc>
                <a:spcPct val="110000"/>
              </a:lnSpc>
              <a:spcBef>
                <a:spcPct val="30000"/>
              </a:spcBef>
            </a:pPr>
            <a:r>
              <a:rPr lang="en-US" dirty="0"/>
              <a:t>p-Value Approach to Testing</a:t>
            </a:r>
            <a:endParaRPr lang="en-US" sz="4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8242CFE-E968-7055-C901-0147C9861697}"/>
                  </a:ext>
                </a:extLst>
              </p:cNvPr>
              <p:cNvSpPr txBox="1"/>
              <p:nvPr/>
            </p:nvSpPr>
            <p:spPr>
              <a:xfrm>
                <a:off x="7015812" y="4181958"/>
                <a:ext cx="3327527" cy="1154162"/>
              </a:xfrm>
              <a:prstGeom prst="rect">
                <a:avLst/>
              </a:prstGeom>
              <a:solidFill>
                <a:srgbClr val="FF0000">
                  <a:alpha val="15000"/>
                </a:srgbClr>
              </a:solidFill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200" dirty="0"/>
                  <a:t>P(fall in rejection region)</a:t>
                </a:r>
              </a:p>
              <a:p>
                <a:pPr algn="ctr"/>
                <a:endParaRPr lang="en-US" sz="100" dirty="0"/>
              </a:p>
              <a:p>
                <a:pPr algn="ctr"/>
                <a:r>
                  <a:rPr lang="en-US" sz="2200" dirty="0"/>
                  <a:t>= P(fall in either tail)</a:t>
                </a:r>
              </a:p>
              <a:p>
                <a:pPr algn="ctr"/>
                <a:r>
                  <a:rPr lang="en-US" sz="2200" dirty="0"/>
                  <a:t>=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endParaRPr lang="en-US" sz="2200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8242CFE-E968-7055-C901-0147C98616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5812" y="4181958"/>
                <a:ext cx="3327527" cy="1154162"/>
              </a:xfrm>
              <a:prstGeom prst="rect">
                <a:avLst/>
              </a:prstGeom>
              <a:blipFill>
                <a:blip r:embed="rId10"/>
                <a:stretch>
                  <a:fillRect l="-380" t="-4348" r="-380" b="-8696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75016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3A7DAD7-90EC-4F95-9FF2-F5D318177E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0" y="1690348"/>
            <a:ext cx="5048250" cy="20288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5266788-5874-4F32-BFE1-19DBC1E642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9000" y="4562797"/>
            <a:ext cx="5048250" cy="2028825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218BE7D8-B821-45FB-B865-46DD9D671C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56516" y="3048000"/>
            <a:ext cx="152400" cy="152400"/>
          </a:xfrm>
          <a:prstGeom prst="ellipse">
            <a:avLst/>
          </a:prstGeom>
          <a:solidFill>
            <a:srgbClr val="FFFF00"/>
          </a:solidFill>
          <a:ln w="19050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CC3300"/>
              </a:buClr>
              <a:buSzPct val="5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55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CC3300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3300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3300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3300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3300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7FB4CDE-BE08-4D94-81C6-4A227661C364}"/>
                  </a:ext>
                </a:extLst>
              </p:cNvPr>
              <p:cNvSpPr txBox="1"/>
              <p:nvPr/>
            </p:nvSpPr>
            <p:spPr>
              <a:xfrm>
                <a:off x="6781800" y="3288286"/>
                <a:ext cx="492672" cy="430887"/>
              </a:xfrm>
              <a:prstGeom prst="rect">
                <a:avLst/>
              </a:prstGeom>
              <a:solidFill>
                <a:srgbClr val="FFFF00"/>
              </a:solidFill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200" i="1">
                              <a:latin typeface="Cambria Math"/>
                            </a:rPr>
                            <m:t>𝑋</m:t>
                          </m:r>
                        </m:e>
                      </m:acc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7FB4CDE-BE08-4D94-81C6-4A227661C3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1800" y="3288286"/>
                <a:ext cx="492672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Oval 18">
            <a:extLst>
              <a:ext uri="{FF2B5EF4-FFF2-40B4-BE49-F238E27FC236}">
                <a16:creationId xmlns:a16="http://schemas.microsoft.com/office/drawing/2014/main" id="{3577A25C-6E47-4E09-84B3-2D2FACD720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67200" y="3071890"/>
            <a:ext cx="152400" cy="152400"/>
          </a:xfrm>
          <a:prstGeom prst="ellipse">
            <a:avLst/>
          </a:prstGeom>
          <a:solidFill>
            <a:srgbClr val="FFFF00"/>
          </a:solidFill>
          <a:ln w="19050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CC3300"/>
              </a:buClr>
              <a:buSzPct val="5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55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CC3300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3300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3300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3300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3300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1E3D80B-9FF4-4986-9E2B-FFDBBC97462F}"/>
                  </a:ext>
                </a:extLst>
              </p:cNvPr>
              <p:cNvSpPr txBox="1"/>
              <p:nvPr/>
            </p:nvSpPr>
            <p:spPr>
              <a:xfrm>
                <a:off x="4008431" y="3292852"/>
                <a:ext cx="591188" cy="430887"/>
              </a:xfrm>
              <a:prstGeom prst="rect">
                <a:avLst/>
              </a:prstGeom>
              <a:solidFill>
                <a:srgbClr val="FFFF00"/>
              </a:solidFill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̅"/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200" i="1">
                              <a:latin typeface="Cambria Math"/>
                            </a:rPr>
                            <m:t>𝑋</m:t>
                          </m:r>
                        </m:e>
                      </m:acc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1E3D80B-9FF4-4986-9E2B-FFDBBC9746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8431" y="3292852"/>
                <a:ext cx="591188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AA429DF-F8B3-421B-A0FA-033E7EEE6469}"/>
                  </a:ext>
                </a:extLst>
              </p:cNvPr>
              <p:cNvSpPr txBox="1"/>
              <p:nvPr/>
            </p:nvSpPr>
            <p:spPr>
              <a:xfrm>
                <a:off x="8623289" y="2151068"/>
                <a:ext cx="1668391" cy="1015663"/>
              </a:xfrm>
              <a:prstGeom prst="rect">
                <a:avLst/>
              </a:prstGeom>
              <a:solidFill>
                <a:srgbClr val="00B0F0">
                  <a:alpha val="15000"/>
                </a:srgbClr>
              </a:solidFill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000" dirty="0"/>
                  <a:t>-value =</a:t>
                </a:r>
              </a:p>
              <a:p>
                <a:r>
                  <a:rPr lang="en-US" sz="2000" dirty="0"/>
                  <a:t>Size of </a:t>
                </a:r>
              </a:p>
              <a:p>
                <a:r>
                  <a:rPr lang="en-US" sz="2000" dirty="0"/>
                  <a:t>Blue Region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AA429DF-F8B3-421B-A0FA-033E7EEE64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23289" y="2151068"/>
                <a:ext cx="1668391" cy="1015663"/>
              </a:xfrm>
              <a:prstGeom prst="rect">
                <a:avLst/>
              </a:prstGeom>
              <a:blipFill>
                <a:blip r:embed="rId7"/>
                <a:stretch>
                  <a:fillRect l="-3731" t="-2410" b="-8434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EB60EE2-0BB7-4484-A63B-43EAF9272313}"/>
                  </a:ext>
                </a:extLst>
              </p:cNvPr>
              <p:cNvSpPr txBox="1"/>
              <p:nvPr/>
            </p:nvSpPr>
            <p:spPr>
              <a:xfrm>
                <a:off x="8655318" y="4561546"/>
                <a:ext cx="1668391" cy="1015663"/>
              </a:xfrm>
              <a:prstGeom prst="rect">
                <a:avLst/>
              </a:prstGeom>
              <a:solidFill>
                <a:srgbClr val="FF0000">
                  <a:alpha val="15000"/>
                </a:srgbClr>
              </a:solidFill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/>
                  <a:t>=  </a:t>
                </a:r>
              </a:p>
              <a:p>
                <a:r>
                  <a:rPr lang="en-US" sz="2000" dirty="0"/>
                  <a:t>Size of </a:t>
                </a:r>
              </a:p>
              <a:p>
                <a:r>
                  <a:rPr lang="en-US" sz="2000" dirty="0"/>
                  <a:t>Red Region</a:t>
                </a: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EB60EE2-0BB7-4484-A63B-43EAF92723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5318" y="4561546"/>
                <a:ext cx="1668391" cy="1015663"/>
              </a:xfrm>
              <a:prstGeom prst="rect">
                <a:avLst/>
              </a:prstGeom>
              <a:blipFill>
                <a:blip r:embed="rId8"/>
                <a:stretch>
                  <a:fillRect l="-3731" t="-2410" b="-7229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0C0F36CB-C4B1-AB8E-4AB9-F382363BE287}"/>
              </a:ext>
            </a:extLst>
          </p:cNvPr>
          <p:cNvCxnSpPr>
            <a:cxnSpLocks/>
          </p:cNvCxnSpPr>
          <p:nvPr/>
        </p:nvCxnSpPr>
        <p:spPr>
          <a:xfrm>
            <a:off x="4724400" y="4648201"/>
            <a:ext cx="0" cy="1348189"/>
          </a:xfrm>
          <a:prstGeom prst="line">
            <a:avLst/>
          </a:pr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8">
            <a:extLst>
              <a:ext uri="{FF2B5EF4-FFF2-40B4-BE49-F238E27FC236}">
                <a16:creationId xmlns:a16="http://schemas.microsoft.com/office/drawing/2014/main" id="{46CD4CDF-0B96-CF2A-AA90-36017E5989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8621" y="5966816"/>
            <a:ext cx="155448" cy="155448"/>
          </a:xfrm>
          <a:prstGeom prst="ellipse">
            <a:avLst/>
          </a:prstGeom>
          <a:solidFill>
            <a:srgbClr val="FF0000"/>
          </a:solidFill>
          <a:ln w="19050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CC3300"/>
              </a:buClr>
              <a:buSzPct val="5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55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CC3300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3300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3300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3300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3300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69C8F5C-8927-2623-843C-DCA7C2936016}"/>
              </a:ext>
            </a:extLst>
          </p:cNvPr>
          <p:cNvCxnSpPr>
            <a:cxnSpLocks/>
          </p:cNvCxnSpPr>
          <p:nvPr/>
        </p:nvCxnSpPr>
        <p:spPr>
          <a:xfrm>
            <a:off x="6602769" y="4648201"/>
            <a:ext cx="0" cy="1348189"/>
          </a:xfrm>
          <a:prstGeom prst="line">
            <a:avLst/>
          </a:pr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38">
            <a:extLst>
              <a:ext uri="{FF2B5EF4-FFF2-40B4-BE49-F238E27FC236}">
                <a16:creationId xmlns:a16="http://schemas.microsoft.com/office/drawing/2014/main" id="{03171AC5-3227-BF87-2D2A-FF904670D1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26990" y="5966816"/>
            <a:ext cx="155448" cy="155448"/>
          </a:xfrm>
          <a:prstGeom prst="ellipse">
            <a:avLst/>
          </a:prstGeom>
          <a:solidFill>
            <a:srgbClr val="FF0000"/>
          </a:solidFill>
          <a:ln w="19050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CC3300"/>
              </a:buClr>
              <a:buSzPct val="5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55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CC3300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3300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3300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3300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3300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F55D9EB-CD20-3107-9110-761786ACF02E}"/>
                  </a:ext>
                </a:extLst>
              </p:cNvPr>
              <p:cNvSpPr txBox="1"/>
              <p:nvPr/>
            </p:nvSpPr>
            <p:spPr>
              <a:xfrm>
                <a:off x="2286001" y="4110646"/>
                <a:ext cx="3129375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2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CV</m:t>
                      </m:r>
                      <m:r>
                        <a:rPr lang="en-US" sz="22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=±1 </m:t>
                      </m:r>
                      <m:r>
                        <m:rPr>
                          <m:sty m:val="p"/>
                        </m:rPr>
                        <a:rPr lang="en-US" sz="22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or</m:t>
                      </m:r>
                      <m:r>
                        <a:rPr lang="en-US" sz="22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±2  </m:t>
                      </m:r>
                      <m:r>
                        <m:rPr>
                          <m:sty m:val="p"/>
                        </m:rPr>
                        <a:rPr lang="en-US" sz="22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or</m:t>
                      </m:r>
                      <m:r>
                        <a:rPr lang="en-US" sz="22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±3</m:t>
                      </m:r>
                    </m:oMath>
                  </m:oMathPara>
                </a14:m>
                <a:endParaRPr lang="en-US" sz="2200" dirty="0">
                  <a:solidFill>
                    <a:srgbClr val="FF0000"/>
                  </a:solidFill>
                  <a:ea typeface="Cambria Math" panose="02040503050406030204" pitchFamily="18" charset="0"/>
                </a:endParaRPr>
              </a:p>
              <a:p>
                <a:r>
                  <a:rPr lang="en-US" sz="2200" i="1" dirty="0">
                    <a:solidFill>
                      <a:srgbClr val="FF0000"/>
                    </a:solidFill>
                  </a:rPr>
                  <a:t>  </a:t>
                </a:r>
                <a:r>
                  <a:rPr lang="en-US" sz="2200" dirty="0">
                    <a:solidFill>
                      <a:srgbClr val="FF0000"/>
                    </a:solidFill>
                  </a:rPr>
                  <a:t>(</a:t>
                </a:r>
                <a:r>
                  <a:rPr lang="en-US" sz="2200" i="1" dirty="0">
                    <a:solidFill>
                      <a:srgbClr val="FF0000"/>
                    </a:solidFill>
                  </a:rPr>
                  <a:t>vs. Z</a:t>
                </a:r>
                <a:r>
                  <a:rPr lang="en-US" sz="2200" dirty="0">
                    <a:solidFill>
                      <a:srgbClr val="FF0000"/>
                    </a:solidFill>
                  </a:rPr>
                  <a:t>-value of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  <m:r>
                      <a:rPr lang="en-US" sz="22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F55D9EB-CD20-3107-9110-761786ACF0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1" y="4110646"/>
                <a:ext cx="3129375" cy="769441"/>
              </a:xfrm>
              <a:prstGeom prst="rect">
                <a:avLst/>
              </a:prstGeom>
              <a:blipFill>
                <a:blip r:embed="rId9"/>
                <a:stretch>
                  <a:fillRect b="-145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itle 1">
            <a:extLst>
              <a:ext uri="{FF2B5EF4-FFF2-40B4-BE49-F238E27FC236}">
                <a16:creationId xmlns:a16="http://schemas.microsoft.com/office/drawing/2014/main" id="{F54C5544-63C4-6550-4A9C-A9B08FF0B842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710672" cy="82824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lnSpc>
                <a:spcPct val="110000"/>
              </a:lnSpc>
              <a:spcBef>
                <a:spcPct val="30000"/>
              </a:spcBef>
            </a:pPr>
            <a:r>
              <a:rPr lang="en-US" dirty="0"/>
              <a:t>p-Value Approach to Testing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6572883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B3FE998-300A-4769-AE05-D0861AA34EED}"/>
                  </a:ext>
                </a:extLst>
              </p:cNvPr>
              <p:cNvSpPr txBox="1"/>
              <p:nvPr/>
            </p:nvSpPr>
            <p:spPr>
              <a:xfrm>
                <a:off x="6713215" y="1438325"/>
                <a:ext cx="3570463" cy="1384995"/>
              </a:xfrm>
              <a:prstGeom prst="rect">
                <a:avLst/>
              </a:prstGeom>
              <a:solidFill>
                <a:srgbClr val="D4EDB9">
                  <a:alpha val="50000"/>
                </a:srgbClr>
              </a:solidFill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100" dirty="0"/>
                  <a:t>Case 1:</a:t>
                </a:r>
              </a:p>
              <a:p>
                <a:r>
                  <a:rPr lang="en-US" sz="2100" dirty="0"/>
                  <a:t>if </a:t>
                </a:r>
                <a14:m>
                  <m:oMath xmlns:m="http://schemas.openxmlformats.org/officeDocument/2006/math">
                    <m:r>
                      <a:rPr lang="en-US" sz="2100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100" dirty="0"/>
                  <a:t>-value &lt; </a:t>
                </a:r>
                <a14:m>
                  <m:oMath xmlns:m="http://schemas.openxmlformats.org/officeDocument/2006/math">
                    <m:r>
                      <a:rPr lang="en-US" sz="21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21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 </a:t>
                </a:r>
              </a:p>
              <a:p>
                <a:r>
                  <a:rPr lang="en-US" sz="2100" dirty="0">
                    <a:latin typeface="Cambria Math" panose="02040503050406030204" pitchFamily="18" charset="0"/>
                    <a:ea typeface="Cambria Math" panose="02040503050406030204" pitchFamily="18" charset="0"/>
                    <a:sym typeface="Wingdings" panose="05000000000000000000" pitchFamily="2" charset="2"/>
                  </a:rPr>
                  <a:t>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1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100" i="1">
                            <a:latin typeface="Cambria Math"/>
                          </a:rPr>
                          <m:t>𝑋</m:t>
                        </m:r>
                      </m:e>
                    </m:acc>
                  </m:oMath>
                </a14:m>
                <a:r>
                  <a:rPr lang="en-US" sz="2100" dirty="0"/>
                  <a:t> is in rejection region</a:t>
                </a:r>
              </a:p>
              <a:p>
                <a:r>
                  <a:rPr lang="en-US" sz="2100" dirty="0">
                    <a:sym typeface="Wingdings" panose="05000000000000000000" pitchFamily="2" charset="2"/>
                  </a:rPr>
                  <a:t> Reject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zh-CN" sz="2000" dirty="0">
                    <a:ea typeface="宋体" pitchFamily="2" charset="-122"/>
                    <a:sym typeface="Wingdings" panose="05000000000000000000" pitchFamily="2" charset="2"/>
                  </a:rPr>
                  <a:t> </a:t>
                </a:r>
                <a:endParaRPr lang="en-US" sz="21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B3FE998-300A-4769-AE05-D0861AA34E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3215" y="1438325"/>
                <a:ext cx="3570463" cy="1384995"/>
              </a:xfrm>
              <a:prstGeom prst="rect">
                <a:avLst/>
              </a:prstGeom>
              <a:blipFill>
                <a:blip r:embed="rId3"/>
                <a:stretch>
                  <a:fillRect l="-1767" t="-1786" b="-6250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0D7A16A4-2291-4EF9-9D5E-B0FB70A7B2B5}"/>
              </a:ext>
            </a:extLst>
          </p:cNvPr>
          <p:cNvGrpSpPr/>
          <p:nvPr/>
        </p:nvGrpSpPr>
        <p:grpSpPr>
          <a:xfrm>
            <a:off x="7347227" y="2960452"/>
            <a:ext cx="2962795" cy="1546778"/>
            <a:chOff x="5823226" y="2960452"/>
            <a:chExt cx="2962795" cy="154677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3E233CD9-CAD0-4D4E-8A51-C25D5E3BA442}"/>
                    </a:ext>
                  </a:extLst>
                </p:cNvPr>
                <p:cNvSpPr txBox="1"/>
                <p:nvPr/>
              </p:nvSpPr>
              <p:spPr>
                <a:xfrm>
                  <a:off x="5823226" y="3229056"/>
                  <a:ext cx="2962794" cy="420654"/>
                </a:xfrm>
                <a:prstGeom prst="rect">
                  <a:avLst/>
                </a:prstGeom>
                <a:solidFill>
                  <a:srgbClr val="FF0000">
                    <a:alpha val="15000"/>
                  </a:srgbClr>
                </a:solidFill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100" dirty="0"/>
                    <a:t>at significance level </a:t>
                  </a:r>
                  <a14:m>
                    <m:oMath xmlns:m="http://schemas.openxmlformats.org/officeDocument/2006/math">
                      <m:r>
                        <a:rPr lang="en-US" sz="21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a14:m>
                  <a:endParaRPr lang="en-US" sz="2100" dirty="0"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3E233CD9-CAD0-4D4E-8A51-C25D5E3BA44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23226" y="3229056"/>
                  <a:ext cx="2962794" cy="420654"/>
                </a:xfrm>
                <a:prstGeom prst="rect">
                  <a:avLst/>
                </a:prstGeom>
                <a:blipFill>
                  <a:blip r:embed="rId12"/>
                  <a:stretch>
                    <a:fillRect l="-2469" t="-10145" b="-26087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C827A906-9710-45D2-8B98-35BDE1427D65}"/>
                    </a:ext>
                  </a:extLst>
                </p:cNvPr>
                <p:cNvSpPr txBox="1"/>
                <p:nvPr/>
              </p:nvSpPr>
              <p:spPr>
                <a:xfrm>
                  <a:off x="5823227" y="3649710"/>
                  <a:ext cx="2962794" cy="738664"/>
                </a:xfrm>
                <a:prstGeom prst="rect">
                  <a:avLst/>
                </a:prstGeom>
                <a:solidFill>
                  <a:srgbClr val="FF0000">
                    <a:alpha val="15000"/>
                  </a:srgbClr>
                </a:solidFill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100" dirty="0"/>
                    <a:t>(confidence level </a:t>
                  </a:r>
                  <a14:m>
                    <m:oMath xmlns:m="http://schemas.openxmlformats.org/officeDocument/2006/math">
                      <m:r>
                        <a:rPr lang="en-US" sz="21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1−</m:t>
                      </m:r>
                      <m:r>
                        <a:rPr lang="en-US" sz="21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a14:m>
                  <a:r>
                    <a:rPr lang="en-US" sz="2100" dirty="0">
                      <a:ea typeface="Cambria Math" panose="02040503050406030204" pitchFamily="18" charset="0"/>
                    </a:rPr>
                    <a:t>)</a:t>
                  </a:r>
                </a:p>
              </p:txBody>
            </p:sp>
          </mc:Choice>
          <mc:Fallback xmlns="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C827A906-9710-45D2-8B98-35BDE1427D6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23227" y="3649710"/>
                  <a:ext cx="2962794" cy="738664"/>
                </a:xfrm>
                <a:prstGeom prst="rect">
                  <a:avLst/>
                </a:prstGeom>
                <a:blipFill>
                  <a:blip r:embed="rId13"/>
                  <a:stretch>
                    <a:fillRect l="-2137" t="-5085" b="-15254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" name="Arrow: Down 4">
              <a:extLst>
                <a:ext uri="{FF2B5EF4-FFF2-40B4-BE49-F238E27FC236}">
                  <a16:creationId xmlns:a16="http://schemas.microsoft.com/office/drawing/2014/main" id="{788F2534-6CF4-4C5B-8734-88F0342E6558}"/>
                </a:ext>
              </a:extLst>
            </p:cNvPr>
            <p:cNvSpPr/>
            <p:nvPr/>
          </p:nvSpPr>
          <p:spPr>
            <a:xfrm rot="2364932">
              <a:off x="7079393" y="4187190"/>
              <a:ext cx="129041" cy="320040"/>
            </a:xfrm>
            <a:prstGeom prst="downArrow">
              <a:avLst/>
            </a:prstGeom>
            <a:solidFill>
              <a:srgbClr val="FF0000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Arrow: Down 50">
              <a:extLst>
                <a:ext uri="{FF2B5EF4-FFF2-40B4-BE49-F238E27FC236}">
                  <a16:creationId xmlns:a16="http://schemas.microsoft.com/office/drawing/2014/main" id="{3754564F-4032-4904-A102-0E90B829DFC6}"/>
                </a:ext>
              </a:extLst>
            </p:cNvPr>
            <p:cNvSpPr/>
            <p:nvPr/>
          </p:nvSpPr>
          <p:spPr>
            <a:xfrm rot="7589697">
              <a:off x="7007077" y="2864953"/>
              <a:ext cx="129041" cy="320040"/>
            </a:xfrm>
            <a:prstGeom prst="downArrow">
              <a:avLst/>
            </a:prstGeom>
            <a:solidFill>
              <a:srgbClr val="FF0000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B3DB39BB-8B3E-4E90-9DC6-4871BE244221}"/>
                </a:ext>
              </a:extLst>
            </p:cNvPr>
            <p:cNvSpPr/>
            <p:nvPr/>
          </p:nvSpPr>
          <p:spPr>
            <a:xfrm>
              <a:off x="5823226" y="3226627"/>
              <a:ext cx="2936451" cy="8478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844051DA-3944-7B09-B9FB-2C32BDC43AF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286000" y="4616853"/>
            <a:ext cx="5048250" cy="20288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F5BC00D-A80D-2427-6646-42B1278BF48A}"/>
                  </a:ext>
                </a:extLst>
              </p:cNvPr>
              <p:cNvSpPr txBox="1"/>
              <p:nvPr/>
            </p:nvSpPr>
            <p:spPr>
              <a:xfrm>
                <a:off x="3384333" y="6264079"/>
                <a:ext cx="591188" cy="430887"/>
              </a:xfrm>
              <a:prstGeom prst="rect">
                <a:avLst/>
              </a:prstGeom>
              <a:solidFill>
                <a:srgbClr val="FFFF00"/>
              </a:solidFill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̅"/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200" i="1">
                              <a:latin typeface="Cambria Math"/>
                            </a:rPr>
                            <m:t>𝑋</m:t>
                          </m:r>
                        </m:e>
                      </m:acc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F5BC00D-A80D-2427-6646-42B1278BF4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4333" y="6264079"/>
                <a:ext cx="591188" cy="43088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5B5C309-3A8B-CA87-C31D-ADD482A3AF5A}"/>
                  </a:ext>
                </a:extLst>
              </p:cNvPr>
              <p:cNvSpPr txBox="1"/>
              <p:nvPr/>
            </p:nvSpPr>
            <p:spPr>
              <a:xfrm>
                <a:off x="5084153" y="6273604"/>
                <a:ext cx="492672" cy="430887"/>
              </a:xfrm>
              <a:prstGeom prst="rect">
                <a:avLst/>
              </a:prstGeom>
              <a:solidFill>
                <a:srgbClr val="FFFF00"/>
              </a:solidFill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200" i="1">
                              <a:latin typeface="Cambria Math"/>
                            </a:rPr>
                            <m:t>𝑋</m:t>
                          </m:r>
                        </m:e>
                      </m:acc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5B5C309-3A8B-CA87-C31D-ADD482A3AF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4153" y="6273604"/>
                <a:ext cx="492672" cy="43088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Group 20">
            <a:extLst>
              <a:ext uri="{FF2B5EF4-FFF2-40B4-BE49-F238E27FC236}">
                <a16:creationId xmlns:a16="http://schemas.microsoft.com/office/drawing/2014/main" id="{7228590D-2193-EAAB-4A57-54BD4AE61974}"/>
              </a:ext>
            </a:extLst>
          </p:cNvPr>
          <p:cNvGrpSpPr/>
          <p:nvPr/>
        </p:nvGrpSpPr>
        <p:grpSpPr>
          <a:xfrm>
            <a:off x="2286000" y="2057401"/>
            <a:ext cx="4973072" cy="1883265"/>
            <a:chOff x="2052638" y="2590800"/>
            <a:chExt cx="4973072" cy="1883265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7CF182C6-BDBB-47E3-340F-CD8D1E50C310}"/>
                </a:ext>
              </a:extLst>
            </p:cNvPr>
            <p:cNvGrpSpPr/>
            <p:nvPr/>
          </p:nvGrpSpPr>
          <p:grpSpPr>
            <a:xfrm>
              <a:off x="2052638" y="2590800"/>
              <a:ext cx="4475163" cy="1883265"/>
              <a:chOff x="2052638" y="2590800"/>
              <a:chExt cx="4475163" cy="1883265"/>
            </a:xfrm>
          </p:grpSpPr>
          <p:sp>
            <p:nvSpPr>
              <p:cNvPr id="38" name="Freeform 50">
                <a:extLst>
                  <a:ext uri="{FF2B5EF4-FFF2-40B4-BE49-F238E27FC236}">
                    <a16:creationId xmlns:a16="http://schemas.microsoft.com/office/drawing/2014/main" id="{83803A50-85E6-5F89-4E79-FB6A8FEBEB1F}"/>
                  </a:ext>
                </a:extLst>
              </p:cNvPr>
              <p:cNvSpPr>
                <a:spLocks/>
              </p:cNvSpPr>
              <p:nvPr/>
            </p:nvSpPr>
            <p:spPr bwMode="auto">
              <a:xfrm rot="167191">
                <a:off x="5198497" y="3513123"/>
                <a:ext cx="1269404" cy="522512"/>
              </a:xfrm>
              <a:custGeom>
                <a:avLst/>
                <a:gdLst>
                  <a:gd name="T0" fmla="*/ 10393 w 480"/>
                  <a:gd name="T1" fmla="*/ 3589 h 192"/>
                  <a:gd name="T2" fmla="*/ 9362 w 480"/>
                  <a:gd name="T3" fmla="*/ 2748 h 192"/>
                  <a:gd name="T4" fmla="*/ 5035 w 480"/>
                  <a:gd name="T5" fmla="*/ 2093 h 192"/>
                  <a:gd name="T6" fmla="*/ 2899 w 480"/>
                  <a:gd name="T7" fmla="*/ 1440 h 192"/>
                  <a:gd name="T8" fmla="*/ 469 w 480"/>
                  <a:gd name="T9" fmla="*/ 60 h 192"/>
                  <a:gd name="T10" fmla="*/ 0 w 480"/>
                  <a:gd name="T11" fmla="*/ 0 h 192"/>
                  <a:gd name="T12" fmla="*/ 259 w 480"/>
                  <a:gd name="T13" fmla="*/ 3817 h 192"/>
                  <a:gd name="T14" fmla="*/ 10393 w 480"/>
                  <a:gd name="T15" fmla="*/ 3678 h 192"/>
                  <a:gd name="T16" fmla="*/ 10393 w 480"/>
                  <a:gd name="T17" fmla="*/ 3589 h 192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480"/>
                  <a:gd name="T28" fmla="*/ 0 h 192"/>
                  <a:gd name="T29" fmla="*/ 480 w 480"/>
                  <a:gd name="T30" fmla="*/ 192 h 192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480" h="192">
                    <a:moveTo>
                      <a:pt x="480" y="180"/>
                    </a:moveTo>
                    <a:lnTo>
                      <a:pt x="432" y="138"/>
                    </a:lnTo>
                    <a:lnTo>
                      <a:pt x="233" y="105"/>
                    </a:lnTo>
                    <a:lnTo>
                      <a:pt x="134" y="72"/>
                    </a:lnTo>
                    <a:lnTo>
                      <a:pt x="22" y="3"/>
                    </a:lnTo>
                    <a:lnTo>
                      <a:pt x="0" y="0"/>
                    </a:lnTo>
                    <a:lnTo>
                      <a:pt x="12" y="192"/>
                    </a:lnTo>
                    <a:lnTo>
                      <a:pt x="480" y="185"/>
                    </a:lnTo>
                    <a:lnTo>
                      <a:pt x="480" y="180"/>
                    </a:lnTo>
                  </a:path>
                </a:pathLst>
              </a:custGeom>
              <a:solidFill>
                <a:srgbClr val="FF0000">
                  <a:alpha val="30000"/>
                </a:srgb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" name="Freeform 52">
                <a:extLst>
                  <a:ext uri="{FF2B5EF4-FFF2-40B4-BE49-F238E27FC236}">
                    <a16:creationId xmlns:a16="http://schemas.microsoft.com/office/drawing/2014/main" id="{E929CE4C-37D7-B396-FAF4-4E269861A3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63763" y="3467828"/>
                <a:ext cx="1221934" cy="561828"/>
              </a:xfrm>
              <a:custGeom>
                <a:avLst/>
                <a:gdLst>
                  <a:gd name="T0" fmla="*/ 0 w 474"/>
                  <a:gd name="T1" fmla="*/ 3744 h 191"/>
                  <a:gd name="T2" fmla="*/ 1032 w 474"/>
                  <a:gd name="T3" fmla="*/ 2908 h 191"/>
                  <a:gd name="T4" fmla="*/ 5308 w 474"/>
                  <a:gd name="T5" fmla="*/ 2239 h 191"/>
                  <a:gd name="T6" fmla="*/ 7453 w 474"/>
                  <a:gd name="T7" fmla="*/ 1578 h 191"/>
                  <a:gd name="T8" fmla="*/ 9864 w 474"/>
                  <a:gd name="T9" fmla="*/ 185 h 191"/>
                  <a:gd name="T10" fmla="*/ 10246 w 474"/>
                  <a:gd name="T11" fmla="*/ 0 h 191"/>
                  <a:gd name="T12" fmla="*/ 10114 w 474"/>
                  <a:gd name="T13" fmla="*/ 3744 h 191"/>
                  <a:gd name="T14" fmla="*/ 0 w 474"/>
                  <a:gd name="T15" fmla="*/ 3845 h 191"/>
                  <a:gd name="T16" fmla="*/ 0 w 474"/>
                  <a:gd name="T17" fmla="*/ 3744 h 191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474"/>
                  <a:gd name="T28" fmla="*/ 0 h 191"/>
                  <a:gd name="T29" fmla="*/ 474 w 474"/>
                  <a:gd name="T30" fmla="*/ 191 h 191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474" h="191">
                    <a:moveTo>
                      <a:pt x="0" y="186"/>
                    </a:moveTo>
                    <a:lnTo>
                      <a:pt x="48" y="144"/>
                    </a:lnTo>
                    <a:lnTo>
                      <a:pt x="246" y="111"/>
                    </a:lnTo>
                    <a:lnTo>
                      <a:pt x="345" y="78"/>
                    </a:lnTo>
                    <a:lnTo>
                      <a:pt x="456" y="9"/>
                    </a:lnTo>
                    <a:lnTo>
                      <a:pt x="474" y="0"/>
                    </a:lnTo>
                    <a:lnTo>
                      <a:pt x="468" y="186"/>
                    </a:lnTo>
                    <a:lnTo>
                      <a:pt x="0" y="191"/>
                    </a:lnTo>
                    <a:lnTo>
                      <a:pt x="0" y="186"/>
                    </a:lnTo>
                  </a:path>
                </a:pathLst>
              </a:custGeom>
              <a:solidFill>
                <a:srgbClr val="FF0000">
                  <a:alpha val="30000"/>
                </a:srgbClr>
              </a:solidFill>
              <a:ln>
                <a:noFill/>
              </a:ln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40" name="Freeform 53">
                <a:extLst>
                  <a:ext uri="{FF2B5EF4-FFF2-40B4-BE49-F238E27FC236}">
                    <a16:creationId xmlns:a16="http://schemas.microsoft.com/office/drawing/2014/main" id="{684285E8-306A-A137-2EC3-E4C0A31282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63763" y="2590800"/>
                <a:ext cx="2125663" cy="1331913"/>
              </a:xfrm>
              <a:custGeom>
                <a:avLst/>
                <a:gdLst>
                  <a:gd name="T0" fmla="*/ 0 w 600"/>
                  <a:gd name="T1" fmla="*/ 11663 h 576"/>
                  <a:gd name="T2" fmla="*/ 38911 w 600"/>
                  <a:gd name="T3" fmla="*/ 11546 h 576"/>
                  <a:gd name="T4" fmla="*/ 58465 w 600"/>
                  <a:gd name="T5" fmla="*/ 11398 h 576"/>
                  <a:gd name="T6" fmla="*/ 78057 w 600"/>
                  <a:gd name="T7" fmla="*/ 11203 h 576"/>
                  <a:gd name="T8" fmla="*/ 97385 w 600"/>
                  <a:gd name="T9" fmla="*/ 10943 h 576"/>
                  <a:gd name="T10" fmla="*/ 116848 w 600"/>
                  <a:gd name="T11" fmla="*/ 10566 h 576"/>
                  <a:gd name="T12" fmla="*/ 136495 w 600"/>
                  <a:gd name="T13" fmla="*/ 10084 h 576"/>
                  <a:gd name="T14" fmla="*/ 174820 w 600"/>
                  <a:gd name="T15" fmla="*/ 8745 h 576"/>
                  <a:gd name="T16" fmla="*/ 213343 w 600"/>
                  <a:gd name="T17" fmla="*/ 6845 h 576"/>
                  <a:gd name="T18" fmla="*/ 252254 w 600"/>
                  <a:gd name="T19" fmla="*/ 4536 h 576"/>
                  <a:gd name="T20" fmla="*/ 271284 w 600"/>
                  <a:gd name="T21" fmla="*/ 3384 h 576"/>
                  <a:gd name="T22" fmla="*/ 291174 w 600"/>
                  <a:gd name="T23" fmla="*/ 2309 h 576"/>
                  <a:gd name="T24" fmla="*/ 310693 w 600"/>
                  <a:gd name="T25" fmla="*/ 1362 h 576"/>
                  <a:gd name="T26" fmla="*/ 329200 w 600"/>
                  <a:gd name="T27" fmla="*/ 631 h 576"/>
                  <a:gd name="T28" fmla="*/ 348718 w 600"/>
                  <a:gd name="T29" fmla="*/ 162 h 576"/>
                  <a:gd name="T30" fmla="*/ 368609 w 600"/>
                  <a:gd name="T31" fmla="*/ 0 h 57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w 600"/>
                  <a:gd name="T49" fmla="*/ 0 h 576"/>
                  <a:gd name="T50" fmla="*/ 600 w 600"/>
                  <a:gd name="T51" fmla="*/ 576 h 57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T48" t="T49" r="T50" b="T51"/>
                <a:pathLst>
                  <a:path w="600" h="576">
                    <a:moveTo>
                      <a:pt x="0" y="575"/>
                    </a:moveTo>
                    <a:lnTo>
                      <a:pt x="63" y="570"/>
                    </a:lnTo>
                    <a:lnTo>
                      <a:pt x="95" y="562"/>
                    </a:lnTo>
                    <a:lnTo>
                      <a:pt x="127" y="553"/>
                    </a:lnTo>
                    <a:lnTo>
                      <a:pt x="158" y="540"/>
                    </a:lnTo>
                    <a:lnTo>
                      <a:pt x="190" y="521"/>
                    </a:lnTo>
                    <a:lnTo>
                      <a:pt x="222" y="498"/>
                    </a:lnTo>
                    <a:lnTo>
                      <a:pt x="284" y="432"/>
                    </a:lnTo>
                    <a:lnTo>
                      <a:pt x="347" y="338"/>
                    </a:lnTo>
                    <a:lnTo>
                      <a:pt x="410" y="224"/>
                    </a:lnTo>
                    <a:lnTo>
                      <a:pt x="441" y="167"/>
                    </a:lnTo>
                    <a:lnTo>
                      <a:pt x="473" y="114"/>
                    </a:lnTo>
                    <a:lnTo>
                      <a:pt x="505" y="67"/>
                    </a:lnTo>
                    <a:lnTo>
                      <a:pt x="535" y="31"/>
                    </a:lnTo>
                    <a:lnTo>
                      <a:pt x="567" y="8"/>
                    </a:lnTo>
                    <a:lnTo>
                      <a:pt x="599" y="0"/>
                    </a:lnTo>
                  </a:path>
                </a:pathLst>
              </a:custGeom>
              <a:noFill/>
              <a:ln w="50800" cap="rnd">
                <a:solidFill>
                  <a:srgbClr val="008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" name="Freeform 54">
                <a:extLst>
                  <a:ext uri="{FF2B5EF4-FFF2-40B4-BE49-F238E27FC236}">
                    <a16:creationId xmlns:a16="http://schemas.microsoft.com/office/drawing/2014/main" id="{86E40FA9-00AA-C3C0-523A-1CF784BF13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89425" y="2590800"/>
                <a:ext cx="2125663" cy="1331913"/>
              </a:xfrm>
              <a:custGeom>
                <a:avLst/>
                <a:gdLst>
                  <a:gd name="T0" fmla="*/ 490499 w 576"/>
                  <a:gd name="T1" fmla="*/ 11663 h 576"/>
                  <a:gd name="T2" fmla="*/ 439243 w 576"/>
                  <a:gd name="T3" fmla="*/ 11546 h 576"/>
                  <a:gd name="T4" fmla="*/ 412698 w 576"/>
                  <a:gd name="T5" fmla="*/ 11398 h 576"/>
                  <a:gd name="T6" fmla="*/ 388057 w 576"/>
                  <a:gd name="T7" fmla="*/ 11203 h 576"/>
                  <a:gd name="T8" fmla="*/ 361711 w 576"/>
                  <a:gd name="T9" fmla="*/ 10943 h 576"/>
                  <a:gd name="T10" fmla="*/ 335368 w 576"/>
                  <a:gd name="T11" fmla="*/ 10566 h 576"/>
                  <a:gd name="T12" fmla="*/ 310455 w 576"/>
                  <a:gd name="T13" fmla="*/ 10084 h 576"/>
                  <a:gd name="T14" fmla="*/ 258311 w 576"/>
                  <a:gd name="T15" fmla="*/ 8745 h 576"/>
                  <a:gd name="T16" fmla="*/ 206590 w 576"/>
                  <a:gd name="T17" fmla="*/ 6845 h 576"/>
                  <a:gd name="T18" fmla="*/ 155133 w 576"/>
                  <a:gd name="T19" fmla="*/ 4536 h 576"/>
                  <a:gd name="T20" fmla="*/ 128788 w 576"/>
                  <a:gd name="T21" fmla="*/ 3384 h 576"/>
                  <a:gd name="T22" fmla="*/ 102450 w 576"/>
                  <a:gd name="T23" fmla="*/ 2309 h 576"/>
                  <a:gd name="T24" fmla="*/ 77801 w 576"/>
                  <a:gd name="T25" fmla="*/ 1362 h 576"/>
                  <a:gd name="T26" fmla="*/ 50991 w 576"/>
                  <a:gd name="T27" fmla="*/ 631 h 576"/>
                  <a:gd name="T28" fmla="*/ 25729 w 576"/>
                  <a:gd name="T29" fmla="*/ 162 h 576"/>
                  <a:gd name="T30" fmla="*/ 0 w 576"/>
                  <a:gd name="T31" fmla="*/ 0 h 57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w 576"/>
                  <a:gd name="T49" fmla="*/ 0 h 576"/>
                  <a:gd name="T50" fmla="*/ 576 w 576"/>
                  <a:gd name="T51" fmla="*/ 576 h 57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T48" t="T49" r="T50" b="T51"/>
                <a:pathLst>
                  <a:path w="576" h="576">
                    <a:moveTo>
                      <a:pt x="575" y="575"/>
                    </a:moveTo>
                    <a:lnTo>
                      <a:pt x="515" y="570"/>
                    </a:lnTo>
                    <a:lnTo>
                      <a:pt x="484" y="562"/>
                    </a:lnTo>
                    <a:lnTo>
                      <a:pt x="455" y="553"/>
                    </a:lnTo>
                    <a:lnTo>
                      <a:pt x="424" y="540"/>
                    </a:lnTo>
                    <a:lnTo>
                      <a:pt x="393" y="521"/>
                    </a:lnTo>
                    <a:lnTo>
                      <a:pt x="364" y="498"/>
                    </a:lnTo>
                    <a:lnTo>
                      <a:pt x="303" y="432"/>
                    </a:lnTo>
                    <a:lnTo>
                      <a:pt x="242" y="338"/>
                    </a:lnTo>
                    <a:lnTo>
                      <a:pt x="182" y="224"/>
                    </a:lnTo>
                    <a:lnTo>
                      <a:pt x="151" y="167"/>
                    </a:lnTo>
                    <a:lnTo>
                      <a:pt x="120" y="114"/>
                    </a:lnTo>
                    <a:lnTo>
                      <a:pt x="91" y="67"/>
                    </a:lnTo>
                    <a:lnTo>
                      <a:pt x="60" y="31"/>
                    </a:lnTo>
                    <a:lnTo>
                      <a:pt x="30" y="8"/>
                    </a:lnTo>
                    <a:lnTo>
                      <a:pt x="0" y="0"/>
                    </a:lnTo>
                  </a:path>
                </a:pathLst>
              </a:custGeom>
              <a:noFill/>
              <a:ln w="50800" cap="rnd">
                <a:solidFill>
                  <a:srgbClr val="008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" name="Line 55">
                <a:extLst>
                  <a:ext uri="{FF2B5EF4-FFF2-40B4-BE49-F238E27FC236}">
                    <a16:creationId xmlns:a16="http://schemas.microsoft.com/office/drawing/2014/main" id="{904E3CD8-067E-BF0D-4080-DF8F3EB2B04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052638" y="4032250"/>
                <a:ext cx="447516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2" name="Rectangle 56">
                <a:extLst>
                  <a:ext uri="{FF2B5EF4-FFF2-40B4-BE49-F238E27FC236}">
                    <a16:creationId xmlns:a16="http://schemas.microsoft.com/office/drawing/2014/main" id="{EA7DE54B-7372-D76D-606C-376443AB30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32659" y="4045743"/>
                <a:ext cx="533400" cy="42832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90488" tIns="44450" rIns="90488" bIns="4445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CC3300"/>
                  </a:buClr>
                  <a:buSzPct val="5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folHlink"/>
                  </a:buClr>
                  <a:buSzPct val="55000"/>
                  <a:buFont typeface="Wingdings" panose="05000000000000000000" pitchFamily="2" charset="2"/>
                  <a:buChar char="n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CC3300"/>
                  </a:buClr>
                  <a:buSzPct val="50000"/>
                  <a:buFont typeface="Wingdings" panose="05000000000000000000" pitchFamily="2" charset="2"/>
                  <a:buChar char="n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CC3300"/>
                  </a:buClr>
                  <a:buSzPct val="50000"/>
                  <a:buFont typeface="Wingdings" panose="05000000000000000000" pitchFamily="2" charset="2"/>
                  <a:buChar char="n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CC3300"/>
                  </a:buClr>
                  <a:buSzPct val="50000"/>
                  <a:buFont typeface="Wingdings" panose="05000000000000000000" pitchFamily="2" charset="2"/>
                  <a:buChar char="n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CC3300"/>
                  </a:buClr>
                  <a:buSzPct val="50000"/>
                  <a:buFont typeface="Wingdings" panose="05000000000000000000" pitchFamily="2" charset="2"/>
                  <a:buChar char="n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CC3300"/>
                  </a:buClr>
                  <a:buSzPct val="50000"/>
                  <a:buFont typeface="Wingdings" panose="05000000000000000000" pitchFamily="2" charset="2"/>
                  <a:buChar char="n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l-GR" altLang="en-US" sz="2200" b="1" dirty="0">
                    <a:solidFill>
                      <a:srgbClr val="008000"/>
                    </a:solidFill>
                  </a:rPr>
                  <a:t>μ</a:t>
                </a:r>
                <a:endParaRPr lang="en-US" altLang="en-US" sz="2200" b="1" dirty="0">
                  <a:solidFill>
                    <a:srgbClr val="008000"/>
                  </a:solidFill>
                </a:endParaRPr>
              </a:p>
            </p:txBody>
          </p:sp>
          <p:sp>
            <p:nvSpPr>
              <p:cNvPr id="63" name="Line 58">
                <a:extLst>
                  <a:ext uri="{FF2B5EF4-FFF2-40B4-BE49-F238E27FC236}">
                    <a16:creationId xmlns:a16="http://schemas.microsoft.com/office/drawing/2014/main" id="{9CEAA233-428A-0717-0ACC-F42E1D85D89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89425" y="2590800"/>
                <a:ext cx="0" cy="1441450"/>
              </a:xfrm>
              <a:prstGeom prst="line">
                <a:avLst/>
              </a:prstGeom>
              <a:noFill/>
              <a:ln w="19050" cap="rnd">
                <a:solidFill>
                  <a:schemeClr val="tx1"/>
                </a:solidFill>
                <a:prstDash val="sysDot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449E895B-A6F9-A978-725B-8DBFF7996BD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808809" y="2838847"/>
                <a:ext cx="763191" cy="108363"/>
              </a:xfrm>
              <a:prstGeom prst="line">
                <a:avLst/>
              </a:prstGeom>
              <a:ln w="25400">
                <a:solidFill>
                  <a:srgbClr val="EA8B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B17B50AE-318A-FDA2-27E7-45331994942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657703" y="3056747"/>
                <a:ext cx="1127617" cy="148455"/>
              </a:xfrm>
              <a:prstGeom prst="line">
                <a:avLst/>
              </a:prstGeom>
              <a:ln w="25400">
                <a:solidFill>
                  <a:srgbClr val="EA8B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156C02F8-CF09-EC06-1371-5E8BBB6F4F6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422667" y="3264726"/>
                <a:ext cx="1530333" cy="203102"/>
              </a:xfrm>
              <a:prstGeom prst="line">
                <a:avLst/>
              </a:prstGeom>
              <a:ln w="25400">
                <a:solidFill>
                  <a:srgbClr val="EA8B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7E2D2FA0-B999-DA40-FA0A-1E3C3FBCBBA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363041" y="3492532"/>
                <a:ext cx="1818559" cy="227545"/>
              </a:xfrm>
              <a:prstGeom prst="line">
                <a:avLst/>
              </a:prstGeom>
              <a:ln w="25400">
                <a:solidFill>
                  <a:srgbClr val="EA8B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30594FE8-034A-997F-3340-D5842ADFFFE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487477" y="3744781"/>
                <a:ext cx="1724471" cy="213710"/>
              </a:xfrm>
              <a:prstGeom prst="line">
                <a:avLst/>
              </a:prstGeom>
              <a:ln w="25400">
                <a:solidFill>
                  <a:srgbClr val="EA8B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B266999D-AB09-97CB-4313-0219DBA2B7D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4970" y="3907277"/>
                <a:ext cx="381214" cy="80216"/>
              </a:xfrm>
              <a:prstGeom prst="line">
                <a:avLst/>
              </a:prstGeom>
              <a:ln w="25400">
                <a:solidFill>
                  <a:srgbClr val="EA8B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Rectangle 56">
                  <a:extLst>
                    <a:ext uri="{FF2B5EF4-FFF2-40B4-BE49-F238E27FC236}">
                      <a16:creationId xmlns:a16="http://schemas.microsoft.com/office/drawing/2014/main" id="{98E79AA8-F314-6274-8EEA-E185E5752D8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492310" y="3907277"/>
                  <a:ext cx="533400" cy="42832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90488" tIns="44450" rIns="90488" bIns="44450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rgbClr val="CC3300"/>
                    </a:buClr>
                    <a:buSzPct val="55000"/>
                    <a:buFont typeface="Wingdings" panose="05000000000000000000" pitchFamily="2" charset="2"/>
                    <a:buChar char="n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0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5000"/>
                    <a:buFont typeface="Wingdings" panose="05000000000000000000" pitchFamily="2" charset="2"/>
                    <a:buChar char="n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CC3300"/>
                    </a:buClr>
                    <a:buSzPct val="50000"/>
                    <a:buFont typeface="Wingdings" panose="05000000000000000000" pitchFamily="2" charset="2"/>
                    <a:buChar char="n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CC3300"/>
                    </a:buClr>
                    <a:buSzPct val="50000"/>
                    <a:buFont typeface="Wingdings" panose="05000000000000000000" pitchFamily="2" charset="2"/>
                    <a:buChar char="n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CC3300"/>
                    </a:buClr>
                    <a:buSzPct val="50000"/>
                    <a:buFont typeface="Wingdings" panose="05000000000000000000" pitchFamily="2" charset="2"/>
                    <a:buChar char="n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CC3300"/>
                    </a:buClr>
                    <a:buSzPct val="50000"/>
                    <a:buFont typeface="Wingdings" panose="05000000000000000000" pitchFamily="2" charset="2"/>
                    <a:buChar char="n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CC3300"/>
                    </a:buClr>
                    <a:buSzPct val="50000"/>
                    <a:buFont typeface="Wingdings" panose="05000000000000000000" pitchFamily="2" charset="2"/>
                    <a:buChar char="n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spcBef>
                      <a:spcPct val="50000"/>
                    </a:spcBef>
                    <a:buClrTx/>
                    <a:buSzTx/>
                    <a:buFontTx/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latin typeface="Cambria Math"/>
                              </a:rPr>
                              <m:t>𝑋</m:t>
                            </m:r>
                          </m:e>
                        </m:acc>
                      </m:oMath>
                    </m:oMathPara>
                  </a14:m>
                  <a:endParaRPr lang="en-US" altLang="en-US" sz="2200" i="1" dirty="0"/>
                </a:p>
              </p:txBody>
            </p:sp>
          </mc:Choice>
          <mc:Fallback xmlns="">
            <p:sp>
              <p:nvSpPr>
                <p:cNvPr id="11" name="Rectangle 56">
                  <a:extLst>
                    <a:ext uri="{FF2B5EF4-FFF2-40B4-BE49-F238E27FC236}">
                      <a16:creationId xmlns:a16="http://schemas.microsoft.com/office/drawing/2014/main" id="{EE6EFF19-8382-4CE6-B696-60935259748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6492310" y="3907277"/>
                  <a:ext cx="533400" cy="428322"/>
                </a:xfrm>
                <a:prstGeom prst="rect">
                  <a:avLst/>
                </a:prstGeom>
                <a:blipFill>
                  <a:blip r:embed="rId6"/>
                  <a:stretch>
                    <a:fillRect r="-13793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6" name="Freeform 50">
              <a:extLst>
                <a:ext uri="{FF2B5EF4-FFF2-40B4-BE49-F238E27FC236}">
                  <a16:creationId xmlns:a16="http://schemas.microsoft.com/office/drawing/2014/main" id="{BD8E0E41-4EBC-8307-4338-59497E080C37}"/>
                </a:ext>
              </a:extLst>
            </p:cNvPr>
            <p:cNvSpPr>
              <a:spLocks/>
            </p:cNvSpPr>
            <p:nvPr/>
          </p:nvSpPr>
          <p:spPr bwMode="auto">
            <a:xfrm rot="167191">
              <a:off x="5632907" y="3781895"/>
              <a:ext cx="905692" cy="249526"/>
            </a:xfrm>
            <a:custGeom>
              <a:avLst/>
              <a:gdLst>
                <a:gd name="T0" fmla="*/ 10393 w 480"/>
                <a:gd name="T1" fmla="*/ 3589 h 192"/>
                <a:gd name="T2" fmla="*/ 9362 w 480"/>
                <a:gd name="T3" fmla="*/ 2748 h 192"/>
                <a:gd name="T4" fmla="*/ 5035 w 480"/>
                <a:gd name="T5" fmla="*/ 2093 h 192"/>
                <a:gd name="T6" fmla="*/ 2899 w 480"/>
                <a:gd name="T7" fmla="*/ 1440 h 192"/>
                <a:gd name="T8" fmla="*/ 469 w 480"/>
                <a:gd name="T9" fmla="*/ 60 h 192"/>
                <a:gd name="T10" fmla="*/ 0 w 480"/>
                <a:gd name="T11" fmla="*/ 0 h 192"/>
                <a:gd name="T12" fmla="*/ 259 w 480"/>
                <a:gd name="T13" fmla="*/ 3817 h 192"/>
                <a:gd name="T14" fmla="*/ 10393 w 480"/>
                <a:gd name="T15" fmla="*/ 3678 h 192"/>
                <a:gd name="T16" fmla="*/ 10393 w 480"/>
                <a:gd name="T17" fmla="*/ 3589 h 19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480"/>
                <a:gd name="T28" fmla="*/ 0 h 192"/>
                <a:gd name="T29" fmla="*/ 480 w 480"/>
                <a:gd name="T30" fmla="*/ 192 h 192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480" h="192">
                  <a:moveTo>
                    <a:pt x="480" y="180"/>
                  </a:moveTo>
                  <a:lnTo>
                    <a:pt x="432" y="138"/>
                  </a:lnTo>
                  <a:lnTo>
                    <a:pt x="233" y="105"/>
                  </a:lnTo>
                  <a:lnTo>
                    <a:pt x="134" y="72"/>
                  </a:lnTo>
                  <a:lnTo>
                    <a:pt x="22" y="3"/>
                  </a:lnTo>
                  <a:lnTo>
                    <a:pt x="0" y="0"/>
                  </a:lnTo>
                  <a:lnTo>
                    <a:pt x="12" y="192"/>
                  </a:lnTo>
                  <a:lnTo>
                    <a:pt x="480" y="185"/>
                  </a:lnTo>
                  <a:lnTo>
                    <a:pt x="480" y="180"/>
                  </a:lnTo>
                </a:path>
              </a:pathLst>
            </a:custGeom>
            <a:solidFill>
              <a:srgbClr val="00B0F0">
                <a:alpha val="40000"/>
              </a:srgb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Freeform 52">
              <a:extLst>
                <a:ext uri="{FF2B5EF4-FFF2-40B4-BE49-F238E27FC236}">
                  <a16:creationId xmlns:a16="http://schemas.microsoft.com/office/drawing/2014/main" id="{9CAE567F-9C8B-A080-84FA-56234D648CD0}"/>
                </a:ext>
              </a:extLst>
            </p:cNvPr>
            <p:cNvSpPr>
              <a:spLocks/>
            </p:cNvSpPr>
            <p:nvPr/>
          </p:nvSpPr>
          <p:spPr bwMode="auto">
            <a:xfrm>
              <a:off x="2209800" y="3672291"/>
              <a:ext cx="798473" cy="381000"/>
            </a:xfrm>
            <a:custGeom>
              <a:avLst/>
              <a:gdLst>
                <a:gd name="T0" fmla="*/ 0 w 474"/>
                <a:gd name="T1" fmla="*/ 3744 h 191"/>
                <a:gd name="T2" fmla="*/ 1032 w 474"/>
                <a:gd name="T3" fmla="*/ 2908 h 191"/>
                <a:gd name="T4" fmla="*/ 5308 w 474"/>
                <a:gd name="T5" fmla="*/ 2239 h 191"/>
                <a:gd name="T6" fmla="*/ 7453 w 474"/>
                <a:gd name="T7" fmla="*/ 1578 h 191"/>
                <a:gd name="T8" fmla="*/ 9864 w 474"/>
                <a:gd name="T9" fmla="*/ 185 h 191"/>
                <a:gd name="T10" fmla="*/ 10246 w 474"/>
                <a:gd name="T11" fmla="*/ 0 h 191"/>
                <a:gd name="T12" fmla="*/ 10114 w 474"/>
                <a:gd name="T13" fmla="*/ 3744 h 191"/>
                <a:gd name="T14" fmla="*/ 0 w 474"/>
                <a:gd name="T15" fmla="*/ 3845 h 191"/>
                <a:gd name="T16" fmla="*/ 0 w 474"/>
                <a:gd name="T17" fmla="*/ 3744 h 19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474"/>
                <a:gd name="T28" fmla="*/ 0 h 191"/>
                <a:gd name="T29" fmla="*/ 474 w 474"/>
                <a:gd name="T30" fmla="*/ 191 h 191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474" h="191">
                  <a:moveTo>
                    <a:pt x="0" y="186"/>
                  </a:moveTo>
                  <a:lnTo>
                    <a:pt x="48" y="144"/>
                  </a:lnTo>
                  <a:lnTo>
                    <a:pt x="246" y="111"/>
                  </a:lnTo>
                  <a:lnTo>
                    <a:pt x="345" y="78"/>
                  </a:lnTo>
                  <a:lnTo>
                    <a:pt x="456" y="9"/>
                  </a:lnTo>
                  <a:lnTo>
                    <a:pt x="474" y="0"/>
                  </a:lnTo>
                  <a:lnTo>
                    <a:pt x="468" y="186"/>
                  </a:lnTo>
                  <a:lnTo>
                    <a:pt x="0" y="191"/>
                  </a:lnTo>
                  <a:lnTo>
                    <a:pt x="0" y="186"/>
                  </a:lnTo>
                </a:path>
              </a:pathLst>
            </a:custGeom>
            <a:solidFill>
              <a:srgbClr val="00B0F0">
                <a:alpha val="30000"/>
              </a:srgbClr>
            </a:solidFill>
            <a:ln>
              <a:noFill/>
            </a:ln>
          </p:spPr>
          <p:txBody>
            <a:bodyPr/>
            <a:lstStyle/>
            <a:p>
              <a:endParaRPr lang="en-US" dirty="0"/>
            </a:p>
          </p:txBody>
        </p:sp>
      </p:grpSp>
      <p:sp>
        <p:nvSpPr>
          <p:cNvPr id="70" name="Oval 69">
            <a:extLst>
              <a:ext uri="{FF2B5EF4-FFF2-40B4-BE49-F238E27FC236}">
                <a16:creationId xmlns:a16="http://schemas.microsoft.com/office/drawing/2014/main" id="{80A58786-CF98-DB0E-F83F-0BCEB22C74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38440" y="3447067"/>
            <a:ext cx="152400" cy="152400"/>
          </a:xfrm>
          <a:prstGeom prst="ellipse">
            <a:avLst/>
          </a:prstGeom>
          <a:solidFill>
            <a:srgbClr val="FFFF00"/>
          </a:solidFill>
          <a:ln w="19050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CC3300"/>
              </a:buClr>
              <a:buSzPct val="5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55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CC3300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3300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3300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3300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3300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6486916-5F6F-0B02-327D-84B2C8003F58}"/>
                  </a:ext>
                </a:extLst>
              </p:cNvPr>
              <p:cNvSpPr txBox="1"/>
              <p:nvPr/>
            </p:nvSpPr>
            <p:spPr>
              <a:xfrm>
                <a:off x="5663724" y="3687353"/>
                <a:ext cx="492672" cy="430887"/>
              </a:xfrm>
              <a:prstGeom prst="rect">
                <a:avLst/>
              </a:prstGeom>
              <a:solidFill>
                <a:srgbClr val="FFFF00"/>
              </a:solidFill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200" i="1">
                              <a:latin typeface="Cambria Math"/>
                            </a:rPr>
                            <m:t>𝑋</m:t>
                          </m:r>
                        </m:e>
                      </m:acc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6486916-5F6F-0B02-327D-84B2C8003F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3724" y="3687353"/>
                <a:ext cx="492672" cy="430887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Oval 71">
            <a:extLst>
              <a:ext uri="{FF2B5EF4-FFF2-40B4-BE49-F238E27FC236}">
                <a16:creationId xmlns:a16="http://schemas.microsoft.com/office/drawing/2014/main" id="{6C8C5E31-3359-CEEB-DE26-0A221F962C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19597" y="3466158"/>
            <a:ext cx="152400" cy="152400"/>
          </a:xfrm>
          <a:prstGeom prst="ellipse">
            <a:avLst/>
          </a:prstGeom>
          <a:solidFill>
            <a:srgbClr val="FFFF00"/>
          </a:solidFill>
          <a:ln w="19050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CC3300"/>
              </a:buClr>
              <a:buSzPct val="5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55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CC3300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3300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3300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3300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3300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28232D95-A902-5DCE-6437-9728F39C393A}"/>
                  </a:ext>
                </a:extLst>
              </p:cNvPr>
              <p:cNvSpPr txBox="1"/>
              <p:nvPr/>
            </p:nvSpPr>
            <p:spPr>
              <a:xfrm>
                <a:off x="2860828" y="3687120"/>
                <a:ext cx="591188" cy="430887"/>
              </a:xfrm>
              <a:prstGeom prst="rect">
                <a:avLst/>
              </a:prstGeom>
              <a:solidFill>
                <a:srgbClr val="FFFF00"/>
              </a:solidFill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̅"/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200" i="1">
                              <a:latin typeface="Cambria Math"/>
                            </a:rPr>
                            <m:t>𝑋</m:t>
                          </m:r>
                        </m:e>
                      </m:acc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28232D95-A902-5DCE-6437-9728F39C39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0828" y="3687120"/>
                <a:ext cx="591188" cy="430887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40C60FBA-3B3D-7574-2956-5D9335912680}"/>
              </a:ext>
            </a:extLst>
          </p:cNvPr>
          <p:cNvCxnSpPr>
            <a:cxnSpLocks/>
          </p:cNvCxnSpPr>
          <p:nvPr/>
        </p:nvCxnSpPr>
        <p:spPr>
          <a:xfrm>
            <a:off x="5414962" y="2105905"/>
            <a:ext cx="0" cy="1348189"/>
          </a:xfrm>
          <a:prstGeom prst="line">
            <a:avLst/>
          </a:pr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Oval 38">
            <a:extLst>
              <a:ext uri="{FF2B5EF4-FFF2-40B4-BE49-F238E27FC236}">
                <a16:creationId xmlns:a16="http://schemas.microsoft.com/office/drawing/2014/main" id="{54ABDD54-B724-EFC0-2EB2-8107F7AF63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9183" y="3454093"/>
            <a:ext cx="155448" cy="155448"/>
          </a:xfrm>
          <a:prstGeom prst="ellipse">
            <a:avLst/>
          </a:prstGeom>
          <a:solidFill>
            <a:srgbClr val="FF0000"/>
          </a:solidFill>
          <a:ln w="19050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CC3300"/>
              </a:buClr>
              <a:buSzPct val="5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55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CC3300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3300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3300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3300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3300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9187B319-715A-C9BB-AA16-4ECC3EE3AF55}"/>
              </a:ext>
            </a:extLst>
          </p:cNvPr>
          <p:cNvCxnSpPr>
            <a:cxnSpLocks/>
          </p:cNvCxnSpPr>
          <p:nvPr/>
        </p:nvCxnSpPr>
        <p:spPr>
          <a:xfrm>
            <a:off x="3619059" y="2076903"/>
            <a:ext cx="0" cy="1348189"/>
          </a:xfrm>
          <a:prstGeom prst="line">
            <a:avLst/>
          </a:pr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Oval 38">
            <a:extLst>
              <a:ext uri="{FF2B5EF4-FFF2-40B4-BE49-F238E27FC236}">
                <a16:creationId xmlns:a16="http://schemas.microsoft.com/office/drawing/2014/main" id="{347B60C5-C9F1-1A28-5625-F422CCE300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43280" y="3395518"/>
            <a:ext cx="155448" cy="155448"/>
          </a:xfrm>
          <a:prstGeom prst="ellipse">
            <a:avLst/>
          </a:prstGeom>
          <a:solidFill>
            <a:srgbClr val="FF0000"/>
          </a:solidFill>
          <a:ln w="19050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CC3300"/>
              </a:buClr>
              <a:buSzPct val="5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55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CC3300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3300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3300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3300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3300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7F3883A0-37ED-7048-2AE9-1341D4DA58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8108" y="6030443"/>
            <a:ext cx="152400" cy="152400"/>
          </a:xfrm>
          <a:prstGeom prst="ellipse">
            <a:avLst/>
          </a:prstGeom>
          <a:solidFill>
            <a:srgbClr val="FFFF00"/>
          </a:solidFill>
          <a:ln w="19050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CC3300"/>
              </a:buClr>
              <a:buSzPct val="5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55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CC3300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3300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3300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3300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3300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482F4E64-4FC9-FF88-D1E8-1C010E685D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58869" y="6033318"/>
            <a:ext cx="152400" cy="152400"/>
          </a:xfrm>
          <a:prstGeom prst="ellipse">
            <a:avLst/>
          </a:prstGeom>
          <a:solidFill>
            <a:srgbClr val="FFFF00"/>
          </a:solidFill>
          <a:ln w="19050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CC3300"/>
              </a:buClr>
              <a:buSzPct val="5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55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CC3300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3300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3300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3300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3300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29C01F4E-59F7-5DA3-3B20-67AD061A88DD}"/>
              </a:ext>
            </a:extLst>
          </p:cNvPr>
          <p:cNvCxnSpPr>
            <a:cxnSpLocks/>
          </p:cNvCxnSpPr>
          <p:nvPr/>
        </p:nvCxnSpPr>
        <p:spPr>
          <a:xfrm>
            <a:off x="5594229" y="4606782"/>
            <a:ext cx="0" cy="1348189"/>
          </a:xfrm>
          <a:prstGeom prst="line">
            <a:avLst/>
          </a:pr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Oval 38">
            <a:extLst>
              <a:ext uri="{FF2B5EF4-FFF2-40B4-BE49-F238E27FC236}">
                <a16:creationId xmlns:a16="http://schemas.microsoft.com/office/drawing/2014/main" id="{DAD34770-04C8-B071-5EBF-9654030E5D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18450" y="5954970"/>
            <a:ext cx="155448" cy="155448"/>
          </a:xfrm>
          <a:prstGeom prst="ellipse">
            <a:avLst/>
          </a:prstGeom>
          <a:solidFill>
            <a:srgbClr val="FF0000"/>
          </a:solidFill>
          <a:ln w="19050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CC3300"/>
              </a:buClr>
              <a:buSzPct val="5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55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CC3300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3300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3300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3300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3300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CA2D3A30-64B8-450F-E045-C453D0225EF3}"/>
              </a:ext>
            </a:extLst>
          </p:cNvPr>
          <p:cNvCxnSpPr>
            <a:cxnSpLocks/>
          </p:cNvCxnSpPr>
          <p:nvPr/>
        </p:nvCxnSpPr>
        <p:spPr>
          <a:xfrm>
            <a:off x="3453462" y="4641190"/>
            <a:ext cx="0" cy="1348189"/>
          </a:xfrm>
          <a:prstGeom prst="line">
            <a:avLst/>
          </a:pr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Oval 38">
            <a:extLst>
              <a:ext uri="{FF2B5EF4-FFF2-40B4-BE49-F238E27FC236}">
                <a16:creationId xmlns:a16="http://schemas.microsoft.com/office/drawing/2014/main" id="{9074BE8F-BF72-57C6-C991-266A444D34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77683" y="5989378"/>
            <a:ext cx="155448" cy="155448"/>
          </a:xfrm>
          <a:prstGeom prst="ellipse">
            <a:avLst/>
          </a:prstGeom>
          <a:solidFill>
            <a:srgbClr val="FF0000"/>
          </a:solidFill>
          <a:ln w="19050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CC3300"/>
              </a:buClr>
              <a:buSzPct val="5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55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CC3300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3300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3300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3300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3300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BF705115-EF34-1A5B-4E89-C8428BC5FD71}"/>
                  </a:ext>
                </a:extLst>
              </p:cNvPr>
              <p:cNvSpPr txBox="1"/>
              <p:nvPr/>
            </p:nvSpPr>
            <p:spPr>
              <a:xfrm>
                <a:off x="1818870" y="1636820"/>
                <a:ext cx="1668391" cy="707886"/>
              </a:xfrm>
              <a:prstGeom prst="rect">
                <a:avLst/>
              </a:prstGeom>
              <a:solidFill>
                <a:srgbClr val="00B0F0">
                  <a:alpha val="15000"/>
                </a:srgbClr>
              </a:solidFill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000" dirty="0"/>
                  <a:t>-value =</a:t>
                </a:r>
              </a:p>
              <a:p>
                <a:r>
                  <a:rPr lang="en-US" sz="2000" dirty="0"/>
                  <a:t>Blue Region</a:t>
                </a:r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BF705115-EF34-1A5B-4E89-C8428BC5FD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8870" y="1636820"/>
                <a:ext cx="1668391" cy="707886"/>
              </a:xfrm>
              <a:prstGeom prst="rect">
                <a:avLst/>
              </a:prstGeom>
              <a:blipFill>
                <a:blip r:embed="rId19"/>
                <a:stretch>
                  <a:fillRect l="-2985" t="-3448" b="-12069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44DCBD3C-0713-AC8F-F0F9-ABF80F7F0DD3}"/>
                  </a:ext>
                </a:extLst>
              </p:cNvPr>
              <p:cNvSpPr txBox="1"/>
              <p:nvPr/>
            </p:nvSpPr>
            <p:spPr>
              <a:xfrm>
                <a:off x="1853168" y="4423308"/>
                <a:ext cx="1453026" cy="1015663"/>
              </a:xfrm>
              <a:prstGeom prst="rect">
                <a:avLst/>
              </a:prstGeom>
              <a:solidFill>
                <a:srgbClr val="FF0000">
                  <a:alpha val="15000"/>
                </a:srgbClr>
              </a:solidFill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/>
                  <a:t>= </a:t>
                </a:r>
              </a:p>
              <a:p>
                <a:r>
                  <a:rPr lang="en-US" sz="2000" dirty="0"/>
                  <a:t>Red Region</a:t>
                </a:r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44DCBD3C-0713-AC8F-F0F9-ABF80F7F0D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3168" y="4423308"/>
                <a:ext cx="1453026" cy="1015663"/>
              </a:xfrm>
              <a:prstGeom prst="rect">
                <a:avLst/>
              </a:prstGeom>
              <a:blipFill>
                <a:blip r:embed="rId20"/>
                <a:stretch>
                  <a:fillRect l="-4274" t="-3659" b="-8537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2E96E9FB-E371-7484-ABEE-78DFAE065AA4}"/>
                  </a:ext>
                </a:extLst>
              </p:cNvPr>
              <p:cNvSpPr txBox="1"/>
              <p:nvPr/>
            </p:nvSpPr>
            <p:spPr>
              <a:xfrm>
                <a:off x="6713215" y="4552165"/>
                <a:ext cx="3570463" cy="1384995"/>
              </a:xfrm>
              <a:prstGeom prst="rect">
                <a:avLst/>
              </a:prstGeom>
              <a:solidFill>
                <a:srgbClr val="D4EDB9">
                  <a:alpha val="50000"/>
                </a:srgbClr>
              </a:solidFill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100" dirty="0"/>
                  <a:t>Case 2:</a:t>
                </a:r>
              </a:p>
              <a:p>
                <a:r>
                  <a:rPr lang="en-US" sz="2100" dirty="0"/>
                  <a:t>if </a:t>
                </a:r>
                <a14:m>
                  <m:oMath xmlns:m="http://schemas.openxmlformats.org/officeDocument/2006/math">
                    <m:r>
                      <a:rPr lang="en-US" sz="2100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100" dirty="0"/>
                  <a:t>-value </a:t>
                </a:r>
                <a14:m>
                  <m:oMath xmlns:m="http://schemas.openxmlformats.org/officeDocument/2006/math">
                    <m:r>
                      <a:rPr lang="en-US" sz="21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sz="21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21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 </a:t>
                </a:r>
              </a:p>
              <a:p>
                <a:r>
                  <a:rPr lang="en-US" sz="2100" dirty="0">
                    <a:latin typeface="Cambria Math" panose="02040503050406030204" pitchFamily="18" charset="0"/>
                    <a:ea typeface="Cambria Math" panose="02040503050406030204" pitchFamily="18" charset="0"/>
                    <a:sym typeface="Wingdings" panose="05000000000000000000" pitchFamily="2" charset="2"/>
                  </a:rPr>
                  <a:t>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1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100" i="1">
                            <a:latin typeface="Cambria Math"/>
                          </a:rPr>
                          <m:t>𝑋</m:t>
                        </m:r>
                      </m:e>
                    </m:acc>
                  </m:oMath>
                </a14:m>
                <a:r>
                  <a:rPr lang="en-US" sz="2100" dirty="0"/>
                  <a:t> is in nonrejection region</a:t>
                </a:r>
              </a:p>
              <a:p>
                <a:r>
                  <a:rPr lang="en-US" sz="2100" dirty="0">
                    <a:sym typeface="Wingdings" panose="05000000000000000000" pitchFamily="2" charset="2"/>
                  </a:rPr>
                  <a:t> Can’t reject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zh-CN" sz="2000" dirty="0">
                    <a:sym typeface="Wingdings" panose="05000000000000000000" pitchFamily="2" charset="2"/>
                  </a:rPr>
                  <a:t> </a:t>
                </a:r>
                <a:endParaRPr lang="en-US" sz="2100" dirty="0"/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2E96E9FB-E371-7484-ABEE-78DFAE065A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3215" y="4552165"/>
                <a:ext cx="3570463" cy="1384995"/>
              </a:xfrm>
              <a:prstGeom prst="rect">
                <a:avLst/>
              </a:prstGeom>
              <a:blipFill>
                <a:blip r:embed="rId21"/>
                <a:stretch>
                  <a:fillRect l="-1767" t="-2703" r="-1767" b="-6306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itle 1">
            <a:extLst>
              <a:ext uri="{FF2B5EF4-FFF2-40B4-BE49-F238E27FC236}">
                <a16:creationId xmlns:a16="http://schemas.microsoft.com/office/drawing/2014/main" id="{BB6BB4EC-6EE6-B08B-4776-A5FB1511AF53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710672" cy="82824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lnSpc>
                <a:spcPct val="110000"/>
              </a:lnSpc>
              <a:spcBef>
                <a:spcPct val="30000"/>
              </a:spcBef>
            </a:pPr>
            <a:r>
              <a:rPr lang="en-US" dirty="0"/>
              <a:t>p-Value Approach to Testing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3237067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A7135BE-C634-4D69-8C67-C699EC32D1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8599" y="4842606"/>
            <a:ext cx="4161988" cy="1672648"/>
          </a:xfrm>
          <a:prstGeom prst="rect">
            <a:avLst/>
          </a:prstGeom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C9568FC8-54A1-407F-B0BA-BA8493F11CF5}"/>
              </a:ext>
            </a:extLst>
          </p:cNvPr>
          <p:cNvGrpSpPr/>
          <p:nvPr/>
        </p:nvGrpSpPr>
        <p:grpSpPr>
          <a:xfrm>
            <a:off x="6534260" y="3147674"/>
            <a:ext cx="4002286" cy="1578409"/>
            <a:chOff x="2052638" y="2590800"/>
            <a:chExt cx="4973072" cy="1996801"/>
          </a:xfrm>
        </p:grpSpPr>
        <p:sp>
          <p:nvSpPr>
            <p:cNvPr id="43" name="Freeform 50">
              <a:extLst>
                <a:ext uri="{FF2B5EF4-FFF2-40B4-BE49-F238E27FC236}">
                  <a16:creationId xmlns:a16="http://schemas.microsoft.com/office/drawing/2014/main" id="{28D6B40B-4392-49BF-8315-FBE9C4164740}"/>
                </a:ext>
              </a:extLst>
            </p:cNvPr>
            <p:cNvSpPr>
              <a:spLocks/>
            </p:cNvSpPr>
            <p:nvPr/>
          </p:nvSpPr>
          <p:spPr bwMode="auto">
            <a:xfrm rot="167191">
              <a:off x="5198497" y="3513123"/>
              <a:ext cx="1269404" cy="522512"/>
            </a:xfrm>
            <a:custGeom>
              <a:avLst/>
              <a:gdLst>
                <a:gd name="T0" fmla="*/ 10393 w 480"/>
                <a:gd name="T1" fmla="*/ 3589 h 192"/>
                <a:gd name="T2" fmla="*/ 9362 w 480"/>
                <a:gd name="T3" fmla="*/ 2748 h 192"/>
                <a:gd name="T4" fmla="*/ 5035 w 480"/>
                <a:gd name="T5" fmla="*/ 2093 h 192"/>
                <a:gd name="T6" fmla="*/ 2899 w 480"/>
                <a:gd name="T7" fmla="*/ 1440 h 192"/>
                <a:gd name="T8" fmla="*/ 469 w 480"/>
                <a:gd name="T9" fmla="*/ 60 h 192"/>
                <a:gd name="T10" fmla="*/ 0 w 480"/>
                <a:gd name="T11" fmla="*/ 0 h 192"/>
                <a:gd name="T12" fmla="*/ 259 w 480"/>
                <a:gd name="T13" fmla="*/ 3817 h 192"/>
                <a:gd name="T14" fmla="*/ 10393 w 480"/>
                <a:gd name="T15" fmla="*/ 3678 h 192"/>
                <a:gd name="T16" fmla="*/ 10393 w 480"/>
                <a:gd name="T17" fmla="*/ 3589 h 19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480"/>
                <a:gd name="T28" fmla="*/ 0 h 192"/>
                <a:gd name="T29" fmla="*/ 480 w 480"/>
                <a:gd name="T30" fmla="*/ 192 h 192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480" h="192">
                  <a:moveTo>
                    <a:pt x="480" y="180"/>
                  </a:moveTo>
                  <a:lnTo>
                    <a:pt x="432" y="138"/>
                  </a:lnTo>
                  <a:lnTo>
                    <a:pt x="233" y="105"/>
                  </a:lnTo>
                  <a:lnTo>
                    <a:pt x="134" y="72"/>
                  </a:lnTo>
                  <a:lnTo>
                    <a:pt x="22" y="3"/>
                  </a:lnTo>
                  <a:lnTo>
                    <a:pt x="0" y="0"/>
                  </a:lnTo>
                  <a:lnTo>
                    <a:pt x="12" y="192"/>
                  </a:lnTo>
                  <a:lnTo>
                    <a:pt x="480" y="185"/>
                  </a:lnTo>
                  <a:lnTo>
                    <a:pt x="480" y="180"/>
                  </a:lnTo>
                </a:path>
              </a:pathLst>
            </a:custGeom>
            <a:solidFill>
              <a:srgbClr val="FF0000">
                <a:alpha val="30000"/>
              </a:srgb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2ADC3EFA-BFA9-4195-8EA3-7B8D9B2B2927}"/>
                </a:ext>
              </a:extLst>
            </p:cNvPr>
            <p:cNvSpPr>
              <a:spLocks/>
            </p:cNvSpPr>
            <p:nvPr/>
          </p:nvSpPr>
          <p:spPr bwMode="auto">
            <a:xfrm>
              <a:off x="2163763" y="3467828"/>
              <a:ext cx="1221934" cy="561828"/>
            </a:xfrm>
            <a:custGeom>
              <a:avLst/>
              <a:gdLst>
                <a:gd name="T0" fmla="*/ 0 w 474"/>
                <a:gd name="T1" fmla="*/ 3744 h 191"/>
                <a:gd name="T2" fmla="*/ 1032 w 474"/>
                <a:gd name="T3" fmla="*/ 2908 h 191"/>
                <a:gd name="T4" fmla="*/ 5308 w 474"/>
                <a:gd name="T5" fmla="*/ 2239 h 191"/>
                <a:gd name="T6" fmla="*/ 7453 w 474"/>
                <a:gd name="T7" fmla="*/ 1578 h 191"/>
                <a:gd name="T8" fmla="*/ 9864 w 474"/>
                <a:gd name="T9" fmla="*/ 185 h 191"/>
                <a:gd name="T10" fmla="*/ 10246 w 474"/>
                <a:gd name="T11" fmla="*/ 0 h 191"/>
                <a:gd name="T12" fmla="*/ 10114 w 474"/>
                <a:gd name="T13" fmla="*/ 3744 h 191"/>
                <a:gd name="T14" fmla="*/ 0 w 474"/>
                <a:gd name="T15" fmla="*/ 3845 h 191"/>
                <a:gd name="T16" fmla="*/ 0 w 474"/>
                <a:gd name="T17" fmla="*/ 3744 h 19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474"/>
                <a:gd name="T28" fmla="*/ 0 h 191"/>
                <a:gd name="T29" fmla="*/ 474 w 474"/>
                <a:gd name="T30" fmla="*/ 191 h 191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474" h="191">
                  <a:moveTo>
                    <a:pt x="0" y="186"/>
                  </a:moveTo>
                  <a:lnTo>
                    <a:pt x="48" y="144"/>
                  </a:lnTo>
                  <a:lnTo>
                    <a:pt x="246" y="111"/>
                  </a:lnTo>
                  <a:lnTo>
                    <a:pt x="345" y="78"/>
                  </a:lnTo>
                  <a:lnTo>
                    <a:pt x="456" y="9"/>
                  </a:lnTo>
                  <a:lnTo>
                    <a:pt x="474" y="0"/>
                  </a:lnTo>
                  <a:lnTo>
                    <a:pt x="468" y="186"/>
                  </a:lnTo>
                  <a:lnTo>
                    <a:pt x="0" y="191"/>
                  </a:lnTo>
                  <a:lnTo>
                    <a:pt x="0" y="186"/>
                  </a:lnTo>
                </a:path>
              </a:pathLst>
            </a:custGeom>
            <a:solidFill>
              <a:srgbClr val="FF0000">
                <a:alpha val="30000"/>
              </a:srgbClr>
            </a:solidFill>
            <a:ln>
              <a:noFill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79269D57-E9CE-429C-91E4-6BAAED7BCE9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63763" y="2590800"/>
              <a:ext cx="2125663" cy="1331913"/>
            </a:xfrm>
            <a:custGeom>
              <a:avLst/>
              <a:gdLst>
                <a:gd name="T0" fmla="*/ 0 w 600"/>
                <a:gd name="T1" fmla="*/ 11663 h 576"/>
                <a:gd name="T2" fmla="*/ 38911 w 600"/>
                <a:gd name="T3" fmla="*/ 11546 h 576"/>
                <a:gd name="T4" fmla="*/ 58465 w 600"/>
                <a:gd name="T5" fmla="*/ 11398 h 576"/>
                <a:gd name="T6" fmla="*/ 78057 w 600"/>
                <a:gd name="T7" fmla="*/ 11203 h 576"/>
                <a:gd name="T8" fmla="*/ 97385 w 600"/>
                <a:gd name="T9" fmla="*/ 10943 h 576"/>
                <a:gd name="T10" fmla="*/ 116848 w 600"/>
                <a:gd name="T11" fmla="*/ 10566 h 576"/>
                <a:gd name="T12" fmla="*/ 136495 w 600"/>
                <a:gd name="T13" fmla="*/ 10084 h 576"/>
                <a:gd name="T14" fmla="*/ 174820 w 600"/>
                <a:gd name="T15" fmla="*/ 8745 h 576"/>
                <a:gd name="T16" fmla="*/ 213343 w 600"/>
                <a:gd name="T17" fmla="*/ 6845 h 576"/>
                <a:gd name="T18" fmla="*/ 252254 w 600"/>
                <a:gd name="T19" fmla="*/ 4536 h 576"/>
                <a:gd name="T20" fmla="*/ 271284 w 600"/>
                <a:gd name="T21" fmla="*/ 3384 h 576"/>
                <a:gd name="T22" fmla="*/ 291174 w 600"/>
                <a:gd name="T23" fmla="*/ 2309 h 576"/>
                <a:gd name="T24" fmla="*/ 310693 w 600"/>
                <a:gd name="T25" fmla="*/ 1362 h 576"/>
                <a:gd name="T26" fmla="*/ 329200 w 600"/>
                <a:gd name="T27" fmla="*/ 631 h 576"/>
                <a:gd name="T28" fmla="*/ 348718 w 600"/>
                <a:gd name="T29" fmla="*/ 162 h 576"/>
                <a:gd name="T30" fmla="*/ 368609 w 600"/>
                <a:gd name="T31" fmla="*/ 0 h 57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600"/>
                <a:gd name="T49" fmla="*/ 0 h 576"/>
                <a:gd name="T50" fmla="*/ 600 w 600"/>
                <a:gd name="T51" fmla="*/ 576 h 57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600" h="576">
                  <a:moveTo>
                    <a:pt x="0" y="575"/>
                  </a:moveTo>
                  <a:lnTo>
                    <a:pt x="63" y="570"/>
                  </a:lnTo>
                  <a:lnTo>
                    <a:pt x="95" y="562"/>
                  </a:lnTo>
                  <a:lnTo>
                    <a:pt x="127" y="553"/>
                  </a:lnTo>
                  <a:lnTo>
                    <a:pt x="158" y="540"/>
                  </a:lnTo>
                  <a:lnTo>
                    <a:pt x="190" y="521"/>
                  </a:lnTo>
                  <a:lnTo>
                    <a:pt x="222" y="498"/>
                  </a:lnTo>
                  <a:lnTo>
                    <a:pt x="284" y="432"/>
                  </a:lnTo>
                  <a:lnTo>
                    <a:pt x="347" y="338"/>
                  </a:lnTo>
                  <a:lnTo>
                    <a:pt x="410" y="224"/>
                  </a:lnTo>
                  <a:lnTo>
                    <a:pt x="441" y="167"/>
                  </a:lnTo>
                  <a:lnTo>
                    <a:pt x="473" y="114"/>
                  </a:lnTo>
                  <a:lnTo>
                    <a:pt x="505" y="67"/>
                  </a:lnTo>
                  <a:lnTo>
                    <a:pt x="535" y="31"/>
                  </a:lnTo>
                  <a:lnTo>
                    <a:pt x="567" y="8"/>
                  </a:lnTo>
                  <a:lnTo>
                    <a:pt x="599" y="0"/>
                  </a:lnTo>
                </a:path>
              </a:pathLst>
            </a:custGeom>
            <a:noFill/>
            <a:ln w="50800" cap="rnd">
              <a:solidFill>
                <a:srgbClr val="008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14520FD1-80D7-4BCC-A0F4-86CAE1685C85}"/>
                </a:ext>
              </a:extLst>
            </p:cNvPr>
            <p:cNvSpPr>
              <a:spLocks/>
            </p:cNvSpPr>
            <p:nvPr/>
          </p:nvSpPr>
          <p:spPr bwMode="auto">
            <a:xfrm>
              <a:off x="4289425" y="2590800"/>
              <a:ext cx="2125663" cy="1331913"/>
            </a:xfrm>
            <a:custGeom>
              <a:avLst/>
              <a:gdLst>
                <a:gd name="T0" fmla="*/ 490499 w 576"/>
                <a:gd name="T1" fmla="*/ 11663 h 576"/>
                <a:gd name="T2" fmla="*/ 439243 w 576"/>
                <a:gd name="T3" fmla="*/ 11546 h 576"/>
                <a:gd name="T4" fmla="*/ 412698 w 576"/>
                <a:gd name="T5" fmla="*/ 11398 h 576"/>
                <a:gd name="T6" fmla="*/ 388057 w 576"/>
                <a:gd name="T7" fmla="*/ 11203 h 576"/>
                <a:gd name="T8" fmla="*/ 361711 w 576"/>
                <a:gd name="T9" fmla="*/ 10943 h 576"/>
                <a:gd name="T10" fmla="*/ 335368 w 576"/>
                <a:gd name="T11" fmla="*/ 10566 h 576"/>
                <a:gd name="T12" fmla="*/ 310455 w 576"/>
                <a:gd name="T13" fmla="*/ 10084 h 576"/>
                <a:gd name="T14" fmla="*/ 258311 w 576"/>
                <a:gd name="T15" fmla="*/ 8745 h 576"/>
                <a:gd name="T16" fmla="*/ 206590 w 576"/>
                <a:gd name="T17" fmla="*/ 6845 h 576"/>
                <a:gd name="T18" fmla="*/ 155133 w 576"/>
                <a:gd name="T19" fmla="*/ 4536 h 576"/>
                <a:gd name="T20" fmla="*/ 128788 w 576"/>
                <a:gd name="T21" fmla="*/ 3384 h 576"/>
                <a:gd name="T22" fmla="*/ 102450 w 576"/>
                <a:gd name="T23" fmla="*/ 2309 h 576"/>
                <a:gd name="T24" fmla="*/ 77801 w 576"/>
                <a:gd name="T25" fmla="*/ 1362 h 576"/>
                <a:gd name="T26" fmla="*/ 50991 w 576"/>
                <a:gd name="T27" fmla="*/ 631 h 576"/>
                <a:gd name="T28" fmla="*/ 25729 w 576"/>
                <a:gd name="T29" fmla="*/ 162 h 576"/>
                <a:gd name="T30" fmla="*/ 0 w 576"/>
                <a:gd name="T31" fmla="*/ 0 h 57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576"/>
                <a:gd name="T49" fmla="*/ 0 h 576"/>
                <a:gd name="T50" fmla="*/ 576 w 576"/>
                <a:gd name="T51" fmla="*/ 576 h 57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576" h="576">
                  <a:moveTo>
                    <a:pt x="575" y="575"/>
                  </a:moveTo>
                  <a:lnTo>
                    <a:pt x="515" y="570"/>
                  </a:lnTo>
                  <a:lnTo>
                    <a:pt x="484" y="562"/>
                  </a:lnTo>
                  <a:lnTo>
                    <a:pt x="455" y="553"/>
                  </a:lnTo>
                  <a:lnTo>
                    <a:pt x="424" y="540"/>
                  </a:lnTo>
                  <a:lnTo>
                    <a:pt x="393" y="521"/>
                  </a:lnTo>
                  <a:lnTo>
                    <a:pt x="364" y="498"/>
                  </a:lnTo>
                  <a:lnTo>
                    <a:pt x="303" y="432"/>
                  </a:lnTo>
                  <a:lnTo>
                    <a:pt x="242" y="338"/>
                  </a:lnTo>
                  <a:lnTo>
                    <a:pt x="182" y="224"/>
                  </a:lnTo>
                  <a:lnTo>
                    <a:pt x="151" y="167"/>
                  </a:lnTo>
                  <a:lnTo>
                    <a:pt x="120" y="114"/>
                  </a:lnTo>
                  <a:lnTo>
                    <a:pt x="91" y="67"/>
                  </a:lnTo>
                  <a:lnTo>
                    <a:pt x="60" y="31"/>
                  </a:lnTo>
                  <a:lnTo>
                    <a:pt x="30" y="8"/>
                  </a:lnTo>
                  <a:lnTo>
                    <a:pt x="0" y="0"/>
                  </a:lnTo>
                </a:path>
              </a:pathLst>
            </a:custGeom>
            <a:noFill/>
            <a:ln w="50800" cap="rnd">
              <a:solidFill>
                <a:srgbClr val="008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6" name="Line 55">
              <a:extLst>
                <a:ext uri="{FF2B5EF4-FFF2-40B4-BE49-F238E27FC236}">
                  <a16:creationId xmlns:a16="http://schemas.microsoft.com/office/drawing/2014/main" id="{64DB419F-EAC7-40F1-989F-41E5FD59525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52638" y="4032250"/>
              <a:ext cx="4475163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BE810459-DB75-404D-93D5-B7E21E9DAE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32659" y="4045743"/>
              <a:ext cx="533400" cy="5418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488" tIns="44450" rIns="90488" bIns="4445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CC3300"/>
                </a:buClr>
                <a:buSzPct val="5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folHlink"/>
                </a:buClr>
                <a:buSzPct val="55000"/>
                <a:buFont typeface="Wingdings" panose="05000000000000000000" pitchFamily="2" charset="2"/>
                <a:buChar char="n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CC3300"/>
                </a:buClr>
                <a:buSzPct val="50000"/>
                <a:buFont typeface="Wingdings" panose="05000000000000000000" pitchFamily="2" charset="2"/>
                <a:buChar char="n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CC3300"/>
                </a:buClr>
                <a:buSzPct val="50000"/>
                <a:buFont typeface="Wingdings" panose="05000000000000000000" pitchFamily="2" charset="2"/>
                <a:buChar char="n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CC3300"/>
                </a:buClr>
                <a:buSzPct val="50000"/>
                <a:buFont typeface="Wingdings" panose="05000000000000000000" pitchFamily="2" charset="2"/>
                <a:buChar char="n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CC3300"/>
                </a:buClr>
                <a:buSzPct val="50000"/>
                <a:buFont typeface="Wingdings" panose="05000000000000000000" pitchFamily="2" charset="2"/>
                <a:buChar char="n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CC3300"/>
                </a:buClr>
                <a:buSzPct val="50000"/>
                <a:buFont typeface="Wingdings" panose="05000000000000000000" pitchFamily="2" charset="2"/>
                <a:buChar char="n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l-GR" altLang="en-US" sz="2200" b="1" dirty="0">
                  <a:solidFill>
                    <a:srgbClr val="008000"/>
                  </a:solidFill>
                </a:rPr>
                <a:t>μ</a:t>
              </a:r>
              <a:endParaRPr lang="en-US" altLang="en-US" sz="2200" b="1" dirty="0">
                <a:solidFill>
                  <a:srgbClr val="008000"/>
                </a:solidFill>
              </a:endParaRPr>
            </a:p>
          </p:txBody>
        </p:sp>
        <p:sp>
          <p:nvSpPr>
            <p:cNvPr id="58" name="Line 58">
              <a:extLst>
                <a:ext uri="{FF2B5EF4-FFF2-40B4-BE49-F238E27FC236}">
                  <a16:creationId xmlns:a16="http://schemas.microsoft.com/office/drawing/2014/main" id="{6A8E0A56-C776-4C52-A6F1-611ECB27E95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89425" y="2590800"/>
              <a:ext cx="0" cy="1441450"/>
            </a:xfrm>
            <a:prstGeom prst="line">
              <a:avLst/>
            </a:prstGeom>
            <a:noFill/>
            <a:ln w="19050" cap="rnd">
              <a:solidFill>
                <a:schemeClr val="tx1"/>
              </a:solidFill>
              <a:prstDash val="sys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Rectangle 56">
                  <a:extLst>
                    <a:ext uri="{FF2B5EF4-FFF2-40B4-BE49-F238E27FC236}">
                      <a16:creationId xmlns:a16="http://schemas.microsoft.com/office/drawing/2014/main" id="{059FD974-15DA-4DB0-81BD-5ADD62467D6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492310" y="3907277"/>
                  <a:ext cx="533400" cy="54185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90488" tIns="44450" rIns="90488" bIns="44450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rgbClr val="CC3300"/>
                    </a:buClr>
                    <a:buSzPct val="55000"/>
                    <a:buFont typeface="Wingdings" panose="05000000000000000000" pitchFamily="2" charset="2"/>
                    <a:buChar char="n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0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5000"/>
                    <a:buFont typeface="Wingdings" panose="05000000000000000000" pitchFamily="2" charset="2"/>
                    <a:buChar char="n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CC3300"/>
                    </a:buClr>
                    <a:buSzPct val="50000"/>
                    <a:buFont typeface="Wingdings" panose="05000000000000000000" pitchFamily="2" charset="2"/>
                    <a:buChar char="n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CC3300"/>
                    </a:buClr>
                    <a:buSzPct val="50000"/>
                    <a:buFont typeface="Wingdings" panose="05000000000000000000" pitchFamily="2" charset="2"/>
                    <a:buChar char="n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CC3300"/>
                    </a:buClr>
                    <a:buSzPct val="50000"/>
                    <a:buFont typeface="Wingdings" panose="05000000000000000000" pitchFamily="2" charset="2"/>
                    <a:buChar char="n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CC3300"/>
                    </a:buClr>
                    <a:buSzPct val="50000"/>
                    <a:buFont typeface="Wingdings" panose="05000000000000000000" pitchFamily="2" charset="2"/>
                    <a:buChar char="n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CC3300"/>
                    </a:buClr>
                    <a:buSzPct val="50000"/>
                    <a:buFont typeface="Wingdings" panose="05000000000000000000" pitchFamily="2" charset="2"/>
                    <a:buChar char="n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spcBef>
                      <a:spcPct val="50000"/>
                    </a:spcBef>
                    <a:buClrTx/>
                    <a:buSzTx/>
                    <a:buFontTx/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latin typeface="Cambria Math"/>
                              </a:rPr>
                              <m:t>𝑋</m:t>
                            </m:r>
                          </m:e>
                        </m:acc>
                      </m:oMath>
                    </m:oMathPara>
                  </a14:m>
                  <a:endParaRPr lang="en-US" altLang="en-US" sz="2200" i="1" dirty="0"/>
                </a:p>
              </p:txBody>
            </p:sp>
          </mc:Choice>
          <mc:Fallback xmlns="">
            <p:sp>
              <p:nvSpPr>
                <p:cNvPr id="59" name="Rectangle 56">
                  <a:extLst>
                    <a:ext uri="{FF2B5EF4-FFF2-40B4-BE49-F238E27FC236}">
                      <a16:creationId xmlns:a16="http://schemas.microsoft.com/office/drawing/2014/main" id="{059FD974-15DA-4DB0-81BD-5ADD62467D6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6492310" y="3907277"/>
                  <a:ext cx="533400" cy="541858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0" name="Freeform 50">
              <a:extLst>
                <a:ext uri="{FF2B5EF4-FFF2-40B4-BE49-F238E27FC236}">
                  <a16:creationId xmlns:a16="http://schemas.microsoft.com/office/drawing/2014/main" id="{87CD3D6D-9CC8-42D6-805E-7F2FE3D5209C}"/>
                </a:ext>
              </a:extLst>
            </p:cNvPr>
            <p:cNvSpPr>
              <a:spLocks/>
            </p:cNvSpPr>
            <p:nvPr/>
          </p:nvSpPr>
          <p:spPr bwMode="auto">
            <a:xfrm rot="167191">
              <a:off x="5632907" y="3781895"/>
              <a:ext cx="905692" cy="249526"/>
            </a:xfrm>
            <a:custGeom>
              <a:avLst/>
              <a:gdLst>
                <a:gd name="T0" fmla="*/ 10393 w 480"/>
                <a:gd name="T1" fmla="*/ 3589 h 192"/>
                <a:gd name="T2" fmla="*/ 9362 w 480"/>
                <a:gd name="T3" fmla="*/ 2748 h 192"/>
                <a:gd name="T4" fmla="*/ 5035 w 480"/>
                <a:gd name="T5" fmla="*/ 2093 h 192"/>
                <a:gd name="T6" fmla="*/ 2899 w 480"/>
                <a:gd name="T7" fmla="*/ 1440 h 192"/>
                <a:gd name="T8" fmla="*/ 469 w 480"/>
                <a:gd name="T9" fmla="*/ 60 h 192"/>
                <a:gd name="T10" fmla="*/ 0 w 480"/>
                <a:gd name="T11" fmla="*/ 0 h 192"/>
                <a:gd name="T12" fmla="*/ 259 w 480"/>
                <a:gd name="T13" fmla="*/ 3817 h 192"/>
                <a:gd name="T14" fmla="*/ 10393 w 480"/>
                <a:gd name="T15" fmla="*/ 3678 h 192"/>
                <a:gd name="T16" fmla="*/ 10393 w 480"/>
                <a:gd name="T17" fmla="*/ 3589 h 19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480"/>
                <a:gd name="T28" fmla="*/ 0 h 192"/>
                <a:gd name="T29" fmla="*/ 480 w 480"/>
                <a:gd name="T30" fmla="*/ 192 h 192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480" h="192">
                  <a:moveTo>
                    <a:pt x="480" y="180"/>
                  </a:moveTo>
                  <a:lnTo>
                    <a:pt x="432" y="138"/>
                  </a:lnTo>
                  <a:lnTo>
                    <a:pt x="233" y="105"/>
                  </a:lnTo>
                  <a:lnTo>
                    <a:pt x="134" y="72"/>
                  </a:lnTo>
                  <a:lnTo>
                    <a:pt x="22" y="3"/>
                  </a:lnTo>
                  <a:lnTo>
                    <a:pt x="0" y="0"/>
                  </a:lnTo>
                  <a:lnTo>
                    <a:pt x="12" y="192"/>
                  </a:lnTo>
                  <a:lnTo>
                    <a:pt x="480" y="185"/>
                  </a:lnTo>
                  <a:lnTo>
                    <a:pt x="480" y="180"/>
                  </a:lnTo>
                </a:path>
              </a:pathLst>
            </a:custGeom>
            <a:solidFill>
              <a:srgbClr val="00B0F0">
                <a:alpha val="40000"/>
              </a:srgb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1" name="Freeform 52">
              <a:extLst>
                <a:ext uri="{FF2B5EF4-FFF2-40B4-BE49-F238E27FC236}">
                  <a16:creationId xmlns:a16="http://schemas.microsoft.com/office/drawing/2014/main" id="{403BB6F1-90E1-4425-8C7A-85D18CA313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209800" y="3672291"/>
              <a:ext cx="798473" cy="381000"/>
            </a:xfrm>
            <a:custGeom>
              <a:avLst/>
              <a:gdLst>
                <a:gd name="T0" fmla="*/ 0 w 474"/>
                <a:gd name="T1" fmla="*/ 3744 h 191"/>
                <a:gd name="T2" fmla="*/ 1032 w 474"/>
                <a:gd name="T3" fmla="*/ 2908 h 191"/>
                <a:gd name="T4" fmla="*/ 5308 w 474"/>
                <a:gd name="T5" fmla="*/ 2239 h 191"/>
                <a:gd name="T6" fmla="*/ 7453 w 474"/>
                <a:gd name="T7" fmla="*/ 1578 h 191"/>
                <a:gd name="T8" fmla="*/ 9864 w 474"/>
                <a:gd name="T9" fmla="*/ 185 h 191"/>
                <a:gd name="T10" fmla="*/ 10246 w 474"/>
                <a:gd name="T11" fmla="*/ 0 h 191"/>
                <a:gd name="T12" fmla="*/ 10114 w 474"/>
                <a:gd name="T13" fmla="*/ 3744 h 191"/>
                <a:gd name="T14" fmla="*/ 0 w 474"/>
                <a:gd name="T15" fmla="*/ 3845 h 191"/>
                <a:gd name="T16" fmla="*/ 0 w 474"/>
                <a:gd name="T17" fmla="*/ 3744 h 19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474"/>
                <a:gd name="T28" fmla="*/ 0 h 191"/>
                <a:gd name="T29" fmla="*/ 474 w 474"/>
                <a:gd name="T30" fmla="*/ 191 h 191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474" h="191">
                  <a:moveTo>
                    <a:pt x="0" y="186"/>
                  </a:moveTo>
                  <a:lnTo>
                    <a:pt x="48" y="144"/>
                  </a:lnTo>
                  <a:lnTo>
                    <a:pt x="246" y="111"/>
                  </a:lnTo>
                  <a:lnTo>
                    <a:pt x="345" y="78"/>
                  </a:lnTo>
                  <a:lnTo>
                    <a:pt x="456" y="9"/>
                  </a:lnTo>
                  <a:lnTo>
                    <a:pt x="474" y="0"/>
                  </a:lnTo>
                  <a:lnTo>
                    <a:pt x="468" y="186"/>
                  </a:lnTo>
                  <a:lnTo>
                    <a:pt x="0" y="191"/>
                  </a:lnTo>
                  <a:lnTo>
                    <a:pt x="0" y="186"/>
                  </a:lnTo>
                </a:path>
              </a:pathLst>
            </a:custGeom>
            <a:solidFill>
              <a:srgbClr val="00B0F0">
                <a:alpha val="30000"/>
              </a:srgbClr>
            </a:solidFill>
            <a:ln>
              <a:noFill/>
            </a:ln>
          </p:spPr>
          <p:txBody>
            <a:bodyPr/>
            <a:lstStyle/>
            <a:p>
              <a:endParaRPr lang="en-US" dirty="0"/>
            </a:p>
          </p:txBody>
        </p:sp>
      </p:grpSp>
      <p:sp>
        <p:nvSpPr>
          <p:cNvPr id="66" name="Oval 65">
            <a:extLst>
              <a:ext uri="{FF2B5EF4-FFF2-40B4-BE49-F238E27FC236}">
                <a16:creationId xmlns:a16="http://schemas.microsoft.com/office/drawing/2014/main" id="{9AC139C0-86F1-40A8-B88C-CA32FD277A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67021" y="4219608"/>
            <a:ext cx="152400" cy="152400"/>
          </a:xfrm>
          <a:prstGeom prst="ellipse">
            <a:avLst/>
          </a:prstGeom>
          <a:solidFill>
            <a:srgbClr val="FFFF00"/>
          </a:solidFill>
          <a:ln w="19050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CC3300"/>
              </a:buClr>
              <a:buSzPct val="5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55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CC3300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3300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3300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3300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3300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C2DA0841-FBCF-49B0-8E1E-45522EDD170B}"/>
                  </a:ext>
                </a:extLst>
              </p:cNvPr>
              <p:cNvSpPr txBox="1"/>
              <p:nvPr/>
            </p:nvSpPr>
            <p:spPr>
              <a:xfrm>
                <a:off x="9266391" y="4474101"/>
                <a:ext cx="452971" cy="430887"/>
              </a:xfrm>
              <a:prstGeom prst="rect">
                <a:avLst/>
              </a:prstGeom>
              <a:solidFill>
                <a:srgbClr val="FFFF00"/>
              </a:solidFill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200" i="1">
                              <a:latin typeface="Cambria Math"/>
                            </a:rPr>
                            <m:t>𝑋</m:t>
                          </m:r>
                        </m:e>
                      </m:acc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C2DA0841-FBCF-49B0-8E1E-45522EDD17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6391" y="4474101"/>
                <a:ext cx="452971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Oval 67">
            <a:extLst>
              <a:ext uri="{FF2B5EF4-FFF2-40B4-BE49-F238E27FC236}">
                <a16:creationId xmlns:a16="http://schemas.microsoft.com/office/drawing/2014/main" id="{AEF207C9-FB06-4967-9F90-1EC6E9E752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31018" y="5976121"/>
            <a:ext cx="152400" cy="152400"/>
          </a:xfrm>
          <a:prstGeom prst="ellipse">
            <a:avLst/>
          </a:prstGeom>
          <a:solidFill>
            <a:srgbClr val="FFFF00"/>
          </a:solidFill>
          <a:ln w="19050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CC3300"/>
              </a:buClr>
              <a:buSzPct val="5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55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CC3300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3300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3300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3300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3300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8B2C9920-D495-45A1-A6C0-B89665104CC8}"/>
                  </a:ext>
                </a:extLst>
              </p:cNvPr>
              <p:cNvSpPr txBox="1"/>
              <p:nvPr/>
            </p:nvSpPr>
            <p:spPr>
              <a:xfrm>
                <a:off x="8830388" y="6230614"/>
                <a:ext cx="452971" cy="430887"/>
              </a:xfrm>
              <a:prstGeom prst="rect">
                <a:avLst/>
              </a:prstGeom>
              <a:solidFill>
                <a:srgbClr val="FFFF00"/>
              </a:solidFill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200" i="1">
                              <a:latin typeface="Cambria Math"/>
                            </a:rPr>
                            <m:t>𝑋</m:t>
                          </m:r>
                        </m:e>
                      </m:acc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8B2C9920-D495-45A1-A6C0-B89665104C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0388" y="6230614"/>
                <a:ext cx="452971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Rectangle 3">
            <a:extLst>
              <a:ext uri="{FF2B5EF4-FFF2-40B4-BE49-F238E27FC236}">
                <a16:creationId xmlns:a16="http://schemas.microsoft.com/office/drawing/2014/main" id="{F85D8C38-A88B-4D73-AD12-61D56D849C6F}"/>
              </a:ext>
            </a:extLst>
          </p:cNvPr>
          <p:cNvSpPr txBox="1">
            <a:spLocks noChangeArrowheads="1"/>
          </p:cNvSpPr>
          <p:nvPr/>
        </p:nvSpPr>
        <p:spPr>
          <a:xfrm>
            <a:off x="1989429" y="1381751"/>
            <a:ext cx="4475963" cy="903716"/>
          </a:xfrm>
          <a:prstGeom prst="rect">
            <a:avLst/>
          </a:prstGeom>
        </p:spPr>
        <p:txBody>
          <a:bodyPr>
            <a:norm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en-US" sz="2400" dirty="0">
                <a:solidFill>
                  <a:srgbClr val="00B0F0"/>
                </a:solidFill>
                <a:latin typeface="+mj-lt"/>
              </a:rPr>
              <a:t>Critical value approach:</a:t>
            </a:r>
          </a:p>
          <a:p>
            <a:pPr marL="0" indent="0">
              <a:buNone/>
            </a:pPr>
            <a:r>
              <a:rPr lang="en-US" altLang="zh-CN" sz="2400" i="1" dirty="0">
                <a:latin typeface="+mj-lt"/>
                <a:ea typeface="宋体" pitchFamily="2" charset="-122"/>
                <a:sym typeface="Wingdings" panose="05000000000000000000" pitchFamily="2" charset="2"/>
              </a:rPr>
              <a:t>     Compare numbers</a:t>
            </a:r>
          </a:p>
        </p:txBody>
      </p:sp>
      <p:sp>
        <p:nvSpPr>
          <p:cNvPr id="35" name="Rectangle 3">
            <a:extLst>
              <a:ext uri="{FF2B5EF4-FFF2-40B4-BE49-F238E27FC236}">
                <a16:creationId xmlns:a16="http://schemas.microsoft.com/office/drawing/2014/main" id="{2F1082EB-712C-44BE-AC4F-DC33ADB1923A}"/>
              </a:ext>
            </a:extLst>
          </p:cNvPr>
          <p:cNvSpPr txBox="1">
            <a:spLocks noChangeArrowheads="1"/>
          </p:cNvSpPr>
          <p:nvPr/>
        </p:nvSpPr>
        <p:spPr>
          <a:xfrm>
            <a:off x="6818604" y="1381751"/>
            <a:ext cx="4475963" cy="903716"/>
          </a:xfrm>
          <a:prstGeom prst="rect">
            <a:avLst/>
          </a:prstGeom>
        </p:spPr>
        <p:txBody>
          <a:bodyPr>
            <a:norm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en-US" sz="24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p-value approach:</a:t>
            </a:r>
            <a:endParaRPr lang="en-US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2400" i="1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     Compare probabilities</a:t>
            </a:r>
          </a:p>
          <a:p>
            <a:pPr marL="0" indent="0">
              <a:buNone/>
            </a:pPr>
            <a:endParaRPr lang="en-US" altLang="zh-CN" sz="2400" dirty="0">
              <a:latin typeface="Times New Roman" panose="02020603050405020304" pitchFamily="18" charset="0"/>
              <a:ea typeface="宋体" pitchFamily="2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8ECDC98-F73B-B481-DD34-68EDBF52A393}"/>
                  </a:ext>
                </a:extLst>
              </p:cNvPr>
              <p:cNvSpPr txBox="1"/>
              <p:nvPr/>
            </p:nvSpPr>
            <p:spPr>
              <a:xfrm>
                <a:off x="8115960" y="2288571"/>
                <a:ext cx="3654860" cy="769441"/>
              </a:xfrm>
              <a:prstGeom prst="rect">
                <a:avLst/>
              </a:prstGeom>
              <a:solidFill>
                <a:srgbClr val="D9FFD9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200" dirty="0"/>
                  <a:t>-value (size of </a:t>
                </a:r>
                <a:r>
                  <a:rPr lang="en-US" sz="2200" dirty="0">
                    <a:solidFill>
                      <a:srgbClr val="0070C0"/>
                    </a:solidFill>
                  </a:rPr>
                  <a:t>blue region</a:t>
                </a:r>
                <a:r>
                  <a:rPr lang="en-US" sz="2200" dirty="0"/>
                  <a:t>) </a:t>
                </a:r>
              </a:p>
              <a:p>
                <a:pPr algn="ctr"/>
                <a:r>
                  <a:rPr lang="en-US" sz="2200" dirty="0"/>
                  <a:t>vs.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2200" dirty="0"/>
                  <a:t> (size of </a:t>
                </a:r>
                <a:r>
                  <a:rPr lang="en-US" sz="2200" dirty="0">
                    <a:solidFill>
                      <a:srgbClr val="FF0000"/>
                    </a:solidFill>
                  </a:rPr>
                  <a:t>red region</a:t>
                </a:r>
                <a:r>
                  <a:rPr lang="en-US" sz="2200" dirty="0"/>
                  <a:t>)</a:t>
                </a: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8ECDC98-F73B-B481-DD34-68EDBF52A3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5960" y="2288571"/>
                <a:ext cx="3654860" cy="769441"/>
              </a:xfrm>
              <a:prstGeom prst="rect">
                <a:avLst/>
              </a:prstGeom>
              <a:blipFill>
                <a:blip r:embed="rId7"/>
                <a:stretch>
                  <a:fillRect t="-3175" r="-3780" b="-14286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0AE8B5E2-A9D6-7625-0F09-2D52F24DC8A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62913" y="3054096"/>
            <a:ext cx="4237547" cy="17007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23383C0-B12E-573E-1949-7D3071B8CCD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59134" y="4754880"/>
            <a:ext cx="4237547" cy="1700784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E879DD1C-C6F3-BA54-539E-9F7A25044E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99756" y="4215079"/>
            <a:ext cx="152400" cy="152400"/>
          </a:xfrm>
          <a:prstGeom prst="ellipse">
            <a:avLst/>
          </a:prstGeom>
          <a:solidFill>
            <a:srgbClr val="FFFF00"/>
          </a:solidFill>
          <a:ln w="19050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CC3300"/>
              </a:buClr>
              <a:buSzPct val="5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55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CC3300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3300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3300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3300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3300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117C586-BCA4-D1E6-997D-23B334094DC1}"/>
                  </a:ext>
                </a:extLst>
              </p:cNvPr>
              <p:cNvSpPr txBox="1"/>
              <p:nvPr/>
            </p:nvSpPr>
            <p:spPr>
              <a:xfrm>
                <a:off x="4799126" y="4469572"/>
                <a:ext cx="452971" cy="430887"/>
              </a:xfrm>
              <a:prstGeom prst="rect">
                <a:avLst/>
              </a:prstGeom>
              <a:solidFill>
                <a:srgbClr val="FFFF00"/>
              </a:solidFill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200" i="1">
                              <a:latin typeface="Cambria Math"/>
                            </a:rPr>
                            <m:t>𝑋</m:t>
                          </m:r>
                        </m:e>
                      </m:acc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117C586-BCA4-D1E6-997D-23B334094D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9126" y="4469572"/>
                <a:ext cx="452971" cy="43088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7042108-9662-7514-4B9C-C652A42612B7}"/>
              </a:ext>
            </a:extLst>
          </p:cNvPr>
          <p:cNvCxnSpPr>
            <a:cxnSpLocks/>
          </p:cNvCxnSpPr>
          <p:nvPr/>
        </p:nvCxnSpPr>
        <p:spPr>
          <a:xfrm>
            <a:off x="4654445" y="2804251"/>
            <a:ext cx="0" cy="1348189"/>
          </a:xfrm>
          <a:prstGeom prst="line">
            <a:avLst/>
          </a:pr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38">
            <a:extLst>
              <a:ext uri="{FF2B5EF4-FFF2-40B4-BE49-F238E27FC236}">
                <a16:creationId xmlns:a16="http://schemas.microsoft.com/office/drawing/2014/main" id="{02A17F77-56F1-0068-9213-3F3CBDB953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8666" y="4152439"/>
            <a:ext cx="155448" cy="155448"/>
          </a:xfrm>
          <a:prstGeom prst="ellipse">
            <a:avLst/>
          </a:prstGeom>
          <a:solidFill>
            <a:srgbClr val="FF0000"/>
          </a:solidFill>
          <a:ln w="19050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CC3300"/>
              </a:buClr>
              <a:buSzPct val="5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55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CC3300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3300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3300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3300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3300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4A3E2AB-3006-FA26-1BF1-11F6181B8D09}"/>
              </a:ext>
            </a:extLst>
          </p:cNvPr>
          <p:cNvCxnSpPr>
            <a:cxnSpLocks/>
          </p:cNvCxnSpPr>
          <p:nvPr/>
        </p:nvCxnSpPr>
        <p:spPr>
          <a:xfrm>
            <a:off x="3016563" y="2816922"/>
            <a:ext cx="0" cy="1348189"/>
          </a:xfrm>
          <a:prstGeom prst="line">
            <a:avLst/>
          </a:pr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38">
            <a:extLst>
              <a:ext uri="{FF2B5EF4-FFF2-40B4-BE49-F238E27FC236}">
                <a16:creationId xmlns:a16="http://schemas.microsoft.com/office/drawing/2014/main" id="{21D85CAF-06A4-5EFB-6D6C-1786AD5F88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40784" y="4165110"/>
            <a:ext cx="155448" cy="155448"/>
          </a:xfrm>
          <a:prstGeom prst="ellipse">
            <a:avLst/>
          </a:prstGeom>
          <a:solidFill>
            <a:srgbClr val="FF0000"/>
          </a:solidFill>
          <a:ln w="19050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CC3300"/>
              </a:buClr>
              <a:buSzPct val="5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55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CC3300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3300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3300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3300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3300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BD2C308-8826-329A-C030-8AE9A6ABDF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14612" y="5912953"/>
            <a:ext cx="152400" cy="152400"/>
          </a:xfrm>
          <a:prstGeom prst="ellipse">
            <a:avLst/>
          </a:prstGeom>
          <a:solidFill>
            <a:srgbClr val="FFFF00"/>
          </a:solidFill>
          <a:ln w="19050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CC3300"/>
              </a:buClr>
              <a:buSzPct val="5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55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CC3300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3300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3300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3300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3300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C3FEF0F-8987-4119-1471-96236BDC9924}"/>
                  </a:ext>
                </a:extLst>
              </p:cNvPr>
              <p:cNvSpPr txBox="1"/>
              <p:nvPr/>
            </p:nvSpPr>
            <p:spPr>
              <a:xfrm>
                <a:off x="4201475" y="6126546"/>
                <a:ext cx="452971" cy="430887"/>
              </a:xfrm>
              <a:prstGeom prst="rect">
                <a:avLst/>
              </a:prstGeom>
              <a:solidFill>
                <a:srgbClr val="FFFF00"/>
              </a:solidFill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200" i="1">
                              <a:latin typeface="Cambria Math"/>
                            </a:rPr>
                            <m:t>𝑋</m:t>
                          </m:r>
                        </m:e>
                      </m:acc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C3FEF0F-8987-4119-1471-96236BDC99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1475" y="6126546"/>
                <a:ext cx="452971" cy="43088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Oval 38">
            <a:extLst>
              <a:ext uri="{FF2B5EF4-FFF2-40B4-BE49-F238E27FC236}">
                <a16:creationId xmlns:a16="http://schemas.microsoft.com/office/drawing/2014/main" id="{DBF7D978-55C8-200B-2F3A-63323E40FC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34781" y="5933424"/>
            <a:ext cx="155448" cy="155448"/>
          </a:xfrm>
          <a:prstGeom prst="ellipse">
            <a:avLst/>
          </a:prstGeom>
          <a:solidFill>
            <a:srgbClr val="FF0000"/>
          </a:solidFill>
          <a:ln w="19050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CC3300"/>
              </a:buClr>
              <a:buSzPct val="5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55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CC3300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3300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3300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3300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3300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18" name="Oval 38">
            <a:extLst>
              <a:ext uri="{FF2B5EF4-FFF2-40B4-BE49-F238E27FC236}">
                <a16:creationId xmlns:a16="http://schemas.microsoft.com/office/drawing/2014/main" id="{469C1414-08E1-DEE2-A6D0-06D8F07377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1564" y="5911429"/>
            <a:ext cx="155448" cy="155448"/>
          </a:xfrm>
          <a:prstGeom prst="ellipse">
            <a:avLst/>
          </a:prstGeom>
          <a:solidFill>
            <a:srgbClr val="FF0000"/>
          </a:solidFill>
          <a:ln w="19050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CC3300"/>
              </a:buClr>
              <a:buSzPct val="5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55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CC3300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3300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3300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3300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3300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E946BDF-7E5D-BC1E-2F66-743B59A877C9}"/>
              </a:ext>
            </a:extLst>
          </p:cNvPr>
          <p:cNvCxnSpPr>
            <a:cxnSpLocks/>
          </p:cNvCxnSpPr>
          <p:nvPr/>
        </p:nvCxnSpPr>
        <p:spPr>
          <a:xfrm>
            <a:off x="4920317" y="5114500"/>
            <a:ext cx="0" cy="818925"/>
          </a:xfrm>
          <a:prstGeom prst="line">
            <a:avLst/>
          </a:pr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208413A-1AAB-C991-A2A5-8545F20ED96F}"/>
              </a:ext>
            </a:extLst>
          </p:cNvPr>
          <p:cNvCxnSpPr>
            <a:cxnSpLocks/>
          </p:cNvCxnSpPr>
          <p:nvPr/>
        </p:nvCxnSpPr>
        <p:spPr>
          <a:xfrm>
            <a:off x="2737343" y="5092505"/>
            <a:ext cx="0" cy="818925"/>
          </a:xfrm>
          <a:prstGeom prst="line">
            <a:avLst/>
          </a:pr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808891B-DC0A-DB58-1662-B824A5E05304}"/>
                  </a:ext>
                </a:extLst>
              </p:cNvPr>
              <p:cNvSpPr txBox="1"/>
              <p:nvPr/>
            </p:nvSpPr>
            <p:spPr>
              <a:xfrm>
                <a:off x="3114563" y="2271063"/>
                <a:ext cx="3875185" cy="768862"/>
              </a:xfrm>
              <a:prstGeom prst="rect">
                <a:avLst/>
              </a:prstGeom>
              <a:solidFill>
                <a:srgbClr val="D9FFD9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200" dirty="0"/>
                  <a:t> Test statistic (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sz="2200" dirty="0"/>
                  <a:t>-value of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200" i="1">
                            <a:latin typeface="Cambria Math"/>
                          </a:rPr>
                          <m:t>𝑋</m:t>
                        </m:r>
                      </m:e>
                    </m:acc>
                  </m:oMath>
                </a14:m>
                <a:r>
                  <a:rPr lang="en-US" sz="2200" dirty="0"/>
                  <a:t>) </a:t>
                </a:r>
              </a:p>
              <a:p>
                <a:pPr algn="ctr"/>
                <a:r>
                  <a:rPr lang="en-US" sz="2200" dirty="0"/>
                  <a:t>vs. CV at  </a:t>
                </a:r>
                <a14:m>
                  <m:oMath xmlns:m="http://schemas.openxmlformats.org/officeDocument/2006/math">
                    <m:r>
                      <a:rPr lang="en-US" sz="2200" b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r>
                      <a:rPr lang="en-US" sz="2200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  <m:r>
                      <a:rPr lang="en-US" sz="22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2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or</m:t>
                    </m:r>
                    <m:r>
                      <a:rPr lang="en-US" sz="2200" b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r>
                      <a:rPr lang="en-US" sz="22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</m:t>
                    </m:r>
                    <m:r>
                      <a:rPr lang="en-US" sz="22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  <m:r>
                      <m:rPr>
                        <m:sty m:val="p"/>
                      </m:rPr>
                      <a:rPr lang="en-US" sz="22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or</m:t>
                    </m:r>
                    <m:r>
                      <a:rPr lang="en-US" sz="2200" b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r>
                      <a:rPr lang="en-US" sz="2200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𝟑</m:t>
                    </m:r>
                  </m:oMath>
                </a14:m>
                <a:endParaRPr lang="en-US" sz="2200" b="1" dirty="0"/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808891B-DC0A-DB58-1662-B824A5E053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4563" y="2271063"/>
                <a:ext cx="3875185" cy="768862"/>
              </a:xfrm>
              <a:prstGeom prst="rect">
                <a:avLst/>
              </a:prstGeom>
              <a:blipFill>
                <a:blip r:embed="rId11"/>
                <a:stretch>
                  <a:fillRect t="-4762" b="-12698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876DFB9D-F838-43E8-8AA3-97AFAA56325D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710672" cy="82824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ctr">
              <a:lnSpc>
                <a:spcPct val="110000"/>
              </a:lnSpc>
              <a:spcBef>
                <a:spcPct val="30000"/>
              </a:spcBef>
            </a:pPr>
            <a:r>
              <a:rPr lang="en-US" dirty="0"/>
              <a:t>Critical Value vs p-Value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9427542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3">
            <a:extLst>
              <a:ext uri="{FF2B5EF4-FFF2-40B4-BE49-F238E27FC236}">
                <a16:creationId xmlns:a16="http://schemas.microsoft.com/office/drawing/2014/main" id="{3BF10669-FA07-44B3-8BB2-5A4F14F81AA3}"/>
              </a:ext>
            </a:extLst>
          </p:cNvPr>
          <p:cNvSpPr txBox="1">
            <a:spLocks noChangeArrowheads="1"/>
          </p:cNvSpPr>
          <p:nvPr/>
        </p:nvSpPr>
        <p:spPr>
          <a:xfrm>
            <a:off x="2094614" y="1905000"/>
            <a:ext cx="8143530" cy="2593622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90000"/>
              </a:lnSpc>
              <a:buSzTx/>
              <a:buNone/>
            </a:pPr>
            <a:endParaRPr lang="en-US" altLang="zh-CN" sz="2200" dirty="0">
              <a:ea typeface="宋体" pitchFamily="2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3">
                <a:extLst>
                  <a:ext uri="{FF2B5EF4-FFF2-40B4-BE49-F238E27FC236}">
                    <a16:creationId xmlns:a16="http://schemas.microsoft.com/office/drawing/2014/main" id="{7C142CF2-6A9E-4172-819A-B07FAB8C8498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838200" y="1524000"/>
                <a:ext cx="9677400" cy="6477000"/>
              </a:xfrm>
              <a:prstGeom prst="rect">
                <a:avLst/>
              </a:prstGeom>
            </p:spPr>
            <p:txBody>
              <a:bodyPr>
                <a:noAutofit/>
              </a:bodyPr>
              <a:lstStyle>
                <a:lvl1pPr marL="274320" indent="-274320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SzPct val="95000"/>
                  <a:buFont typeface="Wingdings 2"/>
                  <a:buChar char=""/>
                  <a:defRPr kumimoji="0"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40080" indent="-246888" algn="l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85000"/>
                  <a:buFont typeface="Wingdings 2"/>
                  <a:buChar char=""/>
                  <a:defRPr kumimoji="0"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-246888" algn="l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 2"/>
                  <a:buChar char=""/>
                  <a:defRPr kumimoji="0"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188720" indent="-210312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SzPct val="65000"/>
                  <a:buFont typeface="Wingdings 2"/>
                  <a:buChar char="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10312" algn="l" rtl="0" eaLnBrk="1" latinLnBrk="0" hangingPunct="1">
                  <a:spcBef>
                    <a:spcPct val="20000"/>
                  </a:spcBef>
                  <a:buClr>
                    <a:schemeClr val="accent4"/>
                  </a:buClr>
                  <a:buSzPct val="65000"/>
                  <a:buFont typeface="Wingdings 2"/>
                  <a:buChar char="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37360" indent="-210312" algn="l" rtl="0" eaLnBrk="1" latinLnBrk="0" hangingPunct="1">
                  <a:spcBef>
                    <a:spcPct val="20000"/>
                  </a:spcBef>
                  <a:buClr>
                    <a:schemeClr val="accent5"/>
                  </a:buClr>
                  <a:buSzPct val="80000"/>
                  <a:buFont typeface="Wingdings 2"/>
                  <a:buChar char=""/>
                  <a:defRPr kumimoji="0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920240" indent="-182880" algn="l" rtl="0" eaLnBrk="1" latinLnBrk="0" hangingPunct="1">
                  <a:spcBef>
                    <a:spcPct val="20000"/>
                  </a:spcBef>
                  <a:buClr>
                    <a:schemeClr val="accent6"/>
                  </a:buClr>
                  <a:buSzPct val="80000"/>
                  <a:buFont typeface="Wingdings 2"/>
                  <a:buChar char=""/>
                  <a:defRPr kumimoji="0" sz="16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94560" indent="-182880" algn="l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Char char="•"/>
                  <a:defRPr kumimoji="0"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468880" indent="-182880" algn="l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Tx/>
                  <a:buChar char="•"/>
                  <a:defRPr kumimoji="0" sz="14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84632" indent="-457200">
                  <a:buFont typeface="+mj-lt"/>
                  <a:buAutoNum type="arabicPeriod"/>
                </a:pPr>
                <a:r>
                  <a:rPr lang="en-US" altLang="zh-CN" sz="2400" dirty="0">
                    <a:latin typeface="+mj-lt"/>
                    <a:ea typeface="宋体" pitchFamily="2" charset="-122"/>
                    <a:sym typeface="Wingdings" panose="05000000000000000000" pitchFamily="2" charset="2"/>
                  </a:rPr>
                  <a:t>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+mj-lt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+mj-lt"/>
                            <a:ea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400" i="1">
                            <a:latin typeface="+mj-lt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zh-CN" sz="2400" dirty="0">
                    <a:latin typeface="+mj-lt"/>
                    <a:ea typeface="宋体" pitchFamily="2" charset="-122"/>
                    <a:sym typeface="Wingdings" panose="05000000000000000000" pitchFamily="2" charset="2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+mj-lt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+mj-lt"/>
                            <a:ea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400" i="1">
                            <a:latin typeface="+mj-lt"/>
                            <a:ea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endParaRPr lang="en-US" sz="2400" dirty="0">
                  <a:latin typeface="+mj-lt"/>
                  <a:ea typeface="Cambria Math" panose="02040503050406030204" pitchFamily="18" charset="0"/>
                </a:endParaRPr>
              </a:p>
              <a:p>
                <a:pPr marL="484632" indent="-457200">
                  <a:buFont typeface="+mj-lt"/>
                  <a:buAutoNum type="arabicPeriod"/>
                </a:pPr>
                <a:r>
                  <a:rPr lang="en-US" altLang="zh-CN" sz="2400" dirty="0">
                    <a:latin typeface="+mj-lt"/>
                    <a:ea typeface="宋体" pitchFamily="2" charset="-122"/>
                    <a:sym typeface="Wingdings" panose="05000000000000000000" pitchFamily="2" charset="2"/>
                  </a:rPr>
                  <a:t>Identify significant level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+mj-lt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2400" dirty="0">
                    <a:latin typeface="+mj-lt"/>
                  </a:rPr>
                  <a:t> and sample size </a:t>
                </a:r>
                <a:r>
                  <a:rPr lang="en-US" sz="2400" i="1" dirty="0">
                    <a:latin typeface="+mj-lt"/>
                  </a:rPr>
                  <a:t>n</a:t>
                </a:r>
              </a:p>
              <a:p>
                <a:pPr marL="484632" indent="-457200">
                  <a:buFont typeface="+mj-lt"/>
                  <a:buAutoNum type="arabicPeriod"/>
                </a:pPr>
                <a:r>
                  <a:rPr lang="en-US" altLang="en-US" sz="2400" dirty="0">
                    <a:latin typeface="+mj-lt"/>
                  </a:rPr>
                  <a:t>Compute the test statistic (z value) </a:t>
                </a:r>
                <a:r>
                  <a:rPr lang="en-US" altLang="en-US" sz="2400" dirty="0">
                    <a:solidFill>
                      <a:srgbClr val="FF0000"/>
                    </a:solidFill>
                    <a:latin typeface="+mj-lt"/>
                  </a:rPr>
                  <a:t>and p-value</a:t>
                </a:r>
              </a:p>
              <a:p>
                <a:pPr marL="484632" indent="-457200">
                  <a:buFont typeface="+mj-lt"/>
                  <a:buAutoNum type="arabicPeriod"/>
                </a:pPr>
                <a:r>
                  <a:rPr lang="en-US" altLang="en-US" sz="2400" dirty="0">
                    <a:latin typeface="+mj-lt"/>
                  </a:rPr>
                  <a:t>Conclude: </a:t>
                </a:r>
                <a:endParaRPr lang="en-US" altLang="en-US" dirty="0">
                  <a:latin typeface="+mj-lt"/>
                </a:endParaRPr>
              </a:p>
              <a:p>
                <a:pPr marL="27432" indent="0">
                  <a:buNone/>
                </a:pPr>
                <a:r>
                  <a:rPr lang="en-US" altLang="en-US" dirty="0">
                    <a:latin typeface="+mj-lt"/>
                    <a:sym typeface="Wingdings" panose="05000000000000000000" pitchFamily="2" charset="2"/>
                  </a:rPr>
                  <a:t>	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latin typeface="+mj-lt"/>
                          </a:rPr>
                        </m:ctrlPr>
                      </m:accPr>
                      <m:e>
                        <m:r>
                          <a:rPr lang="en-US" i="1">
                            <a:latin typeface="+mj-lt"/>
                          </a:rPr>
                          <m:t>𝑋</m:t>
                        </m:r>
                      </m:e>
                    </m:acc>
                  </m:oMath>
                </a14:m>
                <a:r>
                  <a:rPr lang="en-US" dirty="0">
                    <a:latin typeface="+mj-lt"/>
                  </a:rPr>
                  <a:t> </a:t>
                </a:r>
                <a:r>
                  <a:rPr lang="en-US" altLang="en-US" dirty="0">
                    <a:latin typeface="+mj-lt"/>
                  </a:rPr>
                  <a:t>in the rejection region  	</a:t>
                </a:r>
              </a:p>
              <a:p>
                <a:pPr marL="27432" indent="0">
                  <a:buNone/>
                </a:pPr>
                <a:r>
                  <a:rPr lang="en-US" altLang="en-US" dirty="0">
                    <a:latin typeface="+mj-lt"/>
                    <a:sym typeface="Wingdings" panose="05000000000000000000" pitchFamily="2" charset="2"/>
                  </a:rPr>
                  <a:t>		</a:t>
                </a:r>
              </a:p>
              <a:p>
                <a:pPr marL="27432" indent="0">
                  <a:buNone/>
                </a:pPr>
                <a:endParaRPr lang="en-US" altLang="en-US" dirty="0">
                  <a:latin typeface="+mj-lt"/>
                  <a:sym typeface="Wingdings" panose="05000000000000000000" pitchFamily="2" charset="2"/>
                </a:endParaRPr>
              </a:p>
              <a:p>
                <a:pPr marL="27432" indent="0">
                  <a:buNone/>
                </a:pPr>
                <a:r>
                  <a:rPr lang="en-US" altLang="en-US" dirty="0">
                    <a:latin typeface="+mj-lt"/>
                    <a:sym typeface="Wingdings" panose="05000000000000000000" pitchFamily="2" charset="2"/>
                  </a:rPr>
                  <a:t>	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latin typeface="+mj-lt"/>
                          </a:rPr>
                        </m:ctrlPr>
                      </m:accPr>
                      <m:e>
                        <m:r>
                          <a:rPr lang="en-US" i="1">
                            <a:latin typeface="+mj-lt"/>
                          </a:rPr>
                          <m:t>𝑋</m:t>
                        </m:r>
                      </m:e>
                    </m:acc>
                  </m:oMath>
                </a14:m>
                <a:r>
                  <a:rPr lang="en-US" dirty="0">
                    <a:latin typeface="+mj-lt"/>
                  </a:rPr>
                  <a:t> </a:t>
                </a:r>
                <a:r>
                  <a:rPr lang="en-US" altLang="en-US" dirty="0">
                    <a:latin typeface="+mj-lt"/>
                  </a:rPr>
                  <a:t>in the nonrejection region</a:t>
                </a:r>
              </a:p>
              <a:p>
                <a:pPr marL="27432" indent="0">
                  <a:buNone/>
                </a:pPr>
                <a:r>
                  <a:rPr lang="en-US" altLang="en-US" dirty="0">
                    <a:latin typeface="+mj-lt"/>
                    <a:sym typeface="Wingdings" panose="05000000000000000000" pitchFamily="2" charset="2"/>
                  </a:rPr>
                  <a:t>		</a:t>
                </a:r>
                <a:endParaRPr lang="en-US" dirty="0">
                  <a:latin typeface="+mj-lt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6" name="Rectangle 3">
                <a:extLst>
                  <a:ext uri="{FF2B5EF4-FFF2-40B4-BE49-F238E27FC236}">
                    <a16:creationId xmlns:a16="http://schemas.microsoft.com/office/drawing/2014/main" id="{7C142CF2-6A9E-4172-819A-B07FAB8C84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524000"/>
                <a:ext cx="9677400" cy="6477000"/>
              </a:xfrm>
              <a:prstGeom prst="rect">
                <a:avLst/>
              </a:prstGeom>
              <a:blipFill>
                <a:blip r:embed="rId3"/>
                <a:stretch>
                  <a:fillRect l="-524" t="-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AB846E2-1D16-4BDB-A760-CC43F540DC3B}"/>
                  </a:ext>
                </a:extLst>
              </p:cNvPr>
              <p:cNvSpPr txBox="1"/>
              <p:nvPr/>
            </p:nvSpPr>
            <p:spPr>
              <a:xfrm>
                <a:off x="5600201" y="3217079"/>
                <a:ext cx="2324986" cy="461665"/>
              </a:xfrm>
              <a:prstGeom prst="rect">
                <a:avLst/>
              </a:prstGeom>
              <a:solidFill>
                <a:srgbClr val="D4EDB9">
                  <a:alpha val="50000"/>
                </a:srgbClr>
              </a:solidFill>
              <a:ln w="158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200" dirty="0"/>
                  <a:t> If p-value</a:t>
                </a:r>
                <a:r>
                  <a:rPr lang="en-US" altLang="en-US" sz="2200" dirty="0"/>
                  <a:t> &lt;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endParaRPr lang="en-US" sz="2200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AB846E2-1D16-4BDB-A760-CC43F540DC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0201" y="3217079"/>
                <a:ext cx="2324986" cy="461665"/>
              </a:xfrm>
              <a:prstGeom prst="rect">
                <a:avLst/>
              </a:prstGeom>
              <a:blipFill>
                <a:blip r:embed="rId4"/>
                <a:stretch>
                  <a:fillRect b="-20513"/>
                </a:stretch>
              </a:blipFill>
              <a:ln w="158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7E0F322-E885-460D-95B1-01ED527E0C96}"/>
                  </a:ext>
                </a:extLst>
              </p:cNvPr>
              <p:cNvSpPr txBox="1"/>
              <p:nvPr/>
            </p:nvSpPr>
            <p:spPr>
              <a:xfrm>
                <a:off x="6096000" y="4762500"/>
                <a:ext cx="2248786" cy="461665"/>
              </a:xfrm>
              <a:prstGeom prst="rect">
                <a:avLst/>
              </a:prstGeom>
              <a:solidFill>
                <a:srgbClr val="D4EDB9">
                  <a:alpha val="50000"/>
                </a:srgbClr>
              </a:solidFill>
              <a:ln w="158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200" dirty="0"/>
                  <a:t> If   p-value</a:t>
                </a:r>
                <a:r>
                  <a:rPr lang="en-US" altLang="en-US" sz="2200" dirty="0"/>
                  <a:t> </a:t>
                </a:r>
                <a14:m>
                  <m:oMath xmlns:m="http://schemas.openxmlformats.org/officeDocument/2006/math">
                    <m:r>
                      <a:rPr lang="en-US" alt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endParaRPr lang="en-US" sz="2200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7E0F322-E885-460D-95B1-01ED527E0C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4762500"/>
                <a:ext cx="2248786" cy="461665"/>
              </a:xfrm>
              <a:prstGeom prst="rect">
                <a:avLst/>
              </a:prstGeom>
              <a:blipFill>
                <a:blip r:embed="rId5"/>
                <a:stretch>
                  <a:fillRect t="-2564" b="-20513"/>
                </a:stretch>
              </a:blipFill>
              <a:ln w="158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57BEFDB-86DF-4126-9D14-8BBF45A32F46}"/>
                  </a:ext>
                </a:extLst>
              </p:cNvPr>
              <p:cNvSpPr txBox="1"/>
              <p:nvPr/>
            </p:nvSpPr>
            <p:spPr>
              <a:xfrm>
                <a:off x="3310844" y="3799624"/>
                <a:ext cx="1480074" cy="430887"/>
              </a:xfrm>
              <a:prstGeom prst="rect">
                <a:avLst/>
              </a:prstGeom>
              <a:solidFill>
                <a:srgbClr val="D4EDB9">
                  <a:alpha val="50000"/>
                </a:srgbClr>
              </a:solidFill>
              <a:ln w="158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200" dirty="0"/>
                  <a:t> </a:t>
                </a:r>
                <a:r>
                  <a:rPr lang="en-US" altLang="en-US" sz="2200" dirty="0">
                    <a:sym typeface="Wingdings" panose="05000000000000000000" pitchFamily="2" charset="2"/>
                  </a:rPr>
                  <a:t>R</a:t>
                </a:r>
                <a:r>
                  <a:rPr lang="en-US" altLang="en-US" sz="2200" dirty="0"/>
                  <a:t>eject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sz="2200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57BEFDB-86DF-4126-9D14-8BBF45A32F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0844" y="3799624"/>
                <a:ext cx="1480074" cy="430887"/>
              </a:xfrm>
              <a:prstGeom prst="rect">
                <a:avLst/>
              </a:prstGeom>
              <a:blipFill>
                <a:blip r:embed="rId6"/>
                <a:stretch>
                  <a:fillRect t="-5405" b="-21622"/>
                </a:stretch>
              </a:blipFill>
              <a:ln w="158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CBE58DF-ED8C-4DF3-A37F-D41B82EE7698}"/>
                  </a:ext>
                </a:extLst>
              </p:cNvPr>
              <p:cNvSpPr txBox="1"/>
              <p:nvPr/>
            </p:nvSpPr>
            <p:spPr>
              <a:xfrm>
                <a:off x="3310844" y="5224165"/>
                <a:ext cx="2128659" cy="430887"/>
              </a:xfrm>
              <a:prstGeom prst="rect">
                <a:avLst/>
              </a:prstGeom>
              <a:solidFill>
                <a:srgbClr val="D4EDB9">
                  <a:alpha val="50000"/>
                </a:srgbClr>
              </a:solidFill>
              <a:ln w="158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200" dirty="0"/>
                  <a:t> </a:t>
                </a:r>
                <a:r>
                  <a:rPr lang="en-US" sz="2200" dirty="0">
                    <a:sym typeface="Wingdings" panose="05000000000000000000" pitchFamily="2" charset="2"/>
                  </a:rPr>
                  <a:t>C</a:t>
                </a:r>
                <a:r>
                  <a:rPr lang="en-US" altLang="en-US" sz="2200" dirty="0">
                    <a:sym typeface="Wingdings" panose="05000000000000000000" pitchFamily="2" charset="2"/>
                  </a:rPr>
                  <a:t>an’t r</a:t>
                </a:r>
                <a:r>
                  <a:rPr lang="en-US" altLang="en-US" sz="2200" dirty="0"/>
                  <a:t>eject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sz="2200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CBE58DF-ED8C-4DF3-A37F-D41B82EE76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0844" y="5224165"/>
                <a:ext cx="2128659" cy="430887"/>
              </a:xfrm>
              <a:prstGeom prst="rect">
                <a:avLst/>
              </a:prstGeom>
              <a:blipFill>
                <a:blip r:embed="rId7"/>
                <a:stretch>
                  <a:fillRect t="-5405" b="-21622"/>
                </a:stretch>
              </a:blipFill>
              <a:ln w="158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>
            <a:extLst>
              <a:ext uri="{FF2B5EF4-FFF2-40B4-BE49-F238E27FC236}">
                <a16:creationId xmlns:a16="http://schemas.microsoft.com/office/drawing/2014/main" id="{A2130015-BBBE-7807-D70A-0E4F02738E97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710672" cy="82824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lnSpc>
                <a:spcPct val="110000"/>
              </a:lnSpc>
              <a:spcBef>
                <a:spcPct val="30000"/>
              </a:spcBef>
            </a:pPr>
            <a:r>
              <a:rPr lang="en-US" dirty="0"/>
              <a:t>p-Value Approach to Testing</a:t>
            </a:r>
            <a:endParaRPr lang="en-US" sz="4400" dirty="0"/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2E16BF3C-6B26-DED1-3B6D-A8F77F116806}"/>
              </a:ext>
            </a:extLst>
          </p:cNvPr>
          <p:cNvSpPr txBox="1">
            <a:spLocks/>
          </p:cNvSpPr>
          <p:nvPr/>
        </p:nvSpPr>
        <p:spPr>
          <a:xfrm>
            <a:off x="838200" y="922022"/>
            <a:ext cx="11430000" cy="554125"/>
          </a:xfrm>
          <a:prstGeom prst="rect">
            <a:avLst/>
          </a:prstGeom>
        </p:spPr>
        <p:txBody>
          <a:bodyPr>
            <a:norm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i="1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… in 4 steps.</a:t>
            </a:r>
          </a:p>
        </p:txBody>
      </p:sp>
    </p:spTree>
    <p:extLst>
      <p:ext uri="{BB962C8B-B14F-4D97-AF65-F5344CB8AC3E}">
        <p14:creationId xmlns:p14="http://schemas.microsoft.com/office/powerpoint/2010/main" val="175593682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53CAD9-D4A1-18C0-6B2F-2E5CA7E3BA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3">
            <a:extLst>
              <a:ext uri="{FF2B5EF4-FFF2-40B4-BE49-F238E27FC236}">
                <a16:creationId xmlns:a16="http://schemas.microsoft.com/office/drawing/2014/main" id="{06520D2D-77EB-9439-AD5D-610CA4E4A821}"/>
              </a:ext>
            </a:extLst>
          </p:cNvPr>
          <p:cNvSpPr txBox="1">
            <a:spLocks noChangeArrowheads="1"/>
          </p:cNvSpPr>
          <p:nvPr/>
        </p:nvSpPr>
        <p:spPr>
          <a:xfrm>
            <a:off x="2209800" y="1981200"/>
            <a:ext cx="8143530" cy="2593622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90000"/>
              </a:lnSpc>
              <a:buSzTx/>
              <a:buNone/>
            </a:pPr>
            <a:endParaRPr lang="en-US" altLang="zh-CN" sz="2200" dirty="0">
              <a:ea typeface="宋体" pitchFamily="2" charset="-122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CC5ABC4C-518C-D192-A1CC-AEFDD37186D8}"/>
              </a:ext>
            </a:extLst>
          </p:cNvPr>
          <p:cNvSpPr txBox="1">
            <a:spLocks noChangeArrowheads="1"/>
          </p:cNvSpPr>
          <p:nvPr/>
        </p:nvSpPr>
        <p:spPr>
          <a:xfrm>
            <a:off x="838200" y="1460614"/>
            <a:ext cx="10013218" cy="5680544"/>
          </a:xfrm>
          <a:prstGeom prst="rect">
            <a:avLst/>
          </a:prstGeom>
        </p:spPr>
        <p:txBody>
          <a:bodyPr>
            <a:no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en-US" sz="2400" dirty="0">
                <a:latin typeface="+mj-lt"/>
              </a:rPr>
              <a:t>Hawaii Tourism Authority had estimated that the average stay of Pro Bowl visitors is 10.1 days. </a:t>
            </a:r>
          </a:p>
          <a:p>
            <a:pPr marL="0" indent="0" algn="l">
              <a:buNone/>
            </a:pPr>
            <a:endParaRPr lang="en-US" sz="2400" dirty="0">
              <a:latin typeface="+mj-lt"/>
            </a:endParaRPr>
          </a:p>
          <a:p>
            <a:pPr marL="0" indent="0">
              <a:buNone/>
            </a:pPr>
            <a:r>
              <a:rPr lang="en-US" sz="2400" dirty="0">
                <a:latin typeface="+mj-lt"/>
              </a:rPr>
              <a:t>In 2003, they surveyed 260 Pro Bowl visitors, with an average stay of 9.1 days, and a standard deviation of 5.7 days.</a:t>
            </a:r>
          </a:p>
          <a:p>
            <a:pPr marL="0" indent="0" algn="l">
              <a:buNone/>
            </a:pPr>
            <a:endParaRPr lang="en-US" sz="2400" dirty="0">
              <a:latin typeface="+mj-lt"/>
            </a:endParaRPr>
          </a:p>
          <a:p>
            <a:pPr marL="0" indent="0" algn="l">
              <a:buNone/>
            </a:pPr>
            <a:r>
              <a:rPr lang="en-US" sz="2400" b="1" i="1" dirty="0">
                <a:latin typeface="+mj-lt"/>
              </a:rPr>
              <a:t>Q. </a:t>
            </a:r>
            <a:r>
              <a:rPr lang="en-US" sz="2400" dirty="0">
                <a:latin typeface="+mj-lt"/>
              </a:rPr>
              <a:t>Can you reject their claim with 95% confidence? </a:t>
            </a:r>
            <a:endParaRPr lang="en-US" altLang="zh-CN" sz="2400" dirty="0">
              <a:latin typeface="+mj-lt"/>
              <a:ea typeface="宋体" pitchFamily="2" charset="-122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19A5372-58D3-982B-66E9-CDFF44730EF8}"/>
              </a:ext>
            </a:extLst>
          </p:cNvPr>
          <p:cNvSpPr/>
          <p:nvPr/>
        </p:nvSpPr>
        <p:spPr>
          <a:xfrm>
            <a:off x="9476338" y="2736114"/>
            <a:ext cx="1253893" cy="399820"/>
          </a:xfrm>
          <a:prstGeom prst="rect">
            <a:avLst/>
          </a:prstGeom>
          <a:solidFill>
            <a:srgbClr val="00B05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01B80C0-D679-DE3C-5364-4C53FF3AE6B1}"/>
              </a:ext>
            </a:extLst>
          </p:cNvPr>
          <p:cNvSpPr/>
          <p:nvPr/>
        </p:nvSpPr>
        <p:spPr>
          <a:xfrm>
            <a:off x="3776483" y="2678734"/>
            <a:ext cx="550225" cy="457200"/>
          </a:xfrm>
          <a:prstGeom prst="rect">
            <a:avLst/>
          </a:prstGeom>
          <a:solidFill>
            <a:srgbClr val="FF000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04D594C-3A52-65D4-6DF2-480BCBAB0A0A}"/>
                  </a:ext>
                </a:extLst>
              </p:cNvPr>
              <p:cNvSpPr txBox="1"/>
              <p:nvPr/>
            </p:nvSpPr>
            <p:spPr>
              <a:xfrm>
                <a:off x="10224472" y="1397723"/>
                <a:ext cx="1750828" cy="430887"/>
              </a:xfrm>
              <a:prstGeom prst="rect">
                <a:avLst/>
              </a:prstGeom>
              <a:noFill/>
              <a:ln w="19050">
                <a:solidFill>
                  <a:srgbClr val="00B0F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=10.1</m:t>
                    </m:r>
                  </m:oMath>
                </a14:m>
                <a:r>
                  <a:rPr lang="en-US" sz="2200" dirty="0"/>
                  <a:t>  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CE34D6B-EC9B-451F-9997-42997294D1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24472" y="1397723"/>
                <a:ext cx="1750828" cy="430887"/>
              </a:xfrm>
              <a:prstGeom prst="rect">
                <a:avLst/>
              </a:prstGeom>
              <a:blipFill>
                <a:blip r:embed="rId3"/>
                <a:stretch>
                  <a:fillRect b="-2778"/>
                </a:stretch>
              </a:blipFill>
              <a:ln w="19050"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699B514-F3C9-92FD-D6AC-5AAD27B17D95}"/>
                  </a:ext>
                </a:extLst>
              </p:cNvPr>
              <p:cNvSpPr txBox="1"/>
              <p:nvPr/>
            </p:nvSpPr>
            <p:spPr>
              <a:xfrm>
                <a:off x="10224472" y="1949117"/>
                <a:ext cx="1750828" cy="430887"/>
              </a:xfrm>
              <a:prstGeom prst="rect">
                <a:avLst/>
              </a:prstGeom>
              <a:noFill/>
              <a:ln w="19050">
                <a:solidFill>
                  <a:srgbClr val="00B0F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≠10.1</m:t>
                    </m:r>
                  </m:oMath>
                </a14:m>
                <a:r>
                  <a:rPr lang="en-US" sz="2200" dirty="0"/>
                  <a:t>  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25BF7A1-DA74-4ACF-8725-4F22FF0823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24472" y="1949117"/>
                <a:ext cx="1750828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9050"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tangle 20">
            <a:extLst>
              <a:ext uri="{FF2B5EF4-FFF2-40B4-BE49-F238E27FC236}">
                <a16:creationId xmlns:a16="http://schemas.microsoft.com/office/drawing/2014/main" id="{CFA6F857-B681-7954-1176-D842FEC5C1F2}"/>
              </a:ext>
            </a:extLst>
          </p:cNvPr>
          <p:cNvSpPr/>
          <p:nvPr/>
        </p:nvSpPr>
        <p:spPr>
          <a:xfrm>
            <a:off x="838200" y="1419609"/>
            <a:ext cx="9265085" cy="914400"/>
          </a:xfrm>
          <a:prstGeom prst="rect">
            <a:avLst/>
          </a:prstGeom>
          <a:noFill/>
          <a:ln w="222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24D0405-8C4C-1FCE-4C1C-0C55D8D6AC27}"/>
              </a:ext>
            </a:extLst>
          </p:cNvPr>
          <p:cNvSpPr/>
          <p:nvPr/>
        </p:nvSpPr>
        <p:spPr>
          <a:xfrm>
            <a:off x="4244412" y="3079099"/>
            <a:ext cx="1113972" cy="437920"/>
          </a:xfrm>
          <a:prstGeom prst="rect">
            <a:avLst/>
          </a:prstGeom>
          <a:solidFill>
            <a:srgbClr val="FFC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5758201-078C-B4C4-A05E-7405BEAB2A40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710672" cy="82824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lnSpc>
                <a:spcPct val="110000"/>
              </a:lnSpc>
              <a:spcBef>
                <a:spcPct val="30000"/>
              </a:spcBef>
            </a:pPr>
            <a:r>
              <a:rPr lang="en-US" dirty="0"/>
              <a:t>Example 2: p-Value Approach</a:t>
            </a:r>
          </a:p>
        </p:txBody>
      </p:sp>
    </p:spTree>
    <p:extLst>
      <p:ext uri="{BB962C8B-B14F-4D97-AF65-F5344CB8AC3E}">
        <p14:creationId xmlns:p14="http://schemas.microsoft.com/office/powerpoint/2010/main" val="2853492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  <p:bldP spid="19" grpId="0" animBg="1"/>
      <p:bldP spid="20" grpId="0" animBg="1"/>
      <p:bldP spid="21" grpId="0" animBg="1"/>
      <p:bldP spid="23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150BC2-BF05-8E21-1D29-341C0AB319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3">
                <a:extLst>
                  <a:ext uri="{FF2B5EF4-FFF2-40B4-BE49-F238E27FC236}">
                    <a16:creationId xmlns:a16="http://schemas.microsoft.com/office/drawing/2014/main" id="{A823890D-6986-9FD5-312E-ADB41013CE9F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838200" y="1565389"/>
                <a:ext cx="9528802" cy="5410200"/>
              </a:xfrm>
              <a:prstGeom prst="rect">
                <a:avLst/>
              </a:prstGeom>
            </p:spPr>
            <p:txBody>
              <a:bodyPr>
                <a:noAutofit/>
              </a:bodyPr>
              <a:lstStyle>
                <a:lvl1pPr marL="274320" indent="-274320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SzPct val="95000"/>
                  <a:buFont typeface="Wingdings 2"/>
                  <a:buChar char=""/>
                  <a:defRPr kumimoji="0"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40080" indent="-246888" algn="l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85000"/>
                  <a:buFont typeface="Wingdings 2"/>
                  <a:buChar char=""/>
                  <a:defRPr kumimoji="0"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-246888" algn="l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 2"/>
                  <a:buChar char=""/>
                  <a:defRPr kumimoji="0"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188720" indent="-210312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SzPct val="65000"/>
                  <a:buFont typeface="Wingdings 2"/>
                  <a:buChar char="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10312" algn="l" rtl="0" eaLnBrk="1" latinLnBrk="0" hangingPunct="1">
                  <a:spcBef>
                    <a:spcPct val="20000"/>
                  </a:spcBef>
                  <a:buClr>
                    <a:schemeClr val="accent4"/>
                  </a:buClr>
                  <a:buSzPct val="65000"/>
                  <a:buFont typeface="Wingdings 2"/>
                  <a:buChar char="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37360" indent="-210312" algn="l" rtl="0" eaLnBrk="1" latinLnBrk="0" hangingPunct="1">
                  <a:spcBef>
                    <a:spcPct val="20000"/>
                  </a:spcBef>
                  <a:buClr>
                    <a:schemeClr val="accent5"/>
                  </a:buClr>
                  <a:buSzPct val="80000"/>
                  <a:buFont typeface="Wingdings 2"/>
                  <a:buChar char=""/>
                  <a:defRPr kumimoji="0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920240" indent="-182880" algn="l" rtl="0" eaLnBrk="1" latinLnBrk="0" hangingPunct="1">
                  <a:spcBef>
                    <a:spcPct val="20000"/>
                  </a:spcBef>
                  <a:buClr>
                    <a:schemeClr val="accent6"/>
                  </a:buClr>
                  <a:buSzPct val="80000"/>
                  <a:buFont typeface="Wingdings 2"/>
                  <a:buChar char=""/>
                  <a:defRPr kumimoji="0" sz="16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94560" indent="-182880" algn="l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Char char="•"/>
                  <a:defRPr kumimoji="0"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468880" indent="-182880" algn="l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Tx/>
                  <a:buChar char="•"/>
                  <a:defRPr kumimoji="0" sz="14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>
                    <a:latin typeface="+mj-lt"/>
                  </a:rPr>
                  <a:t>  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>
                    <a:latin typeface="+mj-lt"/>
                  </a:rPr>
                  <a:t>  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>
                    <a:latin typeface="+mj-lt"/>
                  </a:rPr>
                  <a:t>For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=0.05</m:t>
                    </m:r>
                  </m:oMath>
                </a14:m>
                <a:r>
                  <a:rPr lang="en-US" sz="2400" dirty="0">
                    <a:latin typeface="+mj-lt"/>
                  </a:rPr>
                  <a:t>, the critical values are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±2</m:t>
                    </m:r>
                  </m:oMath>
                </a14:m>
                <a:r>
                  <a:rPr lang="en-US" sz="2400" dirty="0">
                    <a:latin typeface="+mj-lt"/>
                  </a:rPr>
                  <a:t>.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>
                    <a:latin typeface="+mj-lt"/>
                  </a:rPr>
                  <a:t>Compute the test statistics (Z value of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</m:oMath>
                </a14:m>
                <a:r>
                  <a:rPr lang="en-US" sz="2400" dirty="0">
                    <a:latin typeface="+mj-lt"/>
                  </a:rPr>
                  <a:t>): </a:t>
                </a:r>
              </a:p>
              <a:p>
                <a:pPr marL="457200" indent="-457200">
                  <a:buFont typeface="+mj-lt"/>
                  <a:buAutoNum type="arabicPeriod"/>
                </a:pPr>
                <a:endParaRPr lang="en-US" sz="2400" dirty="0">
                  <a:latin typeface="+mj-lt"/>
                </a:endParaRPr>
              </a:p>
              <a:p>
                <a:pPr marL="0" indent="0">
                  <a:buNone/>
                </a:pPr>
                <a:endParaRPr lang="en-US" sz="2400" dirty="0">
                  <a:latin typeface="+mj-lt"/>
                </a:endParaRPr>
              </a:p>
              <a:p>
                <a:pPr marL="0" indent="0">
                  <a:buNone/>
                </a:pPr>
                <a:r>
                  <a:rPr lang="en-US" sz="2400" dirty="0">
                    <a:latin typeface="+mj-lt"/>
                  </a:rPr>
                  <a:t>	and the p-value. </a:t>
                </a:r>
              </a:p>
            </p:txBody>
          </p:sp>
        </mc:Choice>
        <mc:Fallback>
          <p:sp>
            <p:nvSpPr>
              <p:cNvPr id="6" name="Rectangle 3">
                <a:extLst>
                  <a:ext uri="{FF2B5EF4-FFF2-40B4-BE49-F238E27FC236}">
                    <a16:creationId xmlns:a16="http://schemas.microsoft.com/office/drawing/2014/main" id="{A823890D-6986-9FD5-312E-ADB41013CE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565389"/>
                <a:ext cx="9528802" cy="5410200"/>
              </a:xfrm>
              <a:prstGeom prst="rect">
                <a:avLst/>
              </a:prstGeom>
              <a:blipFill>
                <a:blip r:embed="rId3"/>
                <a:stretch>
                  <a:fillRect l="-7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AAC9637-16F0-A7EC-FD2C-D2A219B603DA}"/>
                  </a:ext>
                </a:extLst>
              </p:cNvPr>
              <p:cNvSpPr txBox="1"/>
              <p:nvPr/>
            </p:nvSpPr>
            <p:spPr>
              <a:xfrm>
                <a:off x="3000990" y="2037494"/>
                <a:ext cx="1750828" cy="430887"/>
              </a:xfrm>
              <a:prstGeom prst="rect">
                <a:avLst/>
              </a:prstGeom>
              <a:solidFill>
                <a:srgbClr val="FF0000">
                  <a:alpha val="15000"/>
                </a:srgbClr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=260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8B7EA21-0D1E-4B27-A443-A599824BCE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0990" y="2037494"/>
                <a:ext cx="1750828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C8B9957-4DED-6779-208F-ED70EDB810CF}"/>
                  </a:ext>
                </a:extLst>
              </p:cNvPr>
              <p:cNvSpPr txBox="1"/>
              <p:nvPr/>
            </p:nvSpPr>
            <p:spPr>
              <a:xfrm>
                <a:off x="1182463" y="2037494"/>
                <a:ext cx="1750828" cy="430887"/>
              </a:xfrm>
              <a:prstGeom prst="rect">
                <a:avLst/>
              </a:prstGeom>
              <a:solidFill>
                <a:srgbClr val="7030A0">
                  <a:alpha val="20000"/>
                </a:srgbClr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=0.05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D827165-86EC-4163-95F5-031EBACE7D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2463" y="2037494"/>
                <a:ext cx="1750828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4A9B197-D4E8-1498-DD64-CA4EE526A092}"/>
                  </a:ext>
                </a:extLst>
              </p:cNvPr>
              <p:cNvSpPr txBox="1"/>
              <p:nvPr/>
            </p:nvSpPr>
            <p:spPr>
              <a:xfrm>
                <a:off x="1190594" y="1586193"/>
                <a:ext cx="1750828" cy="430887"/>
              </a:xfrm>
              <a:prstGeom prst="rect">
                <a:avLst/>
              </a:prstGeom>
              <a:noFill/>
              <a:ln w="19050">
                <a:solidFill>
                  <a:srgbClr val="00B0F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=10.1</m:t>
                    </m:r>
                  </m:oMath>
                </a14:m>
                <a:r>
                  <a:rPr lang="en-US" sz="2200" dirty="0"/>
                  <a:t>  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B329184-6C48-4B20-B789-5E3C8EA849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0594" y="1586193"/>
                <a:ext cx="1750828" cy="430887"/>
              </a:xfrm>
              <a:prstGeom prst="rect">
                <a:avLst/>
              </a:prstGeom>
              <a:blipFill>
                <a:blip r:embed="rId6"/>
                <a:stretch>
                  <a:fillRect b="-2778"/>
                </a:stretch>
              </a:blipFill>
              <a:ln w="19050"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3E65706-9A37-B76D-C55A-0997C7C8C738}"/>
                  </a:ext>
                </a:extLst>
              </p:cNvPr>
              <p:cNvSpPr txBox="1"/>
              <p:nvPr/>
            </p:nvSpPr>
            <p:spPr>
              <a:xfrm>
                <a:off x="3000990" y="1590503"/>
                <a:ext cx="1750828" cy="430887"/>
              </a:xfrm>
              <a:prstGeom prst="rect">
                <a:avLst/>
              </a:prstGeom>
              <a:noFill/>
              <a:ln w="19050">
                <a:solidFill>
                  <a:srgbClr val="00B0F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≠10.1</m:t>
                    </m:r>
                  </m:oMath>
                </a14:m>
                <a:r>
                  <a:rPr lang="en-US" sz="2200" dirty="0"/>
                  <a:t>  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2823DF7-C67C-49E1-9BB6-EA96E23A5D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0990" y="1590503"/>
                <a:ext cx="1750828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19050"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E05F4CF-261D-52C8-B06E-DB582D33A4E2}"/>
                  </a:ext>
                </a:extLst>
              </p:cNvPr>
              <p:cNvSpPr txBox="1"/>
              <p:nvPr/>
            </p:nvSpPr>
            <p:spPr>
              <a:xfrm>
                <a:off x="-621222" y="3331564"/>
                <a:ext cx="7833709" cy="8276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sz="22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̅"/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200" i="1">
                                  <a:latin typeface="Cambria Math"/>
                                </a:rPr>
                                <m:t>𝑋</m:t>
                              </m:r>
                            </m:e>
                          </m:acc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/>
                                  <a:ea typeface="Cambria Math"/>
                                </a:rPr>
                                <m:t>𝜇</m:t>
                              </m:r>
                            </m:e>
                            <m:sub>
                              <m:acc>
                                <m:accPr>
                                  <m:chr m:val="̅"/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200" i="1">
                                      <a:latin typeface="Cambria Math"/>
                                    </a:rPr>
                                    <m:t>𝑋</m:t>
                                  </m:r>
                                </m:e>
                              </m:acc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acc>
                                <m:accPr>
                                  <m:chr m:val="̅"/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  <m:t>𝑋</m:t>
                                  </m:r>
                                </m:e>
                              </m:acc>
                            </m:sub>
                          </m:sSub>
                        </m:den>
                      </m:f>
                      <m:r>
                        <a:rPr lang="en-US" sz="2200" i="1">
                          <a:latin typeface="Cambria Math" panose="02040503050406030204" pitchFamily="18" charset="0"/>
                          <a:ea typeface="Cambria Math"/>
                        </a:rPr>
                        <m:t>=</m:t>
                      </m:r>
                      <m:f>
                        <m:f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̅"/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200" i="1">
                                  <a:latin typeface="Cambria Math"/>
                                </a:rPr>
                                <m:t>𝑋</m:t>
                              </m:r>
                            </m:e>
                          </m:acc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  <m:r>
                            <m:rPr>
                              <m:nor/>
                            </m:rPr>
                            <a:rPr lang="en-US" sz="2200" dirty="0">
                              <a:ea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acc>
                                <m:accPr>
                                  <m:chr m:val="̅"/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  <m:t>𝑋</m:t>
                                  </m:r>
                                </m:e>
                              </m:acc>
                            </m:sub>
                          </m:sSub>
                        </m:den>
                      </m:f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87DBE53-1BF9-4429-BFF5-E2453F0018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621222" y="3331564"/>
                <a:ext cx="7833709" cy="827662"/>
              </a:xfrm>
              <a:prstGeom prst="rect">
                <a:avLst/>
              </a:prstGeom>
              <a:blipFill>
                <a:blip r:embed="rId8"/>
                <a:stretch>
                  <a:fillRect t="-1515" b="-1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D36E08C-5B69-3373-5A29-12DB80E44FF7}"/>
                  </a:ext>
                </a:extLst>
              </p:cNvPr>
              <p:cNvSpPr txBox="1"/>
              <p:nvPr/>
            </p:nvSpPr>
            <p:spPr>
              <a:xfrm>
                <a:off x="9723355" y="1595337"/>
                <a:ext cx="1998405" cy="769441"/>
              </a:xfrm>
              <a:prstGeom prst="rect">
                <a:avLst/>
              </a:prstGeom>
              <a:solidFill>
                <a:srgbClr val="FFC000">
                  <a:alpha val="20000"/>
                </a:srgbClr>
              </a:solidFill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200" i="1">
                              <a:latin typeface="Cambria Math"/>
                            </a:rPr>
                            <m:t>𝑋</m:t>
                          </m:r>
                        </m:e>
                      </m:acc>
                      <m:r>
                        <a:rPr lang="en-US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=9.1</m:t>
                      </m:r>
                    </m:oMath>
                  </m:oMathPara>
                </a14:m>
                <a:endParaRPr lang="en-US" sz="220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  <m:r>
                        <a:rPr lang="en-US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=5.7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1A93E4A-89A9-46B9-9726-5A20EEF12C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23355" y="1595337"/>
                <a:ext cx="1998405" cy="76944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tangle 20">
            <a:extLst>
              <a:ext uri="{FF2B5EF4-FFF2-40B4-BE49-F238E27FC236}">
                <a16:creationId xmlns:a16="http://schemas.microsoft.com/office/drawing/2014/main" id="{1412D237-56F1-7FFD-EE44-29F108057BFB}"/>
              </a:ext>
            </a:extLst>
          </p:cNvPr>
          <p:cNvSpPr/>
          <p:nvPr/>
        </p:nvSpPr>
        <p:spPr>
          <a:xfrm>
            <a:off x="9723356" y="2602319"/>
            <a:ext cx="1998405" cy="3037659"/>
          </a:xfrm>
          <a:prstGeom prst="rect">
            <a:avLst/>
          </a:prstGeom>
          <a:solidFill>
            <a:srgbClr val="FFC000">
              <a:alpha val="20000"/>
            </a:srgb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8E700E9-95F1-BE75-EB95-9A0BE76C0FB5}"/>
                  </a:ext>
                </a:extLst>
              </p:cNvPr>
              <p:cNvSpPr txBox="1"/>
              <p:nvPr/>
            </p:nvSpPr>
            <p:spPr>
              <a:xfrm>
                <a:off x="10193132" y="3442996"/>
                <a:ext cx="1026075" cy="79175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2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US" sz="22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2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2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2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E6D2ABF-705C-431C-A80C-52231B4409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3132" y="3442996"/>
                <a:ext cx="1026075" cy="79175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DB1B8C3-8439-B80A-B6A8-5E11D7A37EFE}"/>
                  </a:ext>
                </a:extLst>
              </p:cNvPr>
              <p:cNvSpPr txBox="1"/>
              <p:nvPr/>
            </p:nvSpPr>
            <p:spPr>
              <a:xfrm>
                <a:off x="10312798" y="4267197"/>
                <a:ext cx="881009" cy="82093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2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2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2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5.7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2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2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260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6BF1EB5-C567-4C51-8F18-D03A50D65C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12798" y="4267197"/>
                <a:ext cx="881009" cy="820930"/>
              </a:xfrm>
              <a:prstGeom prst="rect">
                <a:avLst/>
              </a:prstGeom>
              <a:blipFill>
                <a:blip r:embed="rId11"/>
                <a:stretch>
                  <a:fillRect r="-2714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568FBA8-B6B9-6A38-5911-814A97B53359}"/>
                  </a:ext>
                </a:extLst>
              </p:cNvPr>
              <p:cNvSpPr txBox="1"/>
              <p:nvPr/>
            </p:nvSpPr>
            <p:spPr>
              <a:xfrm>
                <a:off x="9795801" y="2691304"/>
                <a:ext cx="1401168" cy="7914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3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3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acc>
                            <m:accPr>
                              <m:chr m:val="̅"/>
                              <m:ctrlPr>
                                <a:rPr lang="en-US" sz="23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300" i="1">
                                  <a:latin typeface="Cambria Math"/>
                                </a:rPr>
                                <m:t>𝑋</m:t>
                              </m:r>
                            </m:e>
                          </m:acc>
                        </m:sub>
                      </m:sSub>
                      <m:r>
                        <a:rPr lang="en-US" sz="23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3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3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3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3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51ADD71-55FC-4D7E-B32C-7813791ABF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95801" y="2691304"/>
                <a:ext cx="1401168" cy="79143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05E0586-B1D0-28E8-00E6-4C94559F4534}"/>
                  </a:ext>
                </a:extLst>
              </p:cNvPr>
              <p:cNvSpPr txBox="1"/>
              <p:nvPr/>
            </p:nvSpPr>
            <p:spPr>
              <a:xfrm>
                <a:off x="10193131" y="5170991"/>
                <a:ext cx="1201758" cy="4308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2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=0.35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E14DF40-C94C-4674-BA20-814273C639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3131" y="5170991"/>
                <a:ext cx="1201758" cy="43088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F1CAC74-2449-7906-9EDB-C97EAF6527A2}"/>
                  </a:ext>
                </a:extLst>
              </p:cNvPr>
              <p:cNvSpPr txBox="1"/>
              <p:nvPr/>
            </p:nvSpPr>
            <p:spPr>
              <a:xfrm>
                <a:off x="4268399" y="3387346"/>
                <a:ext cx="2232974" cy="7284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2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200" i="1" dirty="0">
                              <a:latin typeface="Cambria Math" panose="02040503050406030204" pitchFamily="18" charset="0"/>
                            </a:rPr>
                            <m:t>9.1−10.1</m:t>
                          </m:r>
                        </m:num>
                        <m:den>
                          <m:r>
                            <a:rPr lang="en-US" sz="2200" i="1" dirty="0">
                              <a:latin typeface="Cambria Math" panose="02040503050406030204" pitchFamily="18" charset="0"/>
                            </a:rPr>
                            <m:t>0.35</m:t>
                          </m:r>
                        </m:den>
                      </m:f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BAEB6AD-07FB-4081-8330-C1EFD1D7A0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8399" y="3387346"/>
                <a:ext cx="2232974" cy="728405"/>
              </a:xfrm>
              <a:prstGeom prst="rect">
                <a:avLst/>
              </a:prstGeom>
              <a:blipFill>
                <a:blip r:embed="rId15"/>
                <a:stretch>
                  <a:fillRect b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2FD55A6-7718-AC03-3327-E087038B5EE2}"/>
                  </a:ext>
                </a:extLst>
              </p:cNvPr>
              <p:cNvSpPr txBox="1"/>
              <p:nvPr/>
            </p:nvSpPr>
            <p:spPr>
              <a:xfrm>
                <a:off x="5932012" y="3550099"/>
                <a:ext cx="1556575" cy="4308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 dirty="0">
                          <a:latin typeface="Cambria Math" panose="02040503050406030204" pitchFamily="18" charset="0"/>
                        </a:rPr>
                        <m:t>=−2.86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80D45893-50E2-41C8-AA07-B5E305460A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2012" y="3550099"/>
                <a:ext cx="1556575" cy="43088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C547FE77-F5D3-F9F4-A24E-B4981766CC14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710672" cy="82824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lnSpc>
                <a:spcPct val="110000"/>
              </a:lnSpc>
              <a:spcBef>
                <a:spcPct val="30000"/>
              </a:spcBef>
            </a:pPr>
            <a:r>
              <a:rPr lang="en-US" dirty="0"/>
              <a:t>Example 2: p-Value Approach</a:t>
            </a:r>
          </a:p>
        </p:txBody>
      </p:sp>
    </p:spTree>
    <p:extLst>
      <p:ext uri="{BB962C8B-B14F-4D97-AF65-F5344CB8AC3E}">
        <p14:creationId xmlns:p14="http://schemas.microsoft.com/office/powerpoint/2010/main" val="24373676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1F06E2EA-0287-4846-B6E5-219DB112FB70}"/>
              </a:ext>
            </a:extLst>
          </p:cNvPr>
          <p:cNvSpPr txBox="1">
            <a:spLocks/>
          </p:cNvSpPr>
          <p:nvPr/>
        </p:nvSpPr>
        <p:spPr>
          <a:xfrm>
            <a:off x="838199" y="1635071"/>
            <a:ext cx="10231315" cy="5527729"/>
          </a:xfrm>
          <a:prstGeom prst="rect">
            <a:avLst/>
          </a:prstGeom>
        </p:spPr>
        <p:txBody>
          <a:bodyPr>
            <a:norm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latin typeface="+mj-lt"/>
              </a:rPr>
              <a:t>For a period of 144 days, daily observations have been conducted about the number of candy bars sold from a vending machine. Using these observations: </a:t>
            </a:r>
          </a:p>
          <a:p>
            <a:pPr lvl="1"/>
            <a:r>
              <a:rPr lang="en-US" dirty="0">
                <a:latin typeface="+mj-lt"/>
              </a:rPr>
              <a:t>Mean of the sample = 258 </a:t>
            </a:r>
          </a:p>
          <a:p>
            <a:pPr lvl="1"/>
            <a:r>
              <a:rPr lang="en-US" dirty="0">
                <a:latin typeface="+mj-lt"/>
              </a:rPr>
              <a:t>Standard deviation of the sample = 60</a:t>
            </a:r>
          </a:p>
          <a:p>
            <a:pPr marL="0" indent="0">
              <a:buNone/>
            </a:pPr>
            <a:endParaRPr lang="en-US" sz="2400" dirty="0">
              <a:latin typeface="+mj-lt"/>
            </a:endParaRPr>
          </a:p>
          <a:p>
            <a:pPr marL="0" indent="0">
              <a:buNone/>
            </a:pPr>
            <a:r>
              <a:rPr lang="en-US" sz="2400" b="1" i="1" dirty="0">
                <a:latin typeface="+mj-lt"/>
              </a:rPr>
              <a:t>Q. </a:t>
            </a:r>
            <a:r>
              <a:rPr lang="en-US" sz="2400" dirty="0">
                <a:latin typeface="+mj-lt"/>
              </a:rPr>
              <a:t>For a 144-day period, find:</a:t>
            </a:r>
          </a:p>
          <a:p>
            <a:pPr marL="0" indent="0">
              <a:buNone/>
            </a:pPr>
            <a:r>
              <a:rPr lang="en-US" sz="2400" dirty="0">
                <a:latin typeface="+mj-lt"/>
              </a:rPr>
              <a:t>	P(</a:t>
            </a:r>
            <a:r>
              <a:rPr lang="en-US" sz="2400" b="1" dirty="0">
                <a:solidFill>
                  <a:srgbClr val="7030A0"/>
                </a:solidFill>
                <a:latin typeface="+mj-lt"/>
              </a:rPr>
              <a:t>average</a:t>
            </a:r>
            <a:r>
              <a:rPr lang="en-US" sz="2400" dirty="0">
                <a:latin typeface="+mj-lt"/>
              </a:rPr>
              <a:t> number of candy bars sold &gt; 263) =</a:t>
            </a:r>
          </a:p>
          <a:p>
            <a:pPr marL="0" indent="0">
              <a:buNone/>
            </a:pPr>
            <a:endParaRPr lang="en-US" sz="2400" dirty="0">
              <a:latin typeface="+mj-lt"/>
            </a:endParaRPr>
          </a:p>
          <a:p>
            <a:pPr marL="205740" lvl="1" indent="0">
              <a:buNone/>
            </a:pPr>
            <a:r>
              <a:rPr lang="en-US" dirty="0">
                <a:latin typeface="+mj-lt"/>
              </a:rPr>
              <a:t> 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2CFA48-83CD-F3D0-16D0-1CD6B8F6BC1A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82824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400" dirty="0"/>
              <a:t>Example 5 (from last time): Vending Machine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279E77A2-FF38-7CDF-1E6E-61997D57DD2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891153"/>
                <a:ext cx="10515600" cy="743918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2400" i="1" dirty="0">
                    <a:solidFill>
                      <a:schemeClr val="bg1">
                        <a:lumMod val="50000"/>
                      </a:schemeClr>
                    </a:solidFill>
                  </a:rPr>
                  <a:t>… X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𝑖𝑠</m:t>
                    </m:r>
                    <m:r>
                      <a:rPr lang="en-US" sz="24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NOT</m:t>
                    </m:r>
                    <m:r>
                      <a:rPr lang="en-US" sz="24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𝑛𝑜𝑟𝑚𝑎𝑙𝑙𝑦</m:t>
                    </m:r>
                    <m:r>
                      <a:rPr lang="en-US" sz="24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dirty="0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𝑑𝑖𝑠𝑡𝑟𝑖𝑏𝑢𝑡𝑒𝑑</m:t>
                    </m:r>
                    <m:r>
                      <a:rPr lang="en-US" sz="2400" b="0" i="1" dirty="0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dirty="0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US" sz="2400" b="0" i="1" dirty="0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dirty="0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𝑤𝑒</m:t>
                    </m:r>
                    <m:r>
                      <a:rPr lang="en-US" sz="2400" b="0" i="1" dirty="0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dirty="0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𝑑𝑜</m:t>
                    </m:r>
                    <m:r>
                      <a:rPr lang="en-US" sz="2400" b="0" i="1" dirty="0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dirty="0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𝑛𝑜𝑡</m:t>
                    </m:r>
                    <m:r>
                      <a:rPr lang="en-US" sz="2400" b="0" i="1" dirty="0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dirty="0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𝑘𝑛𝑜𝑤</m:t>
                    </m:r>
                    <m:r>
                      <a:rPr lang="en-US" sz="2400" b="0" i="1" dirty="0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dirty="0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𝑡h𝑒</m:t>
                    </m:r>
                    <m:r>
                      <a:rPr lang="en-US" sz="2400" b="0" i="1" dirty="0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dirty="0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𝑑𝑖𝑠𝑡𝑟𝑖𝑏𝑢𝑡𝑖𝑜𝑛</m:t>
                    </m:r>
                    <m:r>
                      <a:rPr lang="en-US" sz="2400" b="0" i="1" dirty="0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2400" i="1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279E77A2-FF38-7CDF-1E6E-61997D57DD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891153"/>
                <a:ext cx="10515600" cy="743918"/>
              </a:xfrm>
              <a:prstGeom prst="rect">
                <a:avLst/>
              </a:prstGeom>
              <a:blipFill>
                <a:blip r:embed="rId3"/>
                <a:stretch>
                  <a:fillRect l="-965" t="-118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5810565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5C4142-87FF-7CA5-93C4-C90128124F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>
            <a:extLst>
              <a:ext uri="{FF2B5EF4-FFF2-40B4-BE49-F238E27FC236}">
                <a16:creationId xmlns:a16="http://schemas.microsoft.com/office/drawing/2014/main" id="{30E730DE-55A6-AE5F-B6EF-4CFE7B2CAA48}"/>
              </a:ext>
            </a:extLst>
          </p:cNvPr>
          <p:cNvSpPr txBox="1">
            <a:spLocks noChangeArrowheads="1"/>
          </p:cNvSpPr>
          <p:nvPr/>
        </p:nvSpPr>
        <p:spPr>
          <a:xfrm>
            <a:off x="838200" y="1193370"/>
            <a:ext cx="9528802" cy="5782219"/>
          </a:xfrm>
          <a:prstGeom prst="rect">
            <a:avLst/>
          </a:prstGeom>
        </p:spPr>
        <p:txBody>
          <a:bodyPr>
            <a:no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i="1" dirty="0">
                <a:latin typeface="+mj-lt"/>
              </a:rPr>
              <a:t>Q.</a:t>
            </a:r>
            <a:r>
              <a:rPr lang="en-US" sz="2400" dirty="0">
                <a:latin typeface="+mj-lt"/>
              </a:rPr>
              <a:t> Which region represents the p-value of the test statistic -2.86?</a:t>
            </a:r>
          </a:p>
          <a:p>
            <a:pPr marL="0" indent="0">
              <a:buNone/>
            </a:pPr>
            <a:r>
              <a:rPr lang="en-US" sz="2400" dirty="0">
                <a:latin typeface="+mj-lt"/>
              </a:rPr>
              <a:t>	(A) Region 1</a:t>
            </a:r>
          </a:p>
          <a:p>
            <a:pPr marL="0" indent="0">
              <a:buNone/>
            </a:pPr>
            <a:r>
              <a:rPr lang="en-US" sz="2400" dirty="0">
                <a:latin typeface="+mj-lt"/>
              </a:rPr>
              <a:t>	(B) Region 4 </a:t>
            </a:r>
          </a:p>
          <a:p>
            <a:pPr marL="0" indent="0">
              <a:buNone/>
            </a:pPr>
            <a:r>
              <a:rPr lang="en-US" sz="2400" dirty="0">
                <a:latin typeface="+mj-lt"/>
              </a:rPr>
              <a:t>	(C) Region 1 + Region 4  </a:t>
            </a:r>
          </a:p>
          <a:p>
            <a:pPr marL="0" indent="0">
              <a:buNone/>
            </a:pPr>
            <a:r>
              <a:rPr lang="en-US" sz="2400" dirty="0">
                <a:latin typeface="+mj-lt"/>
              </a:rPr>
              <a:t>	(D) Region 2 + Region 3</a:t>
            </a:r>
          </a:p>
          <a:p>
            <a:pPr marL="0" indent="0">
              <a:buNone/>
            </a:pPr>
            <a:endParaRPr lang="en-US" sz="2400" b="1" i="1" dirty="0">
              <a:latin typeface="+mj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E151A9-2FCC-3B9B-88EA-2FF5BAB41BB0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710672" cy="82824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lnSpc>
                <a:spcPct val="110000"/>
              </a:lnSpc>
              <a:spcBef>
                <a:spcPct val="30000"/>
              </a:spcBef>
            </a:pPr>
            <a:r>
              <a:rPr lang="en-US" dirty="0"/>
              <a:t>Example 2: p-Value Approach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228FDC-7D9B-B335-3BD2-59E0CB6194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7663" y="3727939"/>
            <a:ext cx="6664338" cy="3130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8708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7C7109-3F93-6F83-96DD-A1951BA723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D92DDB2-1DA8-20CC-95C6-22FD4A4BB16B}"/>
              </a:ext>
            </a:extLst>
          </p:cNvPr>
          <p:cNvSpPr txBox="1"/>
          <p:nvPr/>
        </p:nvSpPr>
        <p:spPr>
          <a:xfrm>
            <a:off x="1851374" y="2545393"/>
            <a:ext cx="3107487" cy="434720"/>
          </a:xfrm>
          <a:prstGeom prst="rect">
            <a:avLst/>
          </a:prstGeom>
          <a:solidFill>
            <a:srgbClr val="FFFF00"/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2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6CCCC3-C282-5A75-90A1-5B1F06E32C25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710672" cy="82824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lnSpc>
                <a:spcPct val="110000"/>
              </a:lnSpc>
              <a:spcBef>
                <a:spcPct val="30000"/>
              </a:spcBef>
            </a:pPr>
            <a:r>
              <a:rPr lang="en-US" dirty="0"/>
              <a:t>Example 2: p-Value Approach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D5FF20-45D3-3D94-9792-B9F1AF2D5C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7663" y="3727939"/>
            <a:ext cx="6664338" cy="3130062"/>
          </a:xfrm>
          <a:prstGeom prst="rect">
            <a:avLst/>
          </a:prstGeom>
        </p:spPr>
      </p:pic>
      <p:sp>
        <p:nvSpPr>
          <p:cNvPr id="7" name="Rectangle 3">
            <a:extLst>
              <a:ext uri="{FF2B5EF4-FFF2-40B4-BE49-F238E27FC236}">
                <a16:creationId xmlns:a16="http://schemas.microsoft.com/office/drawing/2014/main" id="{6DBAE0E4-0482-52CC-96FA-D777C4F16EE6}"/>
              </a:ext>
            </a:extLst>
          </p:cNvPr>
          <p:cNvSpPr txBox="1">
            <a:spLocks noChangeArrowheads="1"/>
          </p:cNvSpPr>
          <p:nvPr/>
        </p:nvSpPr>
        <p:spPr>
          <a:xfrm>
            <a:off x="838200" y="1193370"/>
            <a:ext cx="9528802" cy="5782219"/>
          </a:xfrm>
          <a:prstGeom prst="rect">
            <a:avLst/>
          </a:prstGeom>
        </p:spPr>
        <p:txBody>
          <a:bodyPr>
            <a:no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i="1" dirty="0">
                <a:latin typeface="+mj-lt"/>
              </a:rPr>
              <a:t>Q.</a:t>
            </a:r>
            <a:r>
              <a:rPr lang="en-US" sz="2400" dirty="0">
                <a:latin typeface="+mj-lt"/>
              </a:rPr>
              <a:t> Which region represents the p-value of the test statistic -2.86?</a:t>
            </a:r>
          </a:p>
          <a:p>
            <a:pPr marL="0" indent="0">
              <a:buNone/>
            </a:pPr>
            <a:r>
              <a:rPr lang="en-US" sz="2400" dirty="0">
                <a:latin typeface="+mj-lt"/>
              </a:rPr>
              <a:t>	(A) Region 1</a:t>
            </a:r>
          </a:p>
          <a:p>
            <a:pPr marL="0" indent="0">
              <a:buNone/>
            </a:pPr>
            <a:r>
              <a:rPr lang="en-US" sz="2400" dirty="0">
                <a:latin typeface="+mj-lt"/>
              </a:rPr>
              <a:t>	(B) Region 4 </a:t>
            </a:r>
          </a:p>
          <a:p>
            <a:pPr marL="0" indent="0">
              <a:buNone/>
            </a:pPr>
            <a:r>
              <a:rPr lang="en-US" sz="2400" dirty="0">
                <a:latin typeface="+mj-lt"/>
              </a:rPr>
              <a:t>	(C) Region 1 + Region 4  = 2 </a:t>
            </a:r>
            <a:r>
              <a:rPr lang="en-US" sz="2400" b="0" i="0" dirty="0">
                <a:solidFill>
                  <a:srgbClr val="474747"/>
                </a:solidFill>
                <a:effectLst/>
                <a:latin typeface="+mj-lt"/>
              </a:rPr>
              <a:t>×</a:t>
            </a:r>
            <a:r>
              <a:rPr lang="en-US" sz="2400" dirty="0">
                <a:latin typeface="+mj-lt"/>
              </a:rPr>
              <a:t>Region 1 = 2 </a:t>
            </a:r>
            <a:r>
              <a:rPr lang="en-US" sz="2400" b="0" i="0" dirty="0">
                <a:solidFill>
                  <a:srgbClr val="474747"/>
                </a:solidFill>
                <a:effectLst/>
                <a:latin typeface="+mj-lt"/>
              </a:rPr>
              <a:t>×</a:t>
            </a:r>
            <a:r>
              <a:rPr lang="en-US" sz="2400" dirty="0">
                <a:latin typeface="+mj-lt"/>
              </a:rPr>
              <a:t>P(Z &lt; -2.86)</a:t>
            </a:r>
          </a:p>
          <a:p>
            <a:pPr marL="0" indent="0">
              <a:buNone/>
            </a:pPr>
            <a:r>
              <a:rPr lang="en-US" sz="2400" dirty="0">
                <a:latin typeface="+mj-lt"/>
              </a:rPr>
              <a:t>	(D) Region 2 + Region 3</a:t>
            </a:r>
          </a:p>
          <a:p>
            <a:pPr marL="0" indent="0">
              <a:buNone/>
            </a:pPr>
            <a:endParaRPr lang="en-US" sz="2400" b="1" i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2275862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838200" y="1568565"/>
            <a:ext cx="9829800" cy="5334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i="1" dirty="0"/>
              <a:t>Q. </a:t>
            </a:r>
            <a:r>
              <a:rPr lang="en-US" sz="2400" dirty="0"/>
              <a:t>Use python to find P(Z &lt; -2.86).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5FFF972-49D4-39ED-0BBF-D1FF344E22B0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710672" cy="82824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lnSpc>
                <a:spcPct val="110000"/>
              </a:lnSpc>
              <a:spcBef>
                <a:spcPct val="30000"/>
              </a:spcBef>
            </a:pPr>
            <a:r>
              <a:rPr lang="en-US" dirty="0"/>
              <a:t>Example 2: p-Value Approach</a:t>
            </a:r>
          </a:p>
        </p:txBody>
      </p:sp>
    </p:spTree>
    <p:extLst>
      <p:ext uri="{BB962C8B-B14F-4D97-AF65-F5344CB8AC3E}">
        <p14:creationId xmlns:p14="http://schemas.microsoft.com/office/powerpoint/2010/main" val="118207294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B3F28C-A811-4FAD-3364-BD0E03A9F4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3">
                <a:extLst>
                  <a:ext uri="{FF2B5EF4-FFF2-40B4-BE49-F238E27FC236}">
                    <a16:creationId xmlns:a16="http://schemas.microsoft.com/office/drawing/2014/main" id="{F00D0D2A-D9E1-3609-7696-A66C074EC7A8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838200" y="1565389"/>
                <a:ext cx="9528802" cy="5410200"/>
              </a:xfrm>
              <a:prstGeom prst="rect">
                <a:avLst/>
              </a:prstGeom>
            </p:spPr>
            <p:txBody>
              <a:bodyPr>
                <a:noAutofit/>
              </a:bodyPr>
              <a:lstStyle>
                <a:lvl1pPr marL="274320" indent="-274320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SzPct val="95000"/>
                  <a:buFont typeface="Wingdings 2"/>
                  <a:buChar char=""/>
                  <a:defRPr kumimoji="0"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40080" indent="-246888" algn="l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85000"/>
                  <a:buFont typeface="Wingdings 2"/>
                  <a:buChar char=""/>
                  <a:defRPr kumimoji="0"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-246888" algn="l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 2"/>
                  <a:buChar char=""/>
                  <a:defRPr kumimoji="0"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188720" indent="-210312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SzPct val="65000"/>
                  <a:buFont typeface="Wingdings 2"/>
                  <a:buChar char="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10312" algn="l" rtl="0" eaLnBrk="1" latinLnBrk="0" hangingPunct="1">
                  <a:spcBef>
                    <a:spcPct val="20000"/>
                  </a:spcBef>
                  <a:buClr>
                    <a:schemeClr val="accent4"/>
                  </a:buClr>
                  <a:buSzPct val="65000"/>
                  <a:buFont typeface="Wingdings 2"/>
                  <a:buChar char="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37360" indent="-210312" algn="l" rtl="0" eaLnBrk="1" latinLnBrk="0" hangingPunct="1">
                  <a:spcBef>
                    <a:spcPct val="20000"/>
                  </a:spcBef>
                  <a:buClr>
                    <a:schemeClr val="accent5"/>
                  </a:buClr>
                  <a:buSzPct val="80000"/>
                  <a:buFont typeface="Wingdings 2"/>
                  <a:buChar char=""/>
                  <a:defRPr kumimoji="0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920240" indent="-182880" algn="l" rtl="0" eaLnBrk="1" latinLnBrk="0" hangingPunct="1">
                  <a:spcBef>
                    <a:spcPct val="20000"/>
                  </a:spcBef>
                  <a:buClr>
                    <a:schemeClr val="accent6"/>
                  </a:buClr>
                  <a:buSzPct val="80000"/>
                  <a:buFont typeface="Wingdings 2"/>
                  <a:buChar char=""/>
                  <a:defRPr kumimoji="0" sz="16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94560" indent="-182880" algn="l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Char char="•"/>
                  <a:defRPr kumimoji="0"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468880" indent="-182880" algn="l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Tx/>
                  <a:buChar char="•"/>
                  <a:defRPr kumimoji="0" sz="14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>
                    <a:latin typeface="+mj-lt"/>
                  </a:rPr>
                  <a:t>  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>
                    <a:latin typeface="+mj-lt"/>
                  </a:rPr>
                  <a:t>  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>
                    <a:latin typeface="+mj-lt"/>
                  </a:rPr>
                  <a:t>For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+mj-lt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sz="2400" i="1">
                        <a:latin typeface="+mj-lt"/>
                        <a:ea typeface="Cambria Math" panose="02040503050406030204" pitchFamily="18" charset="0"/>
                      </a:rPr>
                      <m:t>=0.05</m:t>
                    </m:r>
                  </m:oMath>
                </a14:m>
                <a:r>
                  <a:rPr lang="en-US" sz="2400" dirty="0">
                    <a:latin typeface="+mj-lt"/>
                  </a:rPr>
                  <a:t>, the critical values are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+mj-lt"/>
                        <a:ea typeface="Cambria Math" panose="02040503050406030204" pitchFamily="18" charset="0"/>
                      </a:rPr>
                      <m:t>±2</m:t>
                    </m:r>
                  </m:oMath>
                </a14:m>
                <a:r>
                  <a:rPr lang="en-US" sz="2400" dirty="0">
                    <a:latin typeface="+mj-lt"/>
                  </a:rPr>
                  <a:t>.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>
                    <a:latin typeface="+mj-lt"/>
                  </a:rPr>
                  <a:t>Compute the test statistics (Z value of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400" i="1">
                            <a:latin typeface="+mj-lt"/>
                          </a:rPr>
                        </m:ctrlPr>
                      </m:accPr>
                      <m:e>
                        <m:r>
                          <a:rPr lang="en-US" sz="2400" i="1">
                            <a:latin typeface="+mj-lt"/>
                          </a:rPr>
                          <m:t>𝑋</m:t>
                        </m:r>
                      </m:e>
                    </m:acc>
                  </m:oMath>
                </a14:m>
                <a:r>
                  <a:rPr lang="en-US" sz="2400" dirty="0">
                    <a:latin typeface="+mj-lt"/>
                  </a:rPr>
                  <a:t>): </a:t>
                </a:r>
              </a:p>
              <a:p>
                <a:pPr marL="457200" indent="-457200">
                  <a:buFont typeface="+mj-lt"/>
                  <a:buAutoNum type="arabicPeriod"/>
                </a:pPr>
                <a:endParaRPr lang="en-US" sz="2400" dirty="0">
                  <a:latin typeface="+mj-lt"/>
                </a:endParaRPr>
              </a:p>
              <a:p>
                <a:pPr marL="457200" indent="-457200">
                  <a:buFont typeface="+mj-lt"/>
                  <a:buAutoNum type="arabicPeriod"/>
                </a:pPr>
                <a:endParaRPr lang="en-US" sz="2400" dirty="0">
                  <a:latin typeface="+mj-lt"/>
                </a:endParaRPr>
              </a:p>
              <a:p>
                <a:pPr marL="0" indent="0">
                  <a:buNone/>
                </a:pPr>
                <a:r>
                  <a:rPr lang="en-US" sz="2400" dirty="0">
                    <a:latin typeface="+mj-lt"/>
                  </a:rPr>
                  <a:t>	and the p-value.</a:t>
                </a:r>
              </a:p>
              <a:p>
                <a:pPr marL="457200" indent="-457200">
                  <a:buFont typeface="+mj-lt"/>
                  <a:buAutoNum type="arabicPeriod" startAt="5"/>
                </a:pPr>
                <a:r>
                  <a:rPr lang="en-US" sz="2400" dirty="0">
                    <a:latin typeface="+mj-lt"/>
                  </a:rPr>
                  <a:t>Compare the test statistics and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+mj-lt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2400" dirty="0">
                    <a:latin typeface="+mj-lt"/>
                  </a:rPr>
                  <a:t>:</a:t>
                </a:r>
              </a:p>
              <a:p>
                <a:pPr marL="0" indent="0">
                  <a:buNone/>
                </a:pPr>
                <a:r>
                  <a:rPr lang="en-US" sz="2400" dirty="0">
                    <a:solidFill>
                      <a:srgbClr val="FF0000"/>
                    </a:solidFill>
                    <a:latin typeface="+mj-lt"/>
                  </a:rPr>
                  <a:t>	</a:t>
                </a:r>
                <a:r>
                  <a:rPr lang="en-US" sz="2400" dirty="0">
                    <a:solidFill>
                      <a:schemeClr val="tx1"/>
                    </a:solidFill>
                    <a:latin typeface="+mj-lt"/>
                  </a:rPr>
                  <a:t>p-value = 2</a:t>
                </a:r>
                <a:r>
                  <a:rPr lang="en-US" sz="2400" dirty="0">
                    <a:solidFill>
                      <a:srgbClr val="474747"/>
                    </a:solidFill>
                  </a:rPr>
                  <a:t> × </a:t>
                </a:r>
                <a:r>
                  <a:rPr lang="en-US" sz="2400" dirty="0">
                    <a:solidFill>
                      <a:schemeClr val="tx1"/>
                    </a:solidFill>
                    <a:latin typeface="+mj-lt"/>
                  </a:rPr>
                  <a:t>P(Z &lt; -2.86) = 2</a:t>
                </a:r>
                <a:r>
                  <a:rPr lang="en-US" sz="2400" dirty="0">
                    <a:solidFill>
                      <a:srgbClr val="474747"/>
                    </a:solidFill>
                  </a:rPr>
                  <a:t> ×</a:t>
                </a:r>
                <a:r>
                  <a:rPr lang="en-US" sz="2400" dirty="0">
                    <a:solidFill>
                      <a:schemeClr val="tx1"/>
                    </a:solidFill>
                    <a:latin typeface="+mj-lt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0.002</m:t>
                    </m:r>
                  </m:oMath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  <a:p>
                <a:pPr marL="0" indent="0">
                  <a:buNone/>
                </a:pPr>
                <a:r>
                  <a:rPr lang="en-US" sz="2400" dirty="0">
                    <a:solidFill>
                      <a:schemeClr val="tx1"/>
                    </a:solidFill>
                    <a:latin typeface="+mj-lt"/>
                  </a:rPr>
                  <a:t>      		 = 0.004 &lt;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+mj-lt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sz="2400" i="1">
                        <a:solidFill>
                          <a:schemeClr val="tx1"/>
                        </a:solidFill>
                        <a:latin typeface="+mj-lt"/>
                        <a:ea typeface="Cambria Math" panose="02040503050406030204" pitchFamily="18" charset="0"/>
                      </a:rPr>
                      <m:t>=0.05</m:t>
                    </m:r>
                  </m:oMath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  <a:p>
                <a:pPr marL="0" indent="0">
                  <a:buNone/>
                </a:pPr>
                <a:r>
                  <a:rPr lang="en-US" sz="2400" dirty="0">
                    <a:latin typeface="+mj-lt"/>
                  </a:rPr>
                  <a:t>Can reject the null hypothesis with 95% confidence</a:t>
                </a:r>
              </a:p>
              <a:p>
                <a:pPr marL="0" indent="0">
                  <a:buNone/>
                </a:pPr>
                <a:endParaRPr lang="en-US" sz="2400" dirty="0">
                  <a:latin typeface="+mj-lt"/>
                </a:endParaRPr>
              </a:p>
            </p:txBody>
          </p:sp>
        </mc:Choice>
        <mc:Fallback>
          <p:sp>
            <p:nvSpPr>
              <p:cNvPr id="6" name="Rectangle 3">
                <a:extLst>
                  <a:ext uri="{FF2B5EF4-FFF2-40B4-BE49-F238E27FC236}">
                    <a16:creationId xmlns:a16="http://schemas.microsoft.com/office/drawing/2014/main" id="{F00D0D2A-D9E1-3609-7696-A66C074EC7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565389"/>
                <a:ext cx="9528802" cy="5410200"/>
              </a:xfrm>
              <a:prstGeom prst="rect">
                <a:avLst/>
              </a:prstGeom>
              <a:blipFill>
                <a:blip r:embed="rId3"/>
                <a:stretch>
                  <a:fillRect l="-10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7E0BBB7-0D43-D59D-A6F5-E04CA065B467}"/>
                  </a:ext>
                </a:extLst>
              </p:cNvPr>
              <p:cNvSpPr txBox="1"/>
              <p:nvPr/>
            </p:nvSpPr>
            <p:spPr>
              <a:xfrm>
                <a:off x="3000990" y="2037494"/>
                <a:ext cx="1750828" cy="430887"/>
              </a:xfrm>
              <a:prstGeom prst="rect">
                <a:avLst/>
              </a:prstGeom>
              <a:solidFill>
                <a:srgbClr val="FF0000">
                  <a:alpha val="15000"/>
                </a:srgbClr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=260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8B7EA21-0D1E-4B27-A443-A599824BCE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0990" y="2037494"/>
                <a:ext cx="1750828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B6841BF-B054-0E09-3CDF-64B5BE1D6415}"/>
                  </a:ext>
                </a:extLst>
              </p:cNvPr>
              <p:cNvSpPr txBox="1"/>
              <p:nvPr/>
            </p:nvSpPr>
            <p:spPr>
              <a:xfrm>
                <a:off x="1182463" y="2037494"/>
                <a:ext cx="1750828" cy="430887"/>
              </a:xfrm>
              <a:prstGeom prst="rect">
                <a:avLst/>
              </a:prstGeom>
              <a:solidFill>
                <a:srgbClr val="7030A0">
                  <a:alpha val="20000"/>
                </a:srgbClr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=0.05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D827165-86EC-4163-95F5-031EBACE7D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2463" y="2037494"/>
                <a:ext cx="1750828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CA52576-6B7F-9C09-4759-C3A05B2F19B3}"/>
                  </a:ext>
                </a:extLst>
              </p:cNvPr>
              <p:cNvSpPr txBox="1"/>
              <p:nvPr/>
            </p:nvSpPr>
            <p:spPr>
              <a:xfrm>
                <a:off x="1190594" y="1586193"/>
                <a:ext cx="1750828" cy="430887"/>
              </a:xfrm>
              <a:prstGeom prst="rect">
                <a:avLst/>
              </a:prstGeom>
              <a:noFill/>
              <a:ln w="19050">
                <a:solidFill>
                  <a:srgbClr val="00B0F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=10.1</m:t>
                    </m:r>
                  </m:oMath>
                </a14:m>
                <a:r>
                  <a:rPr lang="en-US" sz="2200" dirty="0"/>
                  <a:t>  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B329184-6C48-4B20-B789-5E3C8EA849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0594" y="1586193"/>
                <a:ext cx="1750828" cy="430887"/>
              </a:xfrm>
              <a:prstGeom prst="rect">
                <a:avLst/>
              </a:prstGeom>
              <a:blipFill>
                <a:blip r:embed="rId6"/>
                <a:stretch>
                  <a:fillRect b="-2778"/>
                </a:stretch>
              </a:blipFill>
              <a:ln w="19050"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B73B603-BC9F-BB68-8DB8-177613AA213D}"/>
                  </a:ext>
                </a:extLst>
              </p:cNvPr>
              <p:cNvSpPr txBox="1"/>
              <p:nvPr/>
            </p:nvSpPr>
            <p:spPr>
              <a:xfrm>
                <a:off x="3000990" y="1590503"/>
                <a:ext cx="1750828" cy="430887"/>
              </a:xfrm>
              <a:prstGeom prst="rect">
                <a:avLst/>
              </a:prstGeom>
              <a:noFill/>
              <a:ln w="19050">
                <a:solidFill>
                  <a:srgbClr val="00B0F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≠10.1</m:t>
                    </m:r>
                  </m:oMath>
                </a14:m>
                <a:r>
                  <a:rPr lang="en-US" sz="2200" dirty="0"/>
                  <a:t>  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2823DF7-C67C-49E1-9BB6-EA96E23A5D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0990" y="1590503"/>
                <a:ext cx="1750828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19050"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2DD7926-C450-913C-6E13-FE9D65619DD5}"/>
                  </a:ext>
                </a:extLst>
              </p:cNvPr>
              <p:cNvSpPr txBox="1"/>
              <p:nvPr/>
            </p:nvSpPr>
            <p:spPr>
              <a:xfrm>
                <a:off x="-621222" y="3331564"/>
                <a:ext cx="7833709" cy="8276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sz="22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̅"/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200" i="1">
                                  <a:latin typeface="Cambria Math"/>
                                </a:rPr>
                                <m:t>𝑋</m:t>
                              </m:r>
                            </m:e>
                          </m:acc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/>
                                  <a:ea typeface="Cambria Math"/>
                                </a:rPr>
                                <m:t>𝜇</m:t>
                              </m:r>
                            </m:e>
                            <m:sub>
                              <m:acc>
                                <m:accPr>
                                  <m:chr m:val="̅"/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200" i="1">
                                      <a:latin typeface="Cambria Math"/>
                                    </a:rPr>
                                    <m:t>𝑋</m:t>
                                  </m:r>
                                </m:e>
                              </m:acc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acc>
                                <m:accPr>
                                  <m:chr m:val="̅"/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  <m:t>𝑋</m:t>
                                  </m:r>
                                </m:e>
                              </m:acc>
                            </m:sub>
                          </m:sSub>
                        </m:den>
                      </m:f>
                      <m:r>
                        <a:rPr lang="en-US" sz="2200" i="1">
                          <a:latin typeface="Cambria Math" panose="02040503050406030204" pitchFamily="18" charset="0"/>
                          <a:ea typeface="Cambria Math"/>
                        </a:rPr>
                        <m:t>=</m:t>
                      </m:r>
                      <m:f>
                        <m:f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̅"/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200" i="1">
                                  <a:latin typeface="Cambria Math"/>
                                </a:rPr>
                                <m:t>𝑋</m:t>
                              </m:r>
                            </m:e>
                          </m:acc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  <m:r>
                            <m:rPr>
                              <m:nor/>
                            </m:rPr>
                            <a:rPr lang="en-US" sz="2200" dirty="0">
                              <a:ea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acc>
                                <m:accPr>
                                  <m:chr m:val="̅"/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  <m:t>𝑋</m:t>
                                  </m:r>
                                </m:e>
                              </m:acc>
                            </m:sub>
                          </m:sSub>
                        </m:den>
                      </m:f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87DBE53-1BF9-4429-BFF5-E2453F0018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621222" y="3331564"/>
                <a:ext cx="7833709" cy="827662"/>
              </a:xfrm>
              <a:prstGeom prst="rect">
                <a:avLst/>
              </a:prstGeom>
              <a:blipFill>
                <a:blip r:embed="rId8"/>
                <a:stretch>
                  <a:fillRect t="-1515" b="-1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5BC61EC-6B21-AC58-41BA-BB0A43F1B485}"/>
                  </a:ext>
                </a:extLst>
              </p:cNvPr>
              <p:cNvSpPr txBox="1"/>
              <p:nvPr/>
            </p:nvSpPr>
            <p:spPr>
              <a:xfrm>
                <a:off x="9723355" y="1595337"/>
                <a:ext cx="1998405" cy="769441"/>
              </a:xfrm>
              <a:prstGeom prst="rect">
                <a:avLst/>
              </a:prstGeom>
              <a:solidFill>
                <a:srgbClr val="FFC000">
                  <a:alpha val="20000"/>
                </a:srgbClr>
              </a:solidFill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200" i="1">
                              <a:latin typeface="Cambria Math"/>
                            </a:rPr>
                            <m:t>𝑋</m:t>
                          </m:r>
                        </m:e>
                      </m:acc>
                      <m:r>
                        <a:rPr lang="en-US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=9.1</m:t>
                      </m:r>
                    </m:oMath>
                  </m:oMathPara>
                </a14:m>
                <a:endParaRPr lang="en-US" sz="220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  <m:r>
                        <a:rPr lang="en-US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=5.7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1A93E4A-89A9-46B9-9726-5A20EEF12C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23355" y="1595337"/>
                <a:ext cx="1998405" cy="76944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tangle 20">
            <a:extLst>
              <a:ext uri="{FF2B5EF4-FFF2-40B4-BE49-F238E27FC236}">
                <a16:creationId xmlns:a16="http://schemas.microsoft.com/office/drawing/2014/main" id="{447AFD32-BFFA-06F3-ADBD-7ACE430E9BD6}"/>
              </a:ext>
            </a:extLst>
          </p:cNvPr>
          <p:cNvSpPr/>
          <p:nvPr/>
        </p:nvSpPr>
        <p:spPr>
          <a:xfrm>
            <a:off x="9723356" y="2602319"/>
            <a:ext cx="1998405" cy="3037659"/>
          </a:xfrm>
          <a:prstGeom prst="rect">
            <a:avLst/>
          </a:prstGeom>
          <a:solidFill>
            <a:srgbClr val="FFC000">
              <a:alpha val="20000"/>
            </a:srgb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A0137D1-39FE-E193-B783-7C5E52B6B315}"/>
                  </a:ext>
                </a:extLst>
              </p:cNvPr>
              <p:cNvSpPr txBox="1"/>
              <p:nvPr/>
            </p:nvSpPr>
            <p:spPr>
              <a:xfrm>
                <a:off x="10193132" y="3442996"/>
                <a:ext cx="1026075" cy="79175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2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US" sz="22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2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2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2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E6D2ABF-705C-431C-A80C-52231B4409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3132" y="3442996"/>
                <a:ext cx="1026075" cy="79175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735EE51-EC7F-436B-7BD4-01C96303CDAE}"/>
                  </a:ext>
                </a:extLst>
              </p:cNvPr>
              <p:cNvSpPr txBox="1"/>
              <p:nvPr/>
            </p:nvSpPr>
            <p:spPr>
              <a:xfrm>
                <a:off x="10312798" y="4267197"/>
                <a:ext cx="881009" cy="82093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2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2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2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5.7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2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2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260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6BF1EB5-C567-4C51-8F18-D03A50D65C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12798" y="4267197"/>
                <a:ext cx="881009" cy="820930"/>
              </a:xfrm>
              <a:prstGeom prst="rect">
                <a:avLst/>
              </a:prstGeom>
              <a:blipFill>
                <a:blip r:embed="rId11"/>
                <a:stretch>
                  <a:fillRect r="-2714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B4AEB40-2427-B6D3-9A6A-42F5771ADE22}"/>
                  </a:ext>
                </a:extLst>
              </p:cNvPr>
              <p:cNvSpPr txBox="1"/>
              <p:nvPr/>
            </p:nvSpPr>
            <p:spPr>
              <a:xfrm>
                <a:off x="9795801" y="2691304"/>
                <a:ext cx="1401168" cy="7914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3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3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acc>
                            <m:accPr>
                              <m:chr m:val="̅"/>
                              <m:ctrlPr>
                                <a:rPr lang="en-US" sz="23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300" i="1">
                                  <a:latin typeface="Cambria Math"/>
                                </a:rPr>
                                <m:t>𝑋</m:t>
                              </m:r>
                            </m:e>
                          </m:acc>
                        </m:sub>
                      </m:sSub>
                      <m:r>
                        <a:rPr lang="en-US" sz="23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3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3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3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3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51ADD71-55FC-4D7E-B32C-7813791ABF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95801" y="2691304"/>
                <a:ext cx="1401168" cy="79143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1EB786D-2531-879D-0B0B-65976407AC03}"/>
                  </a:ext>
                </a:extLst>
              </p:cNvPr>
              <p:cNvSpPr txBox="1"/>
              <p:nvPr/>
            </p:nvSpPr>
            <p:spPr>
              <a:xfrm>
                <a:off x="10193131" y="5170991"/>
                <a:ext cx="1201758" cy="4308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2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=0.35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E14DF40-C94C-4674-BA20-814273C639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3131" y="5170991"/>
                <a:ext cx="1201758" cy="43088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E9FCDE3-1DD6-B956-5A27-1BE7115B06A1}"/>
                  </a:ext>
                </a:extLst>
              </p:cNvPr>
              <p:cNvSpPr txBox="1"/>
              <p:nvPr/>
            </p:nvSpPr>
            <p:spPr>
              <a:xfrm>
                <a:off x="4268399" y="3387346"/>
                <a:ext cx="2232974" cy="7284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2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200" i="1" dirty="0">
                              <a:latin typeface="Cambria Math" panose="02040503050406030204" pitchFamily="18" charset="0"/>
                            </a:rPr>
                            <m:t>9.1−10.1</m:t>
                          </m:r>
                        </m:num>
                        <m:den>
                          <m:r>
                            <a:rPr lang="en-US" sz="2200" i="1" dirty="0">
                              <a:latin typeface="Cambria Math" panose="02040503050406030204" pitchFamily="18" charset="0"/>
                            </a:rPr>
                            <m:t>0.35</m:t>
                          </m:r>
                        </m:den>
                      </m:f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BAEB6AD-07FB-4081-8330-C1EFD1D7A0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8399" y="3387346"/>
                <a:ext cx="2232974" cy="728405"/>
              </a:xfrm>
              <a:prstGeom prst="rect">
                <a:avLst/>
              </a:prstGeom>
              <a:blipFill>
                <a:blip r:embed="rId15"/>
                <a:stretch>
                  <a:fillRect b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AE63721-EEB2-A548-29A7-21FCAF8753F0}"/>
                  </a:ext>
                </a:extLst>
              </p:cNvPr>
              <p:cNvSpPr txBox="1"/>
              <p:nvPr/>
            </p:nvSpPr>
            <p:spPr>
              <a:xfrm>
                <a:off x="5932012" y="3550099"/>
                <a:ext cx="1556575" cy="4308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 dirty="0">
                          <a:latin typeface="Cambria Math" panose="02040503050406030204" pitchFamily="18" charset="0"/>
                        </a:rPr>
                        <m:t>=−2.86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80D45893-50E2-41C8-AA07-B5E305460A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2012" y="3550099"/>
                <a:ext cx="1556575" cy="43088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B54A6F61-8D7C-D16D-3A4C-2DB8EF9713AB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710672" cy="82824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lnSpc>
                <a:spcPct val="110000"/>
              </a:lnSpc>
              <a:spcBef>
                <a:spcPct val="30000"/>
              </a:spcBef>
            </a:pPr>
            <a:r>
              <a:rPr lang="en-US" dirty="0"/>
              <a:t>Example 2: p-Value Approach</a:t>
            </a:r>
          </a:p>
        </p:txBody>
      </p:sp>
    </p:spTree>
    <p:extLst>
      <p:ext uri="{BB962C8B-B14F-4D97-AF65-F5344CB8AC3E}">
        <p14:creationId xmlns:p14="http://schemas.microsoft.com/office/powerpoint/2010/main" val="319280683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3">
            <a:extLst>
              <a:ext uri="{FF2B5EF4-FFF2-40B4-BE49-F238E27FC236}">
                <a16:creationId xmlns:a16="http://schemas.microsoft.com/office/drawing/2014/main" id="{3BF10669-FA07-44B3-8BB2-5A4F14F81AA3}"/>
              </a:ext>
            </a:extLst>
          </p:cNvPr>
          <p:cNvSpPr txBox="1">
            <a:spLocks noChangeArrowheads="1"/>
          </p:cNvSpPr>
          <p:nvPr/>
        </p:nvSpPr>
        <p:spPr>
          <a:xfrm>
            <a:off x="2115879" y="1793080"/>
            <a:ext cx="8143530" cy="2593622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90000"/>
              </a:lnSpc>
              <a:buSzTx/>
              <a:buNone/>
            </a:pPr>
            <a:endParaRPr lang="en-US" altLang="zh-CN" sz="2200" dirty="0">
              <a:ea typeface="宋体" pitchFamily="2" charset="-122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E6D2ABF-705C-431C-A80C-52231B4409B6}"/>
              </a:ext>
            </a:extLst>
          </p:cNvPr>
          <p:cNvSpPr txBox="1"/>
          <p:nvPr/>
        </p:nvSpPr>
        <p:spPr>
          <a:xfrm>
            <a:off x="8730780" y="2711621"/>
            <a:ext cx="1026075" cy="43088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endParaRPr lang="en-US" sz="22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9" name="Rectangle 3">
                <a:extLst>
                  <a:ext uri="{FF2B5EF4-FFF2-40B4-BE49-F238E27FC236}">
                    <a16:creationId xmlns:a16="http://schemas.microsoft.com/office/drawing/2014/main" id="{8B77A79C-3873-4589-94B1-F7DE33DB37D0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838200" y="1828800"/>
                <a:ext cx="9770182" cy="5410200"/>
              </a:xfrm>
              <a:prstGeom prst="rect">
                <a:avLst/>
              </a:prstGeom>
            </p:spPr>
            <p:txBody>
              <a:bodyPr>
                <a:noAutofit/>
              </a:bodyPr>
              <a:lstStyle>
                <a:lvl1pPr marL="274320" indent="-274320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SzPct val="95000"/>
                  <a:buFont typeface="Wingdings 2"/>
                  <a:buChar char=""/>
                  <a:defRPr kumimoji="0"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40080" indent="-246888" algn="l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85000"/>
                  <a:buFont typeface="Wingdings 2"/>
                  <a:buChar char=""/>
                  <a:defRPr kumimoji="0"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-246888" algn="l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 2"/>
                  <a:buChar char=""/>
                  <a:defRPr kumimoji="0"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188720" indent="-210312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SzPct val="65000"/>
                  <a:buFont typeface="Wingdings 2"/>
                  <a:buChar char="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10312" algn="l" rtl="0" eaLnBrk="1" latinLnBrk="0" hangingPunct="1">
                  <a:spcBef>
                    <a:spcPct val="20000"/>
                  </a:spcBef>
                  <a:buClr>
                    <a:schemeClr val="accent4"/>
                  </a:buClr>
                  <a:buSzPct val="65000"/>
                  <a:buFont typeface="Wingdings 2"/>
                  <a:buChar char="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37360" indent="-210312" algn="l" rtl="0" eaLnBrk="1" latinLnBrk="0" hangingPunct="1">
                  <a:spcBef>
                    <a:spcPct val="20000"/>
                  </a:spcBef>
                  <a:buClr>
                    <a:schemeClr val="accent5"/>
                  </a:buClr>
                  <a:buSzPct val="80000"/>
                  <a:buFont typeface="Wingdings 2"/>
                  <a:buChar char=""/>
                  <a:defRPr kumimoji="0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920240" indent="-182880" algn="l" rtl="0" eaLnBrk="1" latinLnBrk="0" hangingPunct="1">
                  <a:spcBef>
                    <a:spcPct val="20000"/>
                  </a:spcBef>
                  <a:buClr>
                    <a:schemeClr val="accent6"/>
                  </a:buClr>
                  <a:buSzPct val="80000"/>
                  <a:buFont typeface="Wingdings 2"/>
                  <a:buChar char=""/>
                  <a:defRPr kumimoji="0" sz="16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94560" indent="-182880" algn="l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Char char="•"/>
                  <a:defRPr kumimoji="0"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468880" indent="-182880" algn="l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Tx/>
                  <a:buChar char="•"/>
                  <a:defRPr kumimoji="0" sz="14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400" dirty="0">
                    <a:latin typeface="+mj-lt"/>
                  </a:rPr>
                  <a:t>Statistical conclusion:</a:t>
                </a:r>
              </a:p>
              <a:p>
                <a:pPr lvl="1"/>
                <a:r>
                  <a:rPr lang="en-US" dirty="0">
                    <a:latin typeface="+mj-lt"/>
                  </a:rPr>
                  <a:t>Can’t reject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+mj-lt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+mj-lt"/>
                            <a:ea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latin typeface="+mj-lt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latin typeface="+mj-lt"/>
                  </a:rPr>
                  <a:t> with 95% confidence.</a:t>
                </a:r>
              </a:p>
              <a:p>
                <a:pPr lvl="1"/>
                <a:r>
                  <a:rPr lang="en-US" dirty="0">
                    <a:latin typeface="+mj-lt"/>
                  </a:rPr>
                  <a:t>Can’t reject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+mj-lt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+mj-lt"/>
                            <a:ea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latin typeface="+mj-lt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latin typeface="+mj-lt"/>
                  </a:rPr>
                  <a:t>.</a:t>
                </a:r>
              </a:p>
              <a:p>
                <a:pPr lvl="1"/>
                <a:endParaRPr lang="en-US" dirty="0">
                  <a:latin typeface="+mj-lt"/>
                </a:endParaRPr>
              </a:p>
              <a:p>
                <a:pPr marL="0" indent="0" algn="l">
                  <a:buNone/>
                </a:pPr>
                <a:r>
                  <a:rPr lang="en-US" sz="2400" dirty="0">
                    <a:latin typeface="+mj-lt"/>
                  </a:rPr>
                  <a:t>Practical conclusion: </a:t>
                </a:r>
              </a:p>
              <a:p>
                <a:pPr lvl="1"/>
                <a:r>
                  <a:rPr lang="en-US" dirty="0">
                    <a:latin typeface="+mj-lt"/>
                  </a:rPr>
                  <a:t>Can’t reject the hypothesis that the average stay is 10.1 days</a:t>
                </a:r>
              </a:p>
              <a:p>
                <a:pPr lvl="1"/>
                <a:r>
                  <a:rPr lang="en-US" dirty="0">
                    <a:latin typeface="+mj-lt"/>
                  </a:rPr>
                  <a:t>The average stay is not significantly different from 10.1 days</a:t>
                </a:r>
              </a:p>
              <a:p>
                <a:pPr lvl="1"/>
                <a:endParaRPr lang="en-US" dirty="0">
                  <a:latin typeface="+mj-lt"/>
                </a:endParaRPr>
              </a:p>
            </p:txBody>
          </p:sp>
        </mc:Choice>
        <mc:Fallback>
          <p:sp>
            <p:nvSpPr>
              <p:cNvPr id="29" name="Rectangle 3">
                <a:extLst>
                  <a:ext uri="{FF2B5EF4-FFF2-40B4-BE49-F238E27FC236}">
                    <a16:creationId xmlns:a16="http://schemas.microsoft.com/office/drawing/2014/main" id="{8B77A79C-3873-4589-94B1-F7DE33DB37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828800"/>
                <a:ext cx="9770182" cy="5410200"/>
              </a:xfrm>
              <a:prstGeom prst="rect">
                <a:avLst/>
              </a:prstGeom>
              <a:blipFill>
                <a:blip r:embed="rId3"/>
                <a:stretch>
                  <a:fillRect l="-1039" t="-9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8A84C8C-1BEA-4D43-9E6A-23B400A0ED1B}"/>
                  </a:ext>
                </a:extLst>
              </p:cNvPr>
              <p:cNvSpPr txBox="1"/>
              <p:nvPr/>
            </p:nvSpPr>
            <p:spPr>
              <a:xfrm>
                <a:off x="5105400" y="5943601"/>
                <a:ext cx="1750828" cy="430887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𝑨𝒍𝒍</m:t>
                      </m:r>
                      <m:r>
                        <a:rPr lang="en-US" sz="22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2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𝒔𝒕𝒂𝒕𝒆𝒎𝒆𝒏𝒕𝒔</m:t>
                      </m:r>
                      <m:r>
                        <a:rPr lang="en-US" sz="22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2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𝒘𝒐𝒓𝒌</m:t>
                      </m:r>
                      <m:r>
                        <a:rPr lang="en-US" sz="22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!</m:t>
                      </m:r>
                    </m:oMath>
                  </m:oMathPara>
                </a14:m>
                <a:endParaRPr lang="en-US" sz="2200" b="1" i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8A84C8C-1BEA-4D43-9E6A-23B400A0ED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5400" y="5943601"/>
                <a:ext cx="1750828" cy="430887"/>
              </a:xfrm>
              <a:prstGeom prst="rect">
                <a:avLst/>
              </a:prstGeom>
              <a:blipFill>
                <a:blip r:embed="rId4"/>
                <a:stretch>
                  <a:fillRect l="-39130" r="-34783" b="-17143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BA9D157-C8D2-4584-93A4-D6B5553255B3}"/>
                  </a:ext>
                </a:extLst>
              </p:cNvPr>
              <p:cNvSpPr txBox="1"/>
              <p:nvPr/>
            </p:nvSpPr>
            <p:spPr>
              <a:xfrm>
                <a:off x="2036885" y="1194738"/>
                <a:ext cx="1750828" cy="430887"/>
              </a:xfrm>
              <a:prstGeom prst="rect">
                <a:avLst/>
              </a:prstGeom>
              <a:noFill/>
              <a:ln w="19050">
                <a:solidFill>
                  <a:srgbClr val="00B0F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=10.1</m:t>
                    </m:r>
                  </m:oMath>
                </a14:m>
                <a:r>
                  <a:rPr lang="en-US" sz="2200" dirty="0"/>
                  <a:t>  </a:t>
                </a: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BA9D157-C8D2-4584-93A4-D6B5553255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6885" y="1194738"/>
                <a:ext cx="1750828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19050"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11247B0-8962-42BE-BE1D-C46350C055D9}"/>
                  </a:ext>
                </a:extLst>
              </p:cNvPr>
              <p:cNvSpPr txBox="1"/>
              <p:nvPr/>
            </p:nvSpPr>
            <p:spPr>
              <a:xfrm>
                <a:off x="4129222" y="1194737"/>
                <a:ext cx="1750828" cy="430887"/>
              </a:xfrm>
              <a:prstGeom prst="rect">
                <a:avLst/>
              </a:prstGeom>
              <a:noFill/>
              <a:ln w="19050">
                <a:solidFill>
                  <a:srgbClr val="00B0F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≠10.1</m:t>
                    </m:r>
                  </m:oMath>
                </a14:m>
                <a:r>
                  <a:rPr lang="en-US" sz="2200" dirty="0"/>
                  <a:t>  </a:t>
                </a:r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11247B0-8962-42BE-BE1D-C46350C055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9222" y="1194737"/>
                <a:ext cx="1750828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19050"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649D06E9-724A-D519-E19A-21EEF576592C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710672" cy="82824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lnSpc>
                <a:spcPct val="110000"/>
              </a:lnSpc>
              <a:spcBef>
                <a:spcPct val="30000"/>
              </a:spcBef>
            </a:pPr>
            <a:r>
              <a:rPr lang="en-US" dirty="0"/>
              <a:t>How to Conclude</a:t>
            </a:r>
          </a:p>
        </p:txBody>
      </p:sp>
    </p:spTree>
    <p:extLst>
      <p:ext uri="{BB962C8B-B14F-4D97-AF65-F5344CB8AC3E}">
        <p14:creationId xmlns:p14="http://schemas.microsoft.com/office/powerpoint/2010/main" val="366530907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BB54AF-9D34-AFE8-B826-BE4CDFA2BD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8" name="Content Placeholder 3">
                <a:extLst>
                  <a:ext uri="{FF2B5EF4-FFF2-40B4-BE49-F238E27FC236}">
                    <a16:creationId xmlns:a16="http://schemas.microsoft.com/office/drawing/2014/main" id="{01E3F7E4-6899-F809-8644-FC7328CFEE9F}"/>
                  </a:ext>
                </a:extLst>
              </p:cNvPr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838200" y="1591408"/>
                <a:ext cx="9829800" cy="5261276"/>
              </a:xfrm>
            </p:spPr>
            <p:txBody>
              <a:bodyPr>
                <a:noAutofit/>
              </a:bodyPr>
              <a:lstStyle/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>
                    <a:latin typeface="+mj-lt"/>
                  </a:rPr>
                  <a:t>We need a sample mean and standard deviation of the sample mean.</a:t>
                </a:r>
              </a:p>
              <a:p>
                <a:pPr marL="457200" indent="-457200">
                  <a:buFont typeface="+mj-lt"/>
                  <a:buAutoNum type="arabicPeriod"/>
                </a:pPr>
                <a:endParaRPr lang="en-US" sz="2400" dirty="0">
                  <a:latin typeface="+mj-lt"/>
                </a:endParaRP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>
                    <a:latin typeface="+mj-lt"/>
                  </a:rPr>
                  <a:t>We construct a null and alternative hypothesis:</a:t>
                </a:r>
              </a:p>
              <a:p>
                <a:pPr marL="457200" lvl="1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+mj-lt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</a:rPr>
                      <m:t>: 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+mj-lt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latin typeface="+mj-lt"/>
                  </a:rPr>
                  <a:t> vs.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+mj-lt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</a:rPr>
                      <m:t>: 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sSub>
                      <m:sSubPr>
                        <m:ctrlPr>
                          <a:rPr lang="en-US" i="1">
                            <a:latin typeface="+mj-lt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dirty="0">
                  <a:latin typeface="+mj-lt"/>
                  <a:ea typeface="Cambria Math"/>
                </a:endParaRPr>
              </a:p>
              <a:p>
                <a:pPr marL="457200" lvl="1" indent="0" algn="ctr">
                  <a:buNone/>
                </a:pPr>
                <a:endParaRPr lang="en-US" dirty="0">
                  <a:latin typeface="+mj-lt"/>
                  <a:ea typeface="Cambria Math"/>
                </a:endParaRP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sz="2400" dirty="0">
                    <a:latin typeface="+mj-lt"/>
                    <a:ea typeface="Cambria Math"/>
                  </a:rPr>
                  <a:t>Using the critical value approach:</a:t>
                </a:r>
              </a:p>
              <a:p>
                <a:pPr lvl="1"/>
                <a:r>
                  <a:rPr lang="en-US" sz="2000" dirty="0">
                    <a:latin typeface="+mj-lt"/>
                    <a:ea typeface="Cambria Math"/>
                  </a:rPr>
                  <a:t>If </a:t>
                </a:r>
                <a:r>
                  <a:rPr lang="en-US" sz="2000" dirty="0">
                    <a:latin typeface="+mj-lt"/>
                  </a:rPr>
                  <a:t>  </a:t>
                </a:r>
                <a:r>
                  <a:rPr lang="en-US" altLang="en-US" sz="2000" dirty="0">
                    <a:latin typeface="+mj-lt"/>
                  </a:rPr>
                  <a:t>|test statistic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smtClean="0">
                        <a:latin typeface="Cambria Math" panose="02040503050406030204" pitchFamily="18" charset="0"/>
                      </a:rPr>
                      <m:t>Z</m:t>
                    </m:r>
                    <m:r>
                      <a:rPr lang="en-US" sz="200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+mj-lt"/>
                          </a:rPr>
                        </m:ctrlPr>
                      </m:fPr>
                      <m:num>
                        <m:acc>
                          <m:accPr>
                            <m:chr m:val="̅"/>
                            <m:ctrlPr>
                              <a:rPr lang="en-US" sz="2000" i="1">
                                <a:latin typeface="+mj-lt"/>
                              </a:rPr>
                            </m:ctrlPr>
                          </m:accPr>
                          <m:e>
                            <m:r>
                              <a:rPr lang="en-US" sz="200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r>
                          <m:rPr>
                            <m:nor/>
                          </m:rPr>
                          <a:rPr lang="en-US" sz="2000" dirty="0">
                            <a:latin typeface="+mj-lt"/>
                            <a:ea typeface="Cambria Math" panose="02040503050406030204" pitchFamily="18" charset="0"/>
                          </a:rPr>
                          <m:t> </m:t>
                        </m:r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+mj-lt"/>
                              </a:rPr>
                            </m:ctrlPr>
                          </m:sSubPr>
                          <m:e>
                            <m:r>
                              <a:rPr 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acc>
                              <m:accPr>
                                <m:chr m:val="̅"/>
                                <m:ctrlPr>
                                  <a:rPr lang="en-US" sz="2000" i="1">
                                    <a:latin typeface="+mj-lt"/>
                                    <a:ea typeface="Cambria Math"/>
                                  </a:rPr>
                                </m:ctrlPr>
                              </m:accPr>
                              <m:e>
                                <m:r>
                                  <a:rPr lang="en-US" sz="2000" i="1" smtClean="0">
                                    <a:latin typeface="Cambria Math" panose="02040503050406030204" pitchFamily="18" charset="0"/>
                                    <a:ea typeface="Cambria Math"/>
                                  </a:rPr>
                                  <m:t>𝑋</m:t>
                                </m:r>
                              </m:e>
                            </m:acc>
                          </m:sub>
                        </m:sSub>
                      </m:den>
                    </m:f>
                    <m:r>
                      <a:rPr lang="en-US" sz="2000" i="1" smtClean="0">
                        <a:latin typeface="Cambria Math" panose="02040503050406030204" pitchFamily="18" charset="0"/>
                        <a:ea typeface="Cambria Math"/>
                      </a:rPr>
                      <m:t> </m:t>
                    </m:r>
                  </m:oMath>
                </a14:m>
                <a:r>
                  <a:rPr lang="en-US" altLang="en-US" sz="2000" dirty="0">
                    <a:latin typeface="+mj-lt"/>
                  </a:rPr>
                  <a:t>| &gt; |critical value|   </a:t>
                </a:r>
                <a:r>
                  <a:rPr lang="en-US" altLang="en-US" sz="2000" dirty="0">
                    <a:latin typeface="+mj-lt"/>
                    <a:sym typeface="Wingdings" panose="05000000000000000000" pitchFamily="2" charset="2"/>
                  </a:rPr>
                  <a:t> Reject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+mj-lt"/>
                          </a:rPr>
                        </m:ctrlPr>
                      </m:sSub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sz="2000" dirty="0">
                  <a:latin typeface="+mj-lt"/>
                </a:endParaRPr>
              </a:p>
              <a:p>
                <a:pPr lvl="1"/>
                <a:r>
                  <a:rPr lang="en-US" sz="2000" dirty="0">
                    <a:latin typeface="+mj-lt"/>
                    <a:ea typeface="Cambria Math"/>
                  </a:rPr>
                  <a:t>If </a:t>
                </a:r>
                <a:r>
                  <a:rPr lang="en-US" sz="2000" dirty="0">
                    <a:latin typeface="+mj-lt"/>
                  </a:rPr>
                  <a:t>  </a:t>
                </a:r>
                <a:r>
                  <a:rPr lang="en-US" altLang="en-US" sz="2000" dirty="0">
                    <a:latin typeface="+mj-lt"/>
                  </a:rPr>
                  <a:t>|test statistic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smtClean="0">
                        <a:latin typeface="Cambria Math" panose="02040503050406030204" pitchFamily="18" charset="0"/>
                      </a:rPr>
                      <m:t>Z</m:t>
                    </m:r>
                    <m:r>
                      <a:rPr lang="en-US" sz="200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+mj-lt"/>
                          </a:rPr>
                        </m:ctrlPr>
                      </m:fPr>
                      <m:num>
                        <m:acc>
                          <m:accPr>
                            <m:chr m:val="̅"/>
                            <m:ctrlPr>
                              <a:rPr lang="en-US" sz="2000" i="1">
                                <a:latin typeface="+mj-lt"/>
                              </a:rPr>
                            </m:ctrlPr>
                          </m:accPr>
                          <m:e>
                            <m:r>
                              <a:rPr lang="en-US" sz="200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r>
                          <m:rPr>
                            <m:nor/>
                          </m:rPr>
                          <a:rPr lang="en-US" sz="2000" dirty="0">
                            <a:latin typeface="+mj-lt"/>
                            <a:ea typeface="Cambria Math" panose="02040503050406030204" pitchFamily="18" charset="0"/>
                          </a:rPr>
                          <m:t> </m:t>
                        </m:r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+mj-lt"/>
                              </a:rPr>
                            </m:ctrlPr>
                          </m:sSubPr>
                          <m:e>
                            <m:r>
                              <a:rPr 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acc>
                              <m:accPr>
                                <m:chr m:val="̅"/>
                                <m:ctrlPr>
                                  <a:rPr lang="en-US" sz="2000" i="1">
                                    <a:latin typeface="+mj-lt"/>
                                    <a:ea typeface="Cambria Math"/>
                                  </a:rPr>
                                </m:ctrlPr>
                              </m:accPr>
                              <m:e>
                                <m:r>
                                  <a:rPr lang="en-US" sz="2000" i="1" smtClean="0">
                                    <a:latin typeface="Cambria Math" panose="02040503050406030204" pitchFamily="18" charset="0"/>
                                    <a:ea typeface="Cambria Math"/>
                                  </a:rPr>
                                  <m:t>𝑋</m:t>
                                </m:r>
                              </m:e>
                            </m:acc>
                          </m:sub>
                        </m:sSub>
                      </m:den>
                    </m:f>
                    <m:r>
                      <a:rPr lang="en-US" sz="2000" i="1" smtClean="0">
                        <a:latin typeface="Cambria Math" panose="02040503050406030204" pitchFamily="18" charset="0"/>
                        <a:ea typeface="Cambria Math"/>
                      </a:rPr>
                      <m:t> </m:t>
                    </m:r>
                  </m:oMath>
                </a14:m>
                <a:r>
                  <a:rPr lang="en-US" altLang="en-US" sz="2000" dirty="0">
                    <a:latin typeface="+mj-lt"/>
                  </a:rPr>
                  <a:t>| </a:t>
                </a:r>
                <a14:m>
                  <m:oMath xmlns:m="http://schemas.openxmlformats.org/officeDocument/2006/math">
                    <m:r>
                      <a:rPr lang="en-US" alt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altLang="en-US" sz="2000" dirty="0">
                    <a:latin typeface="+mj-lt"/>
                  </a:rPr>
                  <a:t> |critical value|   </a:t>
                </a:r>
                <a:r>
                  <a:rPr lang="en-US" altLang="en-US" sz="2000" dirty="0">
                    <a:latin typeface="+mj-lt"/>
                    <a:sym typeface="Wingdings" panose="05000000000000000000" pitchFamily="2" charset="2"/>
                  </a:rPr>
                  <a:t> Can’t reject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+mj-lt"/>
                          </a:rPr>
                        </m:ctrlPr>
                      </m:sSub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sz="2000" dirty="0">
                  <a:latin typeface="+mj-lt"/>
                  <a:ea typeface="Cambria Math"/>
                </a:endParaRPr>
              </a:p>
              <a:p>
                <a:pPr marL="457200" lvl="1" indent="0">
                  <a:buNone/>
                </a:pPr>
                <a:endParaRPr lang="en-US" sz="2000" dirty="0">
                  <a:latin typeface="+mj-lt"/>
                  <a:ea typeface="Cambria Math"/>
                </a:endParaRPr>
              </a:p>
              <a:p>
                <a:pPr marL="457200" indent="-457200">
                  <a:buFont typeface="+mj-lt"/>
                  <a:buAutoNum type="arabicPeriod" startAt="4"/>
                </a:pPr>
                <a:r>
                  <a:rPr lang="en-US" sz="2400" dirty="0">
                    <a:ea typeface="Cambria Math"/>
                  </a:rPr>
                  <a:t>Using the p-value approach:</a:t>
                </a:r>
              </a:p>
              <a:p>
                <a:pPr lvl="1"/>
                <a:r>
                  <a:rPr lang="en-US" sz="2000" dirty="0">
                    <a:ea typeface="Cambria Math"/>
                  </a:rPr>
                  <a:t>If </a:t>
                </a:r>
                <a:r>
                  <a:rPr lang="en-US" sz="2000" dirty="0"/>
                  <a:t>  p-value &lt;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/>
                      </a:rPr>
                      <m:t>𝛼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/>
                      </a:rPr>
                      <m:t> </m:t>
                    </m:r>
                  </m:oMath>
                </a14:m>
                <a:r>
                  <a:rPr lang="en-US" altLang="en-US" sz="2000" dirty="0">
                    <a:sym typeface="Wingdings" panose="05000000000000000000" pitchFamily="2" charset="2"/>
                  </a:rPr>
                  <a:t>	 Reject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sz="2000" dirty="0"/>
              </a:p>
              <a:p>
                <a:pPr lvl="1"/>
                <a:r>
                  <a:rPr lang="en-US" sz="2000" dirty="0">
                    <a:ea typeface="Cambria Math"/>
                  </a:rPr>
                  <a:t>If </a:t>
                </a:r>
                <a:r>
                  <a:rPr lang="en-US" sz="2000" dirty="0"/>
                  <a:t>  p-value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/>
                      </a:rPr>
                      <m:t>𝛼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/>
                      </a:rPr>
                      <m:t> </m:t>
                    </m:r>
                  </m:oMath>
                </a14:m>
                <a:r>
                  <a:rPr lang="en-US" altLang="en-US" sz="2000" dirty="0">
                    <a:sym typeface="Wingdings" panose="05000000000000000000" pitchFamily="2" charset="2"/>
                  </a:rPr>
                  <a:t>	 Can’t reject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sz="2000" dirty="0">
                  <a:latin typeface="+mj-lt"/>
                  <a:ea typeface="Cambria Math"/>
                </a:endParaRPr>
              </a:p>
            </p:txBody>
          </p:sp>
        </mc:Choice>
        <mc:Fallback>
          <p:sp>
            <p:nvSpPr>
              <p:cNvPr id="8" name="Content Placeholder 3">
                <a:extLst>
                  <a:ext uri="{FF2B5EF4-FFF2-40B4-BE49-F238E27FC236}">
                    <a16:creationId xmlns:a16="http://schemas.microsoft.com/office/drawing/2014/main" id="{01E3F7E4-6899-F809-8644-FC7328CFEE9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838200" y="1591408"/>
                <a:ext cx="9829800" cy="5261276"/>
              </a:xfrm>
              <a:blipFill>
                <a:blip r:embed="rId3"/>
                <a:stretch>
                  <a:fillRect l="-903" t="-16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itle 1">
            <a:extLst>
              <a:ext uri="{FF2B5EF4-FFF2-40B4-BE49-F238E27FC236}">
                <a16:creationId xmlns:a16="http://schemas.microsoft.com/office/drawing/2014/main" id="{448B446B-A0EB-4B6F-9E3B-FD85C1B3F1F2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710672" cy="82824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lnSpc>
                <a:spcPct val="110000"/>
              </a:lnSpc>
              <a:spcBef>
                <a:spcPct val="30000"/>
              </a:spcBef>
            </a:pPr>
            <a:r>
              <a:rPr lang="en-US" dirty="0"/>
              <a:t>Useful Facts: H</a:t>
            </a:r>
            <a:r>
              <a:rPr lang="en-US" sz="4400" dirty="0"/>
              <a:t>ypothesis Testing</a:t>
            </a:r>
          </a:p>
        </p:txBody>
      </p:sp>
    </p:spTree>
    <p:extLst>
      <p:ext uri="{BB962C8B-B14F-4D97-AF65-F5344CB8AC3E}">
        <p14:creationId xmlns:p14="http://schemas.microsoft.com/office/powerpoint/2010/main" val="426444664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16D356-EDA2-F7D3-95C5-2FF7272128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3">
                <a:extLst>
                  <a:ext uri="{FF2B5EF4-FFF2-40B4-BE49-F238E27FC236}">
                    <a16:creationId xmlns:a16="http://schemas.microsoft.com/office/drawing/2014/main" id="{C4645B8F-0007-C11D-6DE0-1180A1F0FBB2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838200" y="1565389"/>
                <a:ext cx="9528802" cy="5410200"/>
              </a:xfrm>
              <a:prstGeom prst="rect">
                <a:avLst/>
              </a:prstGeom>
            </p:spPr>
            <p:txBody>
              <a:bodyPr>
                <a:noAutofit/>
              </a:bodyPr>
              <a:lstStyle>
                <a:lvl1pPr marL="274320" indent="-274320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SzPct val="95000"/>
                  <a:buFont typeface="Wingdings 2"/>
                  <a:buChar char=""/>
                  <a:defRPr kumimoji="0"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40080" indent="-246888" algn="l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85000"/>
                  <a:buFont typeface="Wingdings 2"/>
                  <a:buChar char=""/>
                  <a:defRPr kumimoji="0"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-246888" algn="l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 2"/>
                  <a:buChar char=""/>
                  <a:defRPr kumimoji="0"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188720" indent="-210312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SzPct val="65000"/>
                  <a:buFont typeface="Wingdings 2"/>
                  <a:buChar char="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10312" algn="l" rtl="0" eaLnBrk="1" latinLnBrk="0" hangingPunct="1">
                  <a:spcBef>
                    <a:spcPct val="20000"/>
                  </a:spcBef>
                  <a:buClr>
                    <a:schemeClr val="accent4"/>
                  </a:buClr>
                  <a:buSzPct val="65000"/>
                  <a:buFont typeface="Wingdings 2"/>
                  <a:buChar char="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37360" indent="-210312" algn="l" rtl="0" eaLnBrk="1" latinLnBrk="0" hangingPunct="1">
                  <a:spcBef>
                    <a:spcPct val="20000"/>
                  </a:spcBef>
                  <a:buClr>
                    <a:schemeClr val="accent5"/>
                  </a:buClr>
                  <a:buSzPct val="80000"/>
                  <a:buFont typeface="Wingdings 2"/>
                  <a:buChar char=""/>
                  <a:defRPr kumimoji="0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920240" indent="-182880" algn="l" rtl="0" eaLnBrk="1" latinLnBrk="0" hangingPunct="1">
                  <a:spcBef>
                    <a:spcPct val="20000"/>
                  </a:spcBef>
                  <a:buClr>
                    <a:schemeClr val="accent6"/>
                  </a:buClr>
                  <a:buSzPct val="80000"/>
                  <a:buFont typeface="Wingdings 2"/>
                  <a:buChar char=""/>
                  <a:defRPr kumimoji="0" sz="16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94560" indent="-182880" algn="l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Char char="•"/>
                  <a:defRPr kumimoji="0"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468880" indent="-182880" algn="l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Tx/>
                  <a:buChar char="•"/>
                  <a:defRPr kumimoji="0" sz="14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>
                    <a:latin typeface="+mj-lt"/>
                  </a:rPr>
                  <a:t>  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>
                    <a:latin typeface="+mj-lt"/>
                  </a:rPr>
                  <a:t>  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>
                    <a:latin typeface="+mj-lt"/>
                  </a:rPr>
                  <a:t>For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+mj-lt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sz="2400" i="1">
                        <a:latin typeface="+mj-lt"/>
                        <a:ea typeface="Cambria Math" panose="02040503050406030204" pitchFamily="18" charset="0"/>
                      </a:rPr>
                      <m:t>=0.05</m:t>
                    </m:r>
                  </m:oMath>
                </a14:m>
                <a:r>
                  <a:rPr lang="en-US" sz="2400" dirty="0">
                    <a:latin typeface="+mj-lt"/>
                  </a:rPr>
                  <a:t>, the critical values are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+mj-lt"/>
                        <a:ea typeface="Cambria Math" panose="02040503050406030204" pitchFamily="18" charset="0"/>
                      </a:rPr>
                      <m:t>±2</m:t>
                    </m:r>
                  </m:oMath>
                </a14:m>
                <a:r>
                  <a:rPr lang="en-US" sz="2400" dirty="0">
                    <a:latin typeface="+mj-lt"/>
                  </a:rPr>
                  <a:t>.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>
                    <a:latin typeface="+mj-lt"/>
                  </a:rPr>
                  <a:t>Compute the test statistics (Z value of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400" i="1">
                            <a:latin typeface="+mj-lt"/>
                          </a:rPr>
                        </m:ctrlPr>
                      </m:accPr>
                      <m:e>
                        <m:r>
                          <a:rPr lang="en-US" sz="2400" i="1">
                            <a:latin typeface="+mj-lt"/>
                          </a:rPr>
                          <m:t>𝑋</m:t>
                        </m:r>
                      </m:e>
                    </m:acc>
                  </m:oMath>
                </a14:m>
                <a:r>
                  <a:rPr lang="en-US" sz="2400" dirty="0">
                    <a:latin typeface="+mj-lt"/>
                  </a:rPr>
                  <a:t>): </a:t>
                </a:r>
              </a:p>
              <a:p>
                <a:pPr marL="457200" indent="-457200">
                  <a:buFont typeface="+mj-lt"/>
                  <a:buAutoNum type="arabicPeriod"/>
                </a:pPr>
                <a:endParaRPr lang="en-US" sz="2400" dirty="0">
                  <a:latin typeface="+mj-lt"/>
                </a:endParaRPr>
              </a:p>
              <a:p>
                <a:pPr marL="457200" indent="-457200">
                  <a:buFont typeface="+mj-lt"/>
                  <a:buAutoNum type="arabicPeriod"/>
                </a:pPr>
                <a:endParaRPr lang="en-US" sz="2400" dirty="0">
                  <a:latin typeface="+mj-lt"/>
                </a:endParaRPr>
              </a:p>
              <a:p>
                <a:pPr marL="0" indent="0">
                  <a:buNone/>
                </a:pPr>
                <a:r>
                  <a:rPr lang="en-US" sz="2400" dirty="0">
                    <a:latin typeface="+mj-lt"/>
                  </a:rPr>
                  <a:t>	and the p-value.</a:t>
                </a:r>
              </a:p>
              <a:p>
                <a:pPr marL="457200" indent="-457200">
                  <a:buFont typeface="+mj-lt"/>
                  <a:buAutoNum type="arabicPeriod" startAt="5"/>
                </a:pPr>
                <a:r>
                  <a:rPr lang="en-US" sz="2400" dirty="0">
                    <a:latin typeface="+mj-lt"/>
                  </a:rPr>
                  <a:t>Compare the test statistics and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+mj-lt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2400" dirty="0">
                    <a:latin typeface="+mj-lt"/>
                  </a:rPr>
                  <a:t>:</a:t>
                </a:r>
              </a:p>
              <a:p>
                <a:pPr marL="0" indent="0">
                  <a:buNone/>
                </a:pPr>
                <a:r>
                  <a:rPr lang="en-US" sz="2400" dirty="0">
                    <a:solidFill>
                      <a:srgbClr val="FF0000"/>
                    </a:solidFill>
                    <a:latin typeface="+mj-lt"/>
                  </a:rPr>
                  <a:t>	</a:t>
                </a:r>
                <a:r>
                  <a:rPr lang="en-US" sz="2400" dirty="0">
                    <a:solidFill>
                      <a:schemeClr val="tx1"/>
                    </a:solidFill>
                    <a:latin typeface="+mj-lt"/>
                  </a:rPr>
                  <a:t>p-value = 2</a:t>
                </a:r>
                <a:r>
                  <a:rPr lang="en-US" sz="2400" dirty="0">
                    <a:solidFill>
                      <a:srgbClr val="474747"/>
                    </a:solidFill>
                  </a:rPr>
                  <a:t> × </a:t>
                </a:r>
                <a:r>
                  <a:rPr lang="en-US" sz="2400" dirty="0">
                    <a:solidFill>
                      <a:schemeClr val="tx1"/>
                    </a:solidFill>
                    <a:latin typeface="+mj-lt"/>
                  </a:rPr>
                  <a:t>P(Z &lt; -2.86) = 2</a:t>
                </a:r>
                <a:r>
                  <a:rPr lang="en-US" sz="2400" dirty="0">
                    <a:solidFill>
                      <a:srgbClr val="474747"/>
                    </a:solidFill>
                  </a:rPr>
                  <a:t> ×</a:t>
                </a:r>
                <a:r>
                  <a:rPr lang="en-US" sz="2400" dirty="0">
                    <a:solidFill>
                      <a:schemeClr val="tx1"/>
                    </a:solidFill>
                    <a:latin typeface="+mj-lt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0.002</m:t>
                    </m:r>
                  </m:oMath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  <a:p>
                <a:pPr marL="0" indent="0">
                  <a:buNone/>
                </a:pPr>
                <a:r>
                  <a:rPr lang="en-US" sz="2400" dirty="0">
                    <a:solidFill>
                      <a:schemeClr val="tx1"/>
                    </a:solidFill>
                    <a:latin typeface="+mj-lt"/>
                  </a:rPr>
                  <a:t>      		 = 0.004 &lt;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+mj-lt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sz="2400" i="1">
                        <a:solidFill>
                          <a:schemeClr val="tx1"/>
                        </a:solidFill>
                        <a:latin typeface="+mj-lt"/>
                        <a:ea typeface="Cambria Math" panose="02040503050406030204" pitchFamily="18" charset="0"/>
                      </a:rPr>
                      <m:t>=0.05</m:t>
                    </m:r>
                  </m:oMath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  <a:p>
                <a:pPr marL="0" indent="0">
                  <a:buNone/>
                </a:pPr>
                <a:r>
                  <a:rPr lang="en-US" sz="2400" dirty="0">
                    <a:latin typeface="+mj-lt"/>
                  </a:rPr>
                  <a:t>Can reject the null hypothesis with 95% confidence</a:t>
                </a:r>
              </a:p>
              <a:p>
                <a:pPr marL="0" indent="0">
                  <a:buNone/>
                </a:pPr>
                <a:endParaRPr lang="en-US" sz="2400" dirty="0">
                  <a:latin typeface="+mj-lt"/>
                </a:endParaRPr>
              </a:p>
            </p:txBody>
          </p:sp>
        </mc:Choice>
        <mc:Fallback>
          <p:sp>
            <p:nvSpPr>
              <p:cNvPr id="6" name="Rectangle 3">
                <a:extLst>
                  <a:ext uri="{FF2B5EF4-FFF2-40B4-BE49-F238E27FC236}">
                    <a16:creationId xmlns:a16="http://schemas.microsoft.com/office/drawing/2014/main" id="{C4645B8F-0007-C11D-6DE0-1180A1F0FB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565389"/>
                <a:ext cx="9528802" cy="5410200"/>
              </a:xfrm>
              <a:prstGeom prst="rect">
                <a:avLst/>
              </a:prstGeom>
              <a:blipFill>
                <a:blip r:embed="rId3"/>
                <a:stretch>
                  <a:fillRect l="-10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F6985E3-F9AE-41F6-9B26-8E77989A83F3}"/>
                  </a:ext>
                </a:extLst>
              </p:cNvPr>
              <p:cNvSpPr txBox="1"/>
              <p:nvPr/>
            </p:nvSpPr>
            <p:spPr>
              <a:xfrm>
                <a:off x="3000990" y="2037494"/>
                <a:ext cx="1750828" cy="430887"/>
              </a:xfrm>
              <a:prstGeom prst="rect">
                <a:avLst/>
              </a:prstGeom>
              <a:solidFill>
                <a:srgbClr val="FF0000">
                  <a:alpha val="15000"/>
                </a:srgbClr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=260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8B7EA21-0D1E-4B27-A443-A599824BCE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0990" y="2037494"/>
                <a:ext cx="1750828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21B0F64-618F-9816-9B7A-821B3700D021}"/>
                  </a:ext>
                </a:extLst>
              </p:cNvPr>
              <p:cNvSpPr txBox="1"/>
              <p:nvPr/>
            </p:nvSpPr>
            <p:spPr>
              <a:xfrm>
                <a:off x="1182463" y="2037494"/>
                <a:ext cx="1750828" cy="430887"/>
              </a:xfrm>
              <a:prstGeom prst="rect">
                <a:avLst/>
              </a:prstGeom>
              <a:solidFill>
                <a:srgbClr val="7030A0">
                  <a:alpha val="20000"/>
                </a:srgbClr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=0.05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D827165-86EC-4163-95F5-031EBACE7D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2463" y="2037494"/>
                <a:ext cx="1750828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D45E5AF-17A3-985B-06DF-DDD60192F55B}"/>
                  </a:ext>
                </a:extLst>
              </p:cNvPr>
              <p:cNvSpPr txBox="1"/>
              <p:nvPr/>
            </p:nvSpPr>
            <p:spPr>
              <a:xfrm>
                <a:off x="1190594" y="1586193"/>
                <a:ext cx="1750828" cy="430887"/>
              </a:xfrm>
              <a:prstGeom prst="rect">
                <a:avLst/>
              </a:prstGeom>
              <a:noFill/>
              <a:ln w="19050">
                <a:solidFill>
                  <a:srgbClr val="00B0F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=10.1</m:t>
                    </m:r>
                  </m:oMath>
                </a14:m>
                <a:r>
                  <a:rPr lang="en-US" sz="2200" dirty="0"/>
                  <a:t>  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B329184-6C48-4B20-B789-5E3C8EA849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0594" y="1586193"/>
                <a:ext cx="1750828" cy="430887"/>
              </a:xfrm>
              <a:prstGeom prst="rect">
                <a:avLst/>
              </a:prstGeom>
              <a:blipFill>
                <a:blip r:embed="rId6"/>
                <a:stretch>
                  <a:fillRect b="-2778"/>
                </a:stretch>
              </a:blipFill>
              <a:ln w="19050"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4D043EE-3686-8260-9692-E6297AA5585F}"/>
                  </a:ext>
                </a:extLst>
              </p:cNvPr>
              <p:cNvSpPr txBox="1"/>
              <p:nvPr/>
            </p:nvSpPr>
            <p:spPr>
              <a:xfrm>
                <a:off x="3000990" y="1590503"/>
                <a:ext cx="1750828" cy="430887"/>
              </a:xfrm>
              <a:prstGeom prst="rect">
                <a:avLst/>
              </a:prstGeom>
              <a:noFill/>
              <a:ln w="19050">
                <a:solidFill>
                  <a:srgbClr val="00B0F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≠10.1</m:t>
                    </m:r>
                  </m:oMath>
                </a14:m>
                <a:r>
                  <a:rPr lang="en-US" sz="2200" dirty="0"/>
                  <a:t>  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2823DF7-C67C-49E1-9BB6-EA96E23A5D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0990" y="1590503"/>
                <a:ext cx="1750828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19050"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C9CBCDE-2597-547F-8C33-1A844EE95F4F}"/>
                  </a:ext>
                </a:extLst>
              </p:cNvPr>
              <p:cNvSpPr txBox="1"/>
              <p:nvPr/>
            </p:nvSpPr>
            <p:spPr>
              <a:xfrm>
                <a:off x="-621222" y="3331564"/>
                <a:ext cx="7833709" cy="8276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sz="22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̅"/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200" i="1">
                                  <a:latin typeface="Cambria Math"/>
                                </a:rPr>
                                <m:t>𝑋</m:t>
                              </m:r>
                            </m:e>
                          </m:acc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/>
                                  <a:ea typeface="Cambria Math"/>
                                </a:rPr>
                                <m:t>𝜇</m:t>
                              </m:r>
                            </m:e>
                            <m:sub>
                              <m:acc>
                                <m:accPr>
                                  <m:chr m:val="̅"/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200" i="1">
                                      <a:latin typeface="Cambria Math"/>
                                    </a:rPr>
                                    <m:t>𝑋</m:t>
                                  </m:r>
                                </m:e>
                              </m:acc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acc>
                                <m:accPr>
                                  <m:chr m:val="̅"/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  <m:t>𝑋</m:t>
                                  </m:r>
                                </m:e>
                              </m:acc>
                            </m:sub>
                          </m:sSub>
                        </m:den>
                      </m:f>
                      <m:r>
                        <a:rPr lang="en-US" sz="2200" i="1">
                          <a:latin typeface="Cambria Math" panose="02040503050406030204" pitchFamily="18" charset="0"/>
                          <a:ea typeface="Cambria Math"/>
                        </a:rPr>
                        <m:t>=</m:t>
                      </m:r>
                      <m:f>
                        <m:f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̅"/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200" i="1">
                                  <a:latin typeface="Cambria Math"/>
                                </a:rPr>
                                <m:t>𝑋</m:t>
                              </m:r>
                            </m:e>
                          </m:acc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  <m:r>
                            <m:rPr>
                              <m:nor/>
                            </m:rPr>
                            <a:rPr lang="en-US" sz="2200" dirty="0">
                              <a:ea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acc>
                                <m:accPr>
                                  <m:chr m:val="̅"/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  <m:t>𝑋</m:t>
                                  </m:r>
                                </m:e>
                              </m:acc>
                            </m:sub>
                          </m:sSub>
                        </m:den>
                      </m:f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87DBE53-1BF9-4429-BFF5-E2453F0018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621222" y="3331564"/>
                <a:ext cx="7833709" cy="827662"/>
              </a:xfrm>
              <a:prstGeom prst="rect">
                <a:avLst/>
              </a:prstGeom>
              <a:blipFill>
                <a:blip r:embed="rId8"/>
                <a:stretch>
                  <a:fillRect t="-1515" b="-1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315853B-585F-A1E2-0068-3888E4CAA7EB}"/>
                  </a:ext>
                </a:extLst>
              </p:cNvPr>
              <p:cNvSpPr txBox="1"/>
              <p:nvPr/>
            </p:nvSpPr>
            <p:spPr>
              <a:xfrm>
                <a:off x="9723355" y="1595337"/>
                <a:ext cx="1998405" cy="769441"/>
              </a:xfrm>
              <a:prstGeom prst="rect">
                <a:avLst/>
              </a:prstGeom>
              <a:solidFill>
                <a:srgbClr val="FFC000">
                  <a:alpha val="20000"/>
                </a:srgbClr>
              </a:solidFill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200" i="1">
                              <a:latin typeface="Cambria Math"/>
                            </a:rPr>
                            <m:t>𝑋</m:t>
                          </m:r>
                        </m:e>
                      </m:acc>
                      <m:r>
                        <a:rPr lang="en-US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=9.1</m:t>
                      </m:r>
                    </m:oMath>
                  </m:oMathPara>
                </a14:m>
                <a:endParaRPr lang="en-US" sz="220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  <m:r>
                        <a:rPr lang="en-US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=5.7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1A93E4A-89A9-46B9-9726-5A20EEF12C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23355" y="1595337"/>
                <a:ext cx="1998405" cy="76944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tangle 20">
            <a:extLst>
              <a:ext uri="{FF2B5EF4-FFF2-40B4-BE49-F238E27FC236}">
                <a16:creationId xmlns:a16="http://schemas.microsoft.com/office/drawing/2014/main" id="{3D2DCE28-5459-6796-4C4D-D68672CBD3CA}"/>
              </a:ext>
            </a:extLst>
          </p:cNvPr>
          <p:cNvSpPr/>
          <p:nvPr/>
        </p:nvSpPr>
        <p:spPr>
          <a:xfrm>
            <a:off x="9723356" y="2602319"/>
            <a:ext cx="1998405" cy="3037659"/>
          </a:xfrm>
          <a:prstGeom prst="rect">
            <a:avLst/>
          </a:prstGeom>
          <a:solidFill>
            <a:srgbClr val="FFC000">
              <a:alpha val="20000"/>
            </a:srgb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1A7941A-1D4B-3F4B-652A-AA8127CF931A}"/>
                  </a:ext>
                </a:extLst>
              </p:cNvPr>
              <p:cNvSpPr txBox="1"/>
              <p:nvPr/>
            </p:nvSpPr>
            <p:spPr>
              <a:xfrm>
                <a:off x="10193132" y="3442996"/>
                <a:ext cx="1026075" cy="79175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2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US" sz="22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2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2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2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E6D2ABF-705C-431C-A80C-52231B4409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3132" y="3442996"/>
                <a:ext cx="1026075" cy="79175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B802E40-48FD-CEAB-B583-FF0EAB7F9785}"/>
                  </a:ext>
                </a:extLst>
              </p:cNvPr>
              <p:cNvSpPr txBox="1"/>
              <p:nvPr/>
            </p:nvSpPr>
            <p:spPr>
              <a:xfrm>
                <a:off x="10312798" y="4267197"/>
                <a:ext cx="881009" cy="82093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2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2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2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5.7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2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2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260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6BF1EB5-C567-4C51-8F18-D03A50D65C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12798" y="4267197"/>
                <a:ext cx="881009" cy="820930"/>
              </a:xfrm>
              <a:prstGeom prst="rect">
                <a:avLst/>
              </a:prstGeom>
              <a:blipFill>
                <a:blip r:embed="rId11"/>
                <a:stretch>
                  <a:fillRect r="-2714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4C088DC-1555-9F0D-714F-E5A1CE057703}"/>
                  </a:ext>
                </a:extLst>
              </p:cNvPr>
              <p:cNvSpPr txBox="1"/>
              <p:nvPr/>
            </p:nvSpPr>
            <p:spPr>
              <a:xfrm>
                <a:off x="9795801" y="2691304"/>
                <a:ext cx="1401168" cy="7914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3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3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acc>
                            <m:accPr>
                              <m:chr m:val="̅"/>
                              <m:ctrlPr>
                                <a:rPr lang="en-US" sz="23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300" i="1">
                                  <a:latin typeface="Cambria Math"/>
                                </a:rPr>
                                <m:t>𝑋</m:t>
                              </m:r>
                            </m:e>
                          </m:acc>
                        </m:sub>
                      </m:sSub>
                      <m:r>
                        <a:rPr lang="en-US" sz="23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3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3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3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3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51ADD71-55FC-4D7E-B32C-7813791ABF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95801" y="2691304"/>
                <a:ext cx="1401168" cy="79143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5C3B6F1-5AA8-A480-CC0D-71E3B743B93C}"/>
                  </a:ext>
                </a:extLst>
              </p:cNvPr>
              <p:cNvSpPr txBox="1"/>
              <p:nvPr/>
            </p:nvSpPr>
            <p:spPr>
              <a:xfrm>
                <a:off x="10193131" y="5170991"/>
                <a:ext cx="1201758" cy="4308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2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=0.35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E14DF40-C94C-4674-BA20-814273C639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3131" y="5170991"/>
                <a:ext cx="1201758" cy="43088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BD8DDF2-34A1-7963-3388-4DEDCA519957}"/>
                  </a:ext>
                </a:extLst>
              </p:cNvPr>
              <p:cNvSpPr txBox="1"/>
              <p:nvPr/>
            </p:nvSpPr>
            <p:spPr>
              <a:xfrm>
                <a:off x="4268399" y="3387346"/>
                <a:ext cx="2232974" cy="7284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2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200" i="1" dirty="0">
                              <a:latin typeface="Cambria Math" panose="02040503050406030204" pitchFamily="18" charset="0"/>
                            </a:rPr>
                            <m:t>9.1−10.1</m:t>
                          </m:r>
                        </m:num>
                        <m:den>
                          <m:r>
                            <a:rPr lang="en-US" sz="2200" i="1" dirty="0">
                              <a:latin typeface="Cambria Math" panose="02040503050406030204" pitchFamily="18" charset="0"/>
                            </a:rPr>
                            <m:t>0.35</m:t>
                          </m:r>
                        </m:den>
                      </m:f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BAEB6AD-07FB-4081-8330-C1EFD1D7A0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8399" y="3387346"/>
                <a:ext cx="2232974" cy="728405"/>
              </a:xfrm>
              <a:prstGeom prst="rect">
                <a:avLst/>
              </a:prstGeom>
              <a:blipFill>
                <a:blip r:embed="rId15"/>
                <a:stretch>
                  <a:fillRect b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F49BA56-79AD-4F44-6D41-7F9A60E5BFEB}"/>
                  </a:ext>
                </a:extLst>
              </p:cNvPr>
              <p:cNvSpPr txBox="1"/>
              <p:nvPr/>
            </p:nvSpPr>
            <p:spPr>
              <a:xfrm>
                <a:off x="5932012" y="3550099"/>
                <a:ext cx="1556575" cy="4308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 dirty="0">
                          <a:latin typeface="Cambria Math" panose="02040503050406030204" pitchFamily="18" charset="0"/>
                        </a:rPr>
                        <m:t>=−2.86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80D45893-50E2-41C8-AA07-B5E305460A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2012" y="3550099"/>
                <a:ext cx="1556575" cy="43088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07DD8F42-09FD-2298-F508-EAE24C63D158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710672" cy="82824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lnSpc>
                <a:spcPct val="110000"/>
              </a:lnSpc>
              <a:spcBef>
                <a:spcPct val="30000"/>
              </a:spcBef>
            </a:pPr>
            <a:r>
              <a:rPr lang="en-US" dirty="0"/>
              <a:t>Example 2: p-Value Approach</a:t>
            </a:r>
          </a:p>
        </p:txBody>
      </p:sp>
    </p:spTree>
    <p:extLst>
      <p:ext uri="{BB962C8B-B14F-4D97-AF65-F5344CB8AC3E}">
        <p14:creationId xmlns:p14="http://schemas.microsoft.com/office/powerpoint/2010/main" val="278530502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B834AD-CA21-0566-7498-DD13C47A09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3">
                <a:extLst>
                  <a:ext uri="{FF2B5EF4-FFF2-40B4-BE49-F238E27FC236}">
                    <a16:creationId xmlns:a16="http://schemas.microsoft.com/office/drawing/2014/main" id="{C977CD80-22C7-2555-F52C-85D8C5766333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838200" y="1565389"/>
                <a:ext cx="9528802" cy="5410200"/>
              </a:xfrm>
              <a:prstGeom prst="rect">
                <a:avLst/>
              </a:prstGeom>
            </p:spPr>
            <p:txBody>
              <a:bodyPr>
                <a:noAutofit/>
              </a:bodyPr>
              <a:lstStyle>
                <a:lvl1pPr marL="274320" indent="-274320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SzPct val="95000"/>
                  <a:buFont typeface="Wingdings 2"/>
                  <a:buChar char=""/>
                  <a:defRPr kumimoji="0"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40080" indent="-246888" algn="l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85000"/>
                  <a:buFont typeface="Wingdings 2"/>
                  <a:buChar char=""/>
                  <a:defRPr kumimoji="0"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-246888" algn="l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 2"/>
                  <a:buChar char=""/>
                  <a:defRPr kumimoji="0"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188720" indent="-210312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SzPct val="65000"/>
                  <a:buFont typeface="Wingdings 2"/>
                  <a:buChar char="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10312" algn="l" rtl="0" eaLnBrk="1" latinLnBrk="0" hangingPunct="1">
                  <a:spcBef>
                    <a:spcPct val="20000"/>
                  </a:spcBef>
                  <a:buClr>
                    <a:schemeClr val="accent4"/>
                  </a:buClr>
                  <a:buSzPct val="65000"/>
                  <a:buFont typeface="Wingdings 2"/>
                  <a:buChar char="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37360" indent="-210312" algn="l" rtl="0" eaLnBrk="1" latinLnBrk="0" hangingPunct="1">
                  <a:spcBef>
                    <a:spcPct val="20000"/>
                  </a:spcBef>
                  <a:buClr>
                    <a:schemeClr val="accent5"/>
                  </a:buClr>
                  <a:buSzPct val="80000"/>
                  <a:buFont typeface="Wingdings 2"/>
                  <a:buChar char=""/>
                  <a:defRPr kumimoji="0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920240" indent="-182880" algn="l" rtl="0" eaLnBrk="1" latinLnBrk="0" hangingPunct="1">
                  <a:spcBef>
                    <a:spcPct val="20000"/>
                  </a:spcBef>
                  <a:buClr>
                    <a:schemeClr val="accent6"/>
                  </a:buClr>
                  <a:buSzPct val="80000"/>
                  <a:buFont typeface="Wingdings 2"/>
                  <a:buChar char=""/>
                  <a:defRPr kumimoji="0" sz="16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94560" indent="-182880" algn="l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Char char="•"/>
                  <a:defRPr kumimoji="0"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468880" indent="-182880" algn="l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Tx/>
                  <a:buChar char="•"/>
                  <a:defRPr kumimoji="0" sz="14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>
                    <a:latin typeface="+mj-lt"/>
                  </a:rPr>
                  <a:t>  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>
                    <a:latin typeface="+mj-lt"/>
                  </a:rPr>
                  <a:t>  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>
                    <a:latin typeface="+mj-lt"/>
                  </a:rPr>
                  <a:t>For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+mj-lt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sz="2400" i="1">
                        <a:latin typeface="+mj-lt"/>
                        <a:ea typeface="Cambria Math" panose="02040503050406030204" pitchFamily="18" charset="0"/>
                      </a:rPr>
                      <m:t>=0.05</m:t>
                    </m:r>
                  </m:oMath>
                </a14:m>
                <a:r>
                  <a:rPr lang="en-US" sz="2400" dirty="0">
                    <a:latin typeface="+mj-lt"/>
                  </a:rPr>
                  <a:t>, the critical values are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+mj-lt"/>
                        <a:ea typeface="Cambria Math" panose="02040503050406030204" pitchFamily="18" charset="0"/>
                      </a:rPr>
                      <m:t>±2</m:t>
                    </m:r>
                  </m:oMath>
                </a14:m>
                <a:r>
                  <a:rPr lang="en-US" sz="2400" dirty="0">
                    <a:latin typeface="+mj-lt"/>
                  </a:rPr>
                  <a:t>.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>
                    <a:latin typeface="+mj-lt"/>
                  </a:rPr>
                  <a:t>Compute the test statistics (Z value of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400" i="1">
                            <a:latin typeface="+mj-lt"/>
                          </a:rPr>
                        </m:ctrlPr>
                      </m:accPr>
                      <m:e>
                        <m:r>
                          <a:rPr lang="en-US" sz="2400" i="1">
                            <a:latin typeface="+mj-lt"/>
                          </a:rPr>
                          <m:t>𝑋</m:t>
                        </m:r>
                      </m:e>
                    </m:acc>
                  </m:oMath>
                </a14:m>
                <a:r>
                  <a:rPr lang="en-US" sz="2400" dirty="0">
                    <a:latin typeface="+mj-lt"/>
                  </a:rPr>
                  <a:t>): </a:t>
                </a:r>
              </a:p>
              <a:p>
                <a:pPr marL="457200" indent="-457200">
                  <a:buFont typeface="+mj-lt"/>
                  <a:buAutoNum type="arabicPeriod"/>
                </a:pPr>
                <a:endParaRPr lang="en-US" sz="2400" dirty="0">
                  <a:latin typeface="+mj-lt"/>
                </a:endParaRPr>
              </a:p>
              <a:p>
                <a:pPr marL="457200" indent="-457200">
                  <a:buFont typeface="+mj-lt"/>
                  <a:buAutoNum type="arabicPeriod"/>
                </a:pPr>
                <a:endParaRPr lang="en-US" sz="2400" dirty="0">
                  <a:latin typeface="+mj-lt"/>
                </a:endParaRPr>
              </a:p>
              <a:p>
                <a:pPr marL="0" indent="0">
                  <a:buNone/>
                </a:pPr>
                <a:r>
                  <a:rPr lang="en-US" sz="2400" dirty="0">
                    <a:latin typeface="+mj-lt"/>
                  </a:rPr>
                  <a:t>	and the p-value.</a:t>
                </a:r>
              </a:p>
              <a:p>
                <a:pPr marL="457200" indent="-457200">
                  <a:buFont typeface="+mj-lt"/>
                  <a:buAutoNum type="arabicPeriod" startAt="5"/>
                </a:pPr>
                <a:r>
                  <a:rPr lang="en-US" sz="2400" dirty="0">
                    <a:latin typeface="+mj-lt"/>
                  </a:rPr>
                  <a:t>Compare the test statistics and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+mj-lt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2400" dirty="0">
                    <a:latin typeface="+mj-lt"/>
                  </a:rPr>
                  <a:t>:</a:t>
                </a:r>
              </a:p>
              <a:p>
                <a:pPr marL="0" indent="0">
                  <a:buNone/>
                </a:pPr>
                <a:r>
                  <a:rPr lang="en-US" sz="2400" dirty="0">
                    <a:solidFill>
                      <a:srgbClr val="FF0000"/>
                    </a:solidFill>
                    <a:latin typeface="+mj-lt"/>
                  </a:rPr>
                  <a:t>	</a:t>
                </a:r>
                <a:r>
                  <a:rPr lang="en-US" sz="2400" dirty="0">
                    <a:solidFill>
                      <a:schemeClr val="tx1"/>
                    </a:solidFill>
                    <a:latin typeface="+mj-lt"/>
                  </a:rPr>
                  <a:t>p-value = 2</a:t>
                </a:r>
                <a:r>
                  <a:rPr lang="en-US" sz="2400" dirty="0">
                    <a:solidFill>
                      <a:srgbClr val="474747"/>
                    </a:solidFill>
                  </a:rPr>
                  <a:t> × </a:t>
                </a:r>
                <a:r>
                  <a:rPr lang="en-US" sz="2400" dirty="0">
                    <a:solidFill>
                      <a:schemeClr val="tx1"/>
                    </a:solidFill>
                    <a:latin typeface="+mj-lt"/>
                  </a:rPr>
                  <a:t>P(Z &gt; 1.14) = 2</a:t>
                </a:r>
                <a:r>
                  <a:rPr lang="en-US" sz="2400" dirty="0">
                    <a:solidFill>
                      <a:srgbClr val="474747"/>
                    </a:solidFill>
                  </a:rPr>
                  <a:t> ×</a:t>
                </a:r>
                <a:r>
                  <a:rPr lang="en-US" sz="2400" dirty="0">
                    <a:solidFill>
                      <a:schemeClr val="tx1"/>
                    </a:solidFill>
                    <a:latin typeface="+mj-lt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1−0.87</m:t>
                        </m:r>
                      </m:e>
                    </m:d>
                    <m:r>
                      <a:rPr lang="en-US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sz="2400" dirty="0"/>
                      <m:t>2</m:t>
                    </m:r>
                    <m:r>
                      <m:rPr>
                        <m:nor/>
                      </m:rPr>
                      <a:rPr lang="en-US" sz="2400" b="0" i="0" dirty="0" smtClean="0"/>
                      <m:t> </m:t>
                    </m:r>
                    <m:r>
                      <m:rPr>
                        <m:nor/>
                      </m:rPr>
                      <a:rPr lang="en-US" sz="2400" dirty="0">
                        <a:solidFill>
                          <a:srgbClr val="474747"/>
                        </a:solidFill>
                      </a:rPr>
                      <m:t>×</m:t>
                    </m:r>
                    <m:r>
                      <a:rPr lang="en-US" sz="2400" b="0" i="1" dirty="0" smtClean="0">
                        <a:solidFill>
                          <a:srgbClr val="474747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0.13</m:t>
                    </m:r>
                  </m:oMath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  <a:p>
                <a:pPr marL="0" indent="0">
                  <a:buNone/>
                </a:pPr>
                <a:r>
                  <a:rPr lang="en-US" sz="2400" dirty="0">
                    <a:solidFill>
                      <a:schemeClr val="tx1"/>
                    </a:solidFill>
                    <a:latin typeface="+mj-lt"/>
                  </a:rPr>
                  <a:t>      		 = 0.26 </a:t>
                </a:r>
                <a:r>
                  <a:rPr lang="en-US" sz="2400" dirty="0">
                    <a:latin typeface="+mj-lt"/>
                  </a:rPr>
                  <a:t>&gt;</a:t>
                </a:r>
                <a:r>
                  <a:rPr lang="en-US" sz="2400" dirty="0">
                    <a:solidFill>
                      <a:schemeClr val="tx1"/>
                    </a:solidFill>
                    <a:latin typeface="+mj-lt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+mj-lt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sz="2400" i="1">
                        <a:solidFill>
                          <a:schemeClr val="tx1"/>
                        </a:solidFill>
                        <a:latin typeface="+mj-lt"/>
                        <a:ea typeface="Cambria Math" panose="02040503050406030204" pitchFamily="18" charset="0"/>
                      </a:rPr>
                      <m:t>=0.05</m:t>
                    </m:r>
                  </m:oMath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  <a:p>
                <a:pPr marL="0" indent="0">
                  <a:buNone/>
                </a:pPr>
                <a:r>
                  <a:rPr lang="en-US" sz="2400" dirty="0">
                    <a:latin typeface="+mj-lt"/>
                  </a:rPr>
                  <a:t>Cannot reject the null hypothesis with 95% confidence</a:t>
                </a:r>
              </a:p>
              <a:p>
                <a:pPr marL="0" indent="0">
                  <a:buNone/>
                </a:pPr>
                <a:endParaRPr lang="en-US" sz="2400" dirty="0">
                  <a:latin typeface="+mj-lt"/>
                </a:endParaRPr>
              </a:p>
            </p:txBody>
          </p:sp>
        </mc:Choice>
        <mc:Fallback>
          <p:sp>
            <p:nvSpPr>
              <p:cNvPr id="6" name="Rectangle 3">
                <a:extLst>
                  <a:ext uri="{FF2B5EF4-FFF2-40B4-BE49-F238E27FC236}">
                    <a16:creationId xmlns:a16="http://schemas.microsoft.com/office/drawing/2014/main" id="{C977CD80-22C7-2555-F52C-85D8C57663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565389"/>
                <a:ext cx="9528802" cy="5410200"/>
              </a:xfrm>
              <a:prstGeom prst="rect">
                <a:avLst/>
              </a:prstGeom>
              <a:blipFill>
                <a:blip r:embed="rId3"/>
                <a:stretch>
                  <a:fillRect l="-10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FB3AF93-C59B-6C79-A89B-910FE03F177A}"/>
                  </a:ext>
                </a:extLst>
              </p:cNvPr>
              <p:cNvSpPr txBox="1"/>
              <p:nvPr/>
            </p:nvSpPr>
            <p:spPr>
              <a:xfrm>
                <a:off x="3000990" y="2037494"/>
                <a:ext cx="1750828" cy="430887"/>
              </a:xfrm>
              <a:prstGeom prst="rect">
                <a:avLst/>
              </a:prstGeom>
              <a:solidFill>
                <a:srgbClr val="FF0000">
                  <a:alpha val="15000"/>
                </a:srgbClr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=260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8B7EA21-0D1E-4B27-A443-A599824BCE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0990" y="2037494"/>
                <a:ext cx="1750828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36F685D-61EF-F483-501E-8651B08FA271}"/>
                  </a:ext>
                </a:extLst>
              </p:cNvPr>
              <p:cNvSpPr txBox="1"/>
              <p:nvPr/>
            </p:nvSpPr>
            <p:spPr>
              <a:xfrm>
                <a:off x="1182463" y="2037494"/>
                <a:ext cx="1750828" cy="430887"/>
              </a:xfrm>
              <a:prstGeom prst="rect">
                <a:avLst/>
              </a:prstGeom>
              <a:solidFill>
                <a:srgbClr val="7030A0">
                  <a:alpha val="20000"/>
                </a:srgbClr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=0.05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D827165-86EC-4163-95F5-031EBACE7D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2463" y="2037494"/>
                <a:ext cx="1750828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05A7C5F-6BD7-5B68-BDA0-010EA2539097}"/>
                  </a:ext>
                </a:extLst>
              </p:cNvPr>
              <p:cNvSpPr txBox="1"/>
              <p:nvPr/>
            </p:nvSpPr>
            <p:spPr>
              <a:xfrm>
                <a:off x="1190594" y="1586193"/>
                <a:ext cx="1750828" cy="430887"/>
              </a:xfrm>
              <a:prstGeom prst="rect">
                <a:avLst/>
              </a:prstGeom>
              <a:noFill/>
              <a:ln w="19050">
                <a:solidFill>
                  <a:srgbClr val="00B0F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=10.1</m:t>
                    </m:r>
                  </m:oMath>
                </a14:m>
                <a:r>
                  <a:rPr lang="en-US" sz="2200" dirty="0"/>
                  <a:t>  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B329184-6C48-4B20-B789-5E3C8EA849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0594" y="1586193"/>
                <a:ext cx="1750828" cy="430887"/>
              </a:xfrm>
              <a:prstGeom prst="rect">
                <a:avLst/>
              </a:prstGeom>
              <a:blipFill>
                <a:blip r:embed="rId6"/>
                <a:stretch>
                  <a:fillRect b="-2778"/>
                </a:stretch>
              </a:blipFill>
              <a:ln w="19050"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C1B35AB-E62D-CBA9-3274-E834AE49E90F}"/>
                  </a:ext>
                </a:extLst>
              </p:cNvPr>
              <p:cNvSpPr txBox="1"/>
              <p:nvPr/>
            </p:nvSpPr>
            <p:spPr>
              <a:xfrm>
                <a:off x="3000990" y="1590503"/>
                <a:ext cx="1750828" cy="430887"/>
              </a:xfrm>
              <a:prstGeom prst="rect">
                <a:avLst/>
              </a:prstGeom>
              <a:noFill/>
              <a:ln w="19050">
                <a:solidFill>
                  <a:srgbClr val="00B0F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≠10.1</m:t>
                    </m:r>
                  </m:oMath>
                </a14:m>
                <a:r>
                  <a:rPr lang="en-US" sz="2200" dirty="0"/>
                  <a:t>  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2823DF7-C67C-49E1-9BB6-EA96E23A5D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0990" y="1590503"/>
                <a:ext cx="1750828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19050"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3B8D410-3F0D-F4DD-726B-07256DE1405F}"/>
                  </a:ext>
                </a:extLst>
              </p:cNvPr>
              <p:cNvSpPr txBox="1"/>
              <p:nvPr/>
            </p:nvSpPr>
            <p:spPr>
              <a:xfrm>
                <a:off x="-621222" y="3331564"/>
                <a:ext cx="7833709" cy="8276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sz="22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̅"/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200" i="1">
                                  <a:latin typeface="Cambria Math"/>
                                </a:rPr>
                                <m:t>𝑋</m:t>
                              </m:r>
                            </m:e>
                          </m:acc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/>
                                  <a:ea typeface="Cambria Math"/>
                                </a:rPr>
                                <m:t>𝜇</m:t>
                              </m:r>
                            </m:e>
                            <m:sub>
                              <m:acc>
                                <m:accPr>
                                  <m:chr m:val="̅"/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200" i="1">
                                      <a:latin typeface="Cambria Math"/>
                                    </a:rPr>
                                    <m:t>𝑋</m:t>
                                  </m:r>
                                </m:e>
                              </m:acc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acc>
                                <m:accPr>
                                  <m:chr m:val="̅"/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  <m:t>𝑋</m:t>
                                  </m:r>
                                </m:e>
                              </m:acc>
                            </m:sub>
                          </m:sSub>
                        </m:den>
                      </m:f>
                      <m:r>
                        <a:rPr lang="en-US" sz="2200" i="1">
                          <a:latin typeface="Cambria Math" panose="02040503050406030204" pitchFamily="18" charset="0"/>
                          <a:ea typeface="Cambria Math"/>
                        </a:rPr>
                        <m:t>=</m:t>
                      </m:r>
                      <m:f>
                        <m:f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̅"/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200" i="1">
                                  <a:latin typeface="Cambria Math"/>
                                </a:rPr>
                                <m:t>𝑋</m:t>
                              </m:r>
                            </m:e>
                          </m:acc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  <m:r>
                            <m:rPr>
                              <m:nor/>
                            </m:rPr>
                            <a:rPr lang="en-US" sz="2200" dirty="0">
                              <a:ea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acc>
                                <m:accPr>
                                  <m:chr m:val="̅"/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  <m:t>𝑋</m:t>
                                  </m:r>
                                </m:e>
                              </m:acc>
                            </m:sub>
                          </m:sSub>
                        </m:den>
                      </m:f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87DBE53-1BF9-4429-BFF5-E2453F0018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621222" y="3331564"/>
                <a:ext cx="7833709" cy="827662"/>
              </a:xfrm>
              <a:prstGeom prst="rect">
                <a:avLst/>
              </a:prstGeom>
              <a:blipFill>
                <a:blip r:embed="rId8"/>
                <a:stretch>
                  <a:fillRect t="-1515" b="-1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4F8F84E-37D2-717E-448F-8BE91F7CAE5E}"/>
                  </a:ext>
                </a:extLst>
              </p:cNvPr>
              <p:cNvSpPr txBox="1"/>
              <p:nvPr/>
            </p:nvSpPr>
            <p:spPr>
              <a:xfrm>
                <a:off x="9723355" y="1595337"/>
                <a:ext cx="1998405" cy="769441"/>
              </a:xfrm>
              <a:prstGeom prst="rect">
                <a:avLst/>
              </a:prstGeom>
              <a:solidFill>
                <a:srgbClr val="FFC000">
                  <a:alpha val="20000"/>
                </a:srgbClr>
              </a:solidFill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200" i="1">
                              <a:latin typeface="Cambria Math"/>
                            </a:rPr>
                            <m:t>𝑋</m:t>
                          </m:r>
                        </m:e>
                      </m:acc>
                      <m:r>
                        <a:rPr lang="en-US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10.5</m:t>
                      </m:r>
                    </m:oMath>
                  </m:oMathPara>
                </a14:m>
                <a:endParaRPr lang="en-US" sz="220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  <m:r>
                        <a:rPr lang="en-US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=5.7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4F8F84E-37D2-717E-448F-8BE91F7CAE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23355" y="1595337"/>
                <a:ext cx="1998405" cy="76944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tangle 20">
            <a:extLst>
              <a:ext uri="{FF2B5EF4-FFF2-40B4-BE49-F238E27FC236}">
                <a16:creationId xmlns:a16="http://schemas.microsoft.com/office/drawing/2014/main" id="{CF9D39F4-6438-81E4-0638-974F59535E5D}"/>
              </a:ext>
            </a:extLst>
          </p:cNvPr>
          <p:cNvSpPr/>
          <p:nvPr/>
        </p:nvSpPr>
        <p:spPr>
          <a:xfrm>
            <a:off x="9723356" y="2602319"/>
            <a:ext cx="1998405" cy="3037659"/>
          </a:xfrm>
          <a:prstGeom prst="rect">
            <a:avLst/>
          </a:prstGeom>
          <a:solidFill>
            <a:srgbClr val="FFC000">
              <a:alpha val="20000"/>
            </a:srgb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EBDE2A9-7725-42BB-6B21-49F9E306702D}"/>
                  </a:ext>
                </a:extLst>
              </p:cNvPr>
              <p:cNvSpPr txBox="1"/>
              <p:nvPr/>
            </p:nvSpPr>
            <p:spPr>
              <a:xfrm>
                <a:off x="10193132" y="3442996"/>
                <a:ext cx="1026075" cy="79175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2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US" sz="22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2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2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2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E6D2ABF-705C-431C-A80C-52231B4409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3132" y="3442996"/>
                <a:ext cx="1026075" cy="79175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7909C15-B9C0-702A-171A-F9549B626B85}"/>
                  </a:ext>
                </a:extLst>
              </p:cNvPr>
              <p:cNvSpPr txBox="1"/>
              <p:nvPr/>
            </p:nvSpPr>
            <p:spPr>
              <a:xfrm>
                <a:off x="10312798" y="4267197"/>
                <a:ext cx="881009" cy="82093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2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2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2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5.7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2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2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260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6BF1EB5-C567-4C51-8F18-D03A50D65C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12798" y="4267197"/>
                <a:ext cx="881009" cy="820930"/>
              </a:xfrm>
              <a:prstGeom prst="rect">
                <a:avLst/>
              </a:prstGeom>
              <a:blipFill>
                <a:blip r:embed="rId11"/>
                <a:stretch>
                  <a:fillRect r="-2714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7ECC997-6311-5230-7A60-D179861E646F}"/>
                  </a:ext>
                </a:extLst>
              </p:cNvPr>
              <p:cNvSpPr txBox="1"/>
              <p:nvPr/>
            </p:nvSpPr>
            <p:spPr>
              <a:xfrm>
                <a:off x="9795801" y="2691304"/>
                <a:ext cx="1401168" cy="7914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3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3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acc>
                            <m:accPr>
                              <m:chr m:val="̅"/>
                              <m:ctrlPr>
                                <a:rPr lang="en-US" sz="23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300" i="1">
                                  <a:latin typeface="Cambria Math"/>
                                </a:rPr>
                                <m:t>𝑋</m:t>
                              </m:r>
                            </m:e>
                          </m:acc>
                        </m:sub>
                      </m:sSub>
                      <m:r>
                        <a:rPr lang="en-US" sz="23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3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3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3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3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51ADD71-55FC-4D7E-B32C-7813791ABF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95801" y="2691304"/>
                <a:ext cx="1401168" cy="79143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FD8AF35-D592-2FCA-46DA-D1F5D2D6F0F6}"/>
                  </a:ext>
                </a:extLst>
              </p:cNvPr>
              <p:cNvSpPr txBox="1"/>
              <p:nvPr/>
            </p:nvSpPr>
            <p:spPr>
              <a:xfrm>
                <a:off x="10193131" y="5170991"/>
                <a:ext cx="1201758" cy="4308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2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=0.35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E14DF40-C94C-4674-BA20-814273C639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3131" y="5170991"/>
                <a:ext cx="1201758" cy="43088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C3FB462-5ACA-3365-149D-D8A22C75D54C}"/>
                  </a:ext>
                </a:extLst>
              </p:cNvPr>
              <p:cNvSpPr txBox="1"/>
              <p:nvPr/>
            </p:nvSpPr>
            <p:spPr>
              <a:xfrm>
                <a:off x="4268399" y="3387346"/>
                <a:ext cx="2232974" cy="7284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2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10.5</m:t>
                          </m:r>
                          <m:r>
                            <a:rPr lang="en-US" sz="2200" i="1" dirty="0">
                              <a:latin typeface="Cambria Math" panose="02040503050406030204" pitchFamily="18" charset="0"/>
                            </a:rPr>
                            <m:t>−10.1</m:t>
                          </m:r>
                        </m:num>
                        <m:den>
                          <m:r>
                            <a:rPr lang="en-US" sz="2200" i="1" dirty="0">
                              <a:latin typeface="Cambria Math" panose="02040503050406030204" pitchFamily="18" charset="0"/>
                            </a:rPr>
                            <m:t>0.35</m:t>
                          </m:r>
                        </m:den>
                      </m:f>
                    </m:oMath>
                  </m:oMathPara>
                </a14:m>
                <a:endParaRPr lang="en-US" sz="2200" dirty="0"/>
              </a:p>
            </p:txBody>
          </p:sp>
        </mc:Choice>
        <mc:Fallback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C3FB462-5ACA-3365-149D-D8A22C75D5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8399" y="3387346"/>
                <a:ext cx="2232974" cy="728405"/>
              </a:xfrm>
              <a:prstGeom prst="rect">
                <a:avLst/>
              </a:prstGeom>
              <a:blipFill>
                <a:blip r:embed="rId14"/>
                <a:stretch>
                  <a:fillRect b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0DFA69B-9686-B36E-1658-575AEFFD671D}"/>
                  </a:ext>
                </a:extLst>
              </p:cNvPr>
              <p:cNvSpPr txBox="1"/>
              <p:nvPr/>
            </p:nvSpPr>
            <p:spPr>
              <a:xfrm>
                <a:off x="5932012" y="3550099"/>
                <a:ext cx="1556575" cy="4308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1.14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0DFA69B-9686-B36E-1658-575AEFFD67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2012" y="3550099"/>
                <a:ext cx="1556575" cy="43088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6444D4C2-D975-8AB1-33BE-DADFCD6B1744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710672" cy="82824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lnSpc>
                <a:spcPct val="110000"/>
              </a:lnSpc>
              <a:spcBef>
                <a:spcPct val="30000"/>
              </a:spcBef>
            </a:pPr>
            <a:r>
              <a:rPr lang="en-US" dirty="0"/>
              <a:t>Example 2: p-Value Approach (extension)</a:t>
            </a:r>
          </a:p>
        </p:txBody>
      </p:sp>
    </p:spTree>
    <p:extLst>
      <p:ext uri="{BB962C8B-B14F-4D97-AF65-F5344CB8AC3E}">
        <p14:creationId xmlns:p14="http://schemas.microsoft.com/office/powerpoint/2010/main" val="70995494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 Box 3">
                <a:extLst>
                  <a:ext uri="{FF2B5EF4-FFF2-40B4-BE49-F238E27FC236}">
                    <a16:creationId xmlns:a16="http://schemas.microsoft.com/office/drawing/2014/main" id="{1DC32CC6-C0DB-4AEA-88A6-CAEA34572B7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317750" y="1545961"/>
                <a:ext cx="7556500" cy="6217087"/>
              </a:xfrm>
              <a:prstGeom prst="rect">
                <a:avLst/>
              </a:prstGeom>
              <a:noFill/>
              <a:ln w="38100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algn="ctr">
                  <a:spcBef>
                    <a:spcPts val="1200"/>
                  </a:spcBef>
                  <a:defRPr/>
                </a:pPr>
                <a:r>
                  <a:rPr lang="en-US" sz="2400" b="1" dirty="0">
                    <a:solidFill>
                      <a:schemeClr val="tx1"/>
                    </a:solidFill>
                    <a:latin typeface="+mj-lt"/>
                  </a:rPr>
                  <a:t>Most Commonly Used confidence level</a:t>
                </a:r>
              </a:p>
              <a:p>
                <a:pPr>
                  <a:spcBef>
                    <a:spcPts val="1200"/>
                  </a:spcBef>
                  <a:defRPr/>
                </a:pPr>
                <a:r>
                  <a:rPr lang="en-US" sz="2400" b="1" dirty="0">
                    <a:solidFill>
                      <a:schemeClr val="tx1"/>
                    </a:solidFill>
                    <a:latin typeface="+mj-lt"/>
                    <a:ea typeface="Verdana" panose="020B0604030504040204" pitchFamily="34" charset="0"/>
                  </a:rPr>
                  <a:t>     </a:t>
                </a:r>
              </a:p>
              <a:p>
                <a:pPr>
                  <a:spcBef>
                    <a:spcPts val="1200"/>
                  </a:spcBef>
                  <a:defRPr/>
                </a:pPr>
                <a:endParaRPr lang="en-US" sz="2400" b="1" dirty="0">
                  <a:solidFill>
                    <a:schemeClr val="tx1"/>
                  </a:solidFill>
                  <a:latin typeface="+mj-lt"/>
                  <a:ea typeface="Verdana" panose="020B0604030504040204" pitchFamily="34" charset="0"/>
                </a:endParaRPr>
              </a:p>
              <a:p>
                <a:pPr algn="ctr">
                  <a:spcBef>
                    <a:spcPts val="1200"/>
                  </a:spcBef>
                  <a:defRPr/>
                </a:pPr>
                <a:r>
                  <a:rPr lang="en-US" sz="2400" b="1" dirty="0">
                    <a:solidFill>
                      <a:schemeClr val="tx1"/>
                    </a:solidFill>
                    <a:latin typeface="+mj-lt"/>
                  </a:rPr>
                  <a:t>Most Commonly Used significance level</a:t>
                </a:r>
              </a:p>
              <a:p>
                <a:pPr algn="ctr">
                  <a:spcBef>
                    <a:spcPts val="1200"/>
                  </a:spcBef>
                  <a:defRPr/>
                </a:pPr>
                <a:endParaRPr lang="en-US" sz="2400" b="1" dirty="0">
                  <a:solidFill>
                    <a:schemeClr val="tx1"/>
                  </a:solidFill>
                  <a:latin typeface="+mj-lt"/>
                </a:endParaRPr>
              </a:p>
              <a:p>
                <a:pPr>
                  <a:spcBef>
                    <a:spcPts val="1200"/>
                  </a:spcBef>
                  <a:defRPr/>
                </a:pPr>
                <a:r>
                  <a:rPr lang="en-US" sz="2400" b="1" dirty="0">
                    <a:solidFill>
                      <a:schemeClr val="tx1"/>
                    </a:solidFill>
                    <a:latin typeface="+mj-lt"/>
                    <a:ea typeface="Verdana" panose="020B0604030504040204" pitchFamily="34" charset="0"/>
                  </a:rPr>
                  <a:t>     </a:t>
                </a:r>
              </a:p>
              <a:p>
                <a:pPr algn="ctr">
                  <a:spcBef>
                    <a:spcPts val="1200"/>
                  </a:spcBef>
                  <a:defRPr/>
                </a:pPr>
                <a:r>
                  <a:rPr lang="en-US" sz="2400" b="1" dirty="0">
                    <a:solidFill>
                      <a:schemeClr val="tx1"/>
                    </a:solidFill>
                    <a:latin typeface="+mj-lt"/>
                  </a:rPr>
                  <a:t>Reject the null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𝐇</m:t>
                        </m:r>
                      </m:e>
                      <m:sub>
                        <m:r>
                          <a:rPr lang="en-US" sz="2400" b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US" sz="2400" b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b="1" dirty="0">
                    <a:solidFill>
                      <a:schemeClr val="tx1"/>
                    </a:solidFill>
                    <a:latin typeface="+mj-lt"/>
                  </a:rPr>
                  <a:t> in favor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𝐇</m:t>
                        </m:r>
                      </m:e>
                      <m:sub>
                        <m:r>
                          <a:rPr lang="en-US" sz="2400" b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𝐀</m:t>
                        </m:r>
                      </m:sub>
                    </m:sSub>
                  </m:oMath>
                </a14:m>
                <a:r>
                  <a:rPr lang="en-US" sz="2400" b="1" dirty="0">
                    <a:solidFill>
                      <a:schemeClr val="tx1"/>
                    </a:solidFill>
                    <a:latin typeface="+mj-lt"/>
                    <a:ea typeface="Verdana" panose="020B0604030504040204" pitchFamily="34" charset="0"/>
                  </a:rPr>
                  <a:t> if </a:t>
                </a:r>
              </a:p>
              <a:p>
                <a:pPr algn="ctr">
                  <a:spcBef>
                    <a:spcPts val="1200"/>
                  </a:spcBef>
                  <a:defRPr/>
                </a:pPr>
                <a:endParaRPr lang="en-US" sz="2400" b="1" dirty="0">
                  <a:solidFill>
                    <a:schemeClr val="tx1"/>
                  </a:solidFill>
                  <a:latin typeface="+mj-lt"/>
                </a:endParaRPr>
              </a:p>
              <a:p>
                <a:pPr>
                  <a:spcBef>
                    <a:spcPts val="1200"/>
                  </a:spcBef>
                  <a:defRPr/>
                </a:pPr>
                <a:endParaRPr lang="en-US" sz="2400" b="1" dirty="0">
                  <a:solidFill>
                    <a:schemeClr val="tx1"/>
                  </a:solidFill>
                  <a:latin typeface="+mj-lt"/>
                </a:endParaRPr>
              </a:p>
              <a:p>
                <a:pPr>
                  <a:spcBef>
                    <a:spcPts val="1200"/>
                  </a:spcBef>
                  <a:defRPr/>
                </a:pPr>
                <a:endParaRPr lang="en-US" sz="2400" b="1" dirty="0">
                  <a:solidFill>
                    <a:schemeClr val="tx1"/>
                  </a:solidFill>
                  <a:latin typeface="+mj-lt"/>
                </a:endParaRPr>
              </a:p>
              <a:p>
                <a:pPr>
                  <a:spcBef>
                    <a:spcPts val="1200"/>
                  </a:spcBef>
                  <a:defRPr/>
                </a:pPr>
                <a:endParaRPr lang="en-US" sz="2400" b="1" dirty="0">
                  <a:solidFill>
                    <a:schemeClr val="tx1"/>
                  </a:solidFill>
                  <a:latin typeface="+mj-lt"/>
                </a:endParaRPr>
              </a:p>
              <a:p>
                <a:pPr>
                  <a:spcBef>
                    <a:spcPts val="1200"/>
                  </a:spcBef>
                  <a:defRPr/>
                </a:pPr>
                <a:endParaRPr lang="en-US" sz="2400" b="1" dirty="0">
                  <a:latin typeface="+mj-lt"/>
                </a:endParaRPr>
              </a:p>
            </p:txBody>
          </p:sp>
        </mc:Choice>
        <mc:Fallback>
          <p:sp>
            <p:nvSpPr>
              <p:cNvPr id="11" name="Text Box 3">
                <a:extLst>
                  <a:ext uri="{FF2B5EF4-FFF2-40B4-BE49-F238E27FC236}">
                    <a16:creationId xmlns:a16="http://schemas.microsoft.com/office/drawing/2014/main" id="{1DC32CC6-C0DB-4AEA-88A6-CAEA34572B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317750" y="1545961"/>
                <a:ext cx="7556500" cy="6217087"/>
              </a:xfrm>
              <a:prstGeom prst="rect">
                <a:avLst/>
              </a:prstGeom>
              <a:blipFill>
                <a:blip r:embed="rId3"/>
                <a:stretch>
                  <a:fillRect t="-815"/>
                </a:stretch>
              </a:blipFill>
              <a:ln w="38100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F719B30-4771-457C-BFFE-AA1D0578AAEB}"/>
                  </a:ext>
                </a:extLst>
              </p:cNvPr>
              <p:cNvSpPr txBox="1"/>
              <p:nvPr/>
            </p:nvSpPr>
            <p:spPr>
              <a:xfrm>
                <a:off x="4895850" y="2338838"/>
                <a:ext cx="2400300" cy="461665"/>
              </a:xfrm>
              <a:prstGeom prst="rect">
                <a:avLst/>
              </a:prstGeom>
              <a:solidFill>
                <a:srgbClr val="7030A0">
                  <a:alpha val="15000"/>
                </a:srgbClr>
              </a:solidFill>
              <a:ln w="19050">
                <a:solidFill>
                  <a:srgbClr val="80008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𝟏</m:t>
                      </m:r>
                      <m:r>
                        <a:rPr lang="en-US" sz="24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−</m:t>
                      </m:r>
                      <m:r>
                        <a:rPr lang="en-US" sz="24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𝜶</m:t>
                      </m:r>
                      <m:r>
                        <a:rPr lang="en-US" sz="24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𝟗𝟓</m:t>
                      </m:r>
                      <m:r>
                        <a:rPr lang="en-US" sz="24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sz="2400" b="1" dirty="0">
                  <a:solidFill>
                    <a:srgbClr val="FF0000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F719B30-4771-457C-BFFE-AA1D0578AA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5850" y="2338838"/>
                <a:ext cx="2400300" cy="461665"/>
              </a:xfrm>
              <a:prstGeom prst="rect">
                <a:avLst/>
              </a:prstGeom>
              <a:blipFill>
                <a:blip r:embed="rId4"/>
                <a:stretch>
                  <a:fillRect b="-2564"/>
                </a:stretch>
              </a:blipFill>
              <a:ln w="19050">
                <a:solidFill>
                  <a:srgbClr val="80008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CF5F06F-AF5E-4828-BDF1-A0CDF5598865}"/>
                  </a:ext>
                </a:extLst>
              </p:cNvPr>
              <p:cNvSpPr txBox="1"/>
              <p:nvPr/>
            </p:nvSpPr>
            <p:spPr>
              <a:xfrm>
                <a:off x="4895850" y="3900451"/>
                <a:ext cx="2400300" cy="461665"/>
              </a:xfrm>
              <a:prstGeom prst="rect">
                <a:avLst/>
              </a:prstGeom>
              <a:solidFill>
                <a:srgbClr val="7030A0">
                  <a:alpha val="15000"/>
                </a:srgbClr>
              </a:solidFill>
              <a:ln w="19050">
                <a:solidFill>
                  <a:srgbClr val="80008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𝜶</m:t>
                      </m:r>
                      <m:r>
                        <a:rPr lang="en-US" sz="24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sz="24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24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𝟎𝟓</m:t>
                      </m:r>
                    </m:oMath>
                  </m:oMathPara>
                </a14:m>
                <a:endParaRPr lang="en-US" sz="2400" b="1" dirty="0">
                  <a:solidFill>
                    <a:srgbClr val="FF0000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CF5F06F-AF5E-4828-BDF1-A0CDF55988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5850" y="3900451"/>
                <a:ext cx="2400300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19050">
                <a:solidFill>
                  <a:srgbClr val="80008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3700922-3CBA-4EE9-940C-75FA80D84059}"/>
                  </a:ext>
                </a:extLst>
              </p:cNvPr>
              <p:cNvSpPr txBox="1"/>
              <p:nvPr/>
            </p:nvSpPr>
            <p:spPr>
              <a:xfrm>
                <a:off x="4238625" y="5312039"/>
                <a:ext cx="3714750" cy="461665"/>
              </a:xfrm>
              <a:prstGeom prst="rect">
                <a:avLst/>
              </a:prstGeom>
              <a:solidFill>
                <a:srgbClr val="7030A0">
                  <a:alpha val="15000"/>
                </a:srgbClr>
              </a:solidFill>
              <a:ln w="19050">
                <a:solidFill>
                  <a:srgbClr val="80008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4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𝒑</m:t>
                    </m:r>
                  </m:oMath>
                </a14:m>
                <a:r>
                  <a:rPr lang="en-US" sz="2400" b="1" i="1" dirty="0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-value </a:t>
                </a:r>
                <a:r>
                  <a:rPr lang="en-US" sz="2400" b="1" dirty="0">
                    <a:solidFill>
                      <a:srgbClr val="FF0000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&lt;</a:t>
                </a:r>
                <a14:m>
                  <m:oMath xmlns:m="http://schemas.openxmlformats.org/officeDocument/2006/math">
                    <m:r>
                      <a:rPr lang="en-US" sz="2400" b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𝜶</m:t>
                    </m:r>
                    <m:r>
                      <a:rPr lang="en-US" sz="24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sz="24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24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𝟎𝟓</m:t>
                    </m:r>
                  </m:oMath>
                </a14:m>
                <a:endParaRPr lang="en-US" sz="2400" b="1" dirty="0">
                  <a:solidFill>
                    <a:srgbClr val="FF0000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3700922-3CBA-4EE9-940C-75FA80D840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8625" y="5312039"/>
                <a:ext cx="3714750" cy="461665"/>
              </a:xfrm>
              <a:prstGeom prst="rect">
                <a:avLst/>
              </a:prstGeom>
              <a:blipFill>
                <a:blip r:embed="rId6"/>
                <a:stretch>
                  <a:fillRect t="-10256" b="-23077"/>
                </a:stretch>
              </a:blipFill>
              <a:ln w="19050">
                <a:solidFill>
                  <a:srgbClr val="80008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itle 1">
            <a:extLst>
              <a:ext uri="{FF2B5EF4-FFF2-40B4-BE49-F238E27FC236}">
                <a16:creationId xmlns:a16="http://schemas.microsoft.com/office/drawing/2014/main" id="{D28E18AD-20B9-0ABE-4AE7-5A523C98B705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710672" cy="82824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lnSpc>
                <a:spcPct val="110000"/>
              </a:lnSpc>
              <a:spcBef>
                <a:spcPct val="30000"/>
              </a:spcBef>
            </a:pPr>
            <a:r>
              <a:rPr lang="en-US" sz="4400" dirty="0"/>
              <a:t>Rule of Thumb in Practice</a:t>
            </a:r>
          </a:p>
        </p:txBody>
      </p:sp>
    </p:spTree>
    <p:extLst>
      <p:ext uri="{BB962C8B-B14F-4D97-AF65-F5344CB8AC3E}">
        <p14:creationId xmlns:p14="http://schemas.microsoft.com/office/powerpoint/2010/main" val="169779761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1C1BC3A3-EDFB-4C61-955A-B00719F7FFA7}"/>
              </a:ext>
            </a:extLst>
          </p:cNvPr>
          <p:cNvSpPr txBox="1">
            <a:spLocks noChangeArrowheads="1"/>
          </p:cNvSpPr>
          <p:nvPr/>
        </p:nvSpPr>
        <p:spPr>
          <a:xfrm>
            <a:off x="2039112" y="838200"/>
            <a:ext cx="8534400" cy="968958"/>
          </a:xfrm>
          <a:prstGeom prst="rect">
            <a:avLst/>
          </a:prstGeom>
        </p:spPr>
        <p:txBody>
          <a:bodyPr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5000" b="0" kern="120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endParaRPr lang="en-US" sz="4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3">
                <a:extLst>
                  <a:ext uri="{FF2B5EF4-FFF2-40B4-BE49-F238E27FC236}">
                    <a16:creationId xmlns:a16="http://schemas.microsoft.com/office/drawing/2014/main" id="{BDDD26FC-B79D-4EF3-85DC-39C6B169A6F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380392"/>
                <a:ext cx="9525000" cy="5096609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274320" indent="-274320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SzPct val="95000"/>
                  <a:buFont typeface="Wingdings 2"/>
                  <a:buChar char=""/>
                  <a:defRPr kumimoji="0"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40080" indent="-246888" algn="l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85000"/>
                  <a:buFont typeface="Wingdings 2"/>
                  <a:buChar char=""/>
                  <a:defRPr kumimoji="0"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-246888" algn="l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 2"/>
                  <a:buChar char=""/>
                  <a:defRPr kumimoji="0"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188720" indent="-210312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SzPct val="65000"/>
                  <a:buFont typeface="Wingdings 2"/>
                  <a:buChar char="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10312" algn="l" rtl="0" eaLnBrk="1" latinLnBrk="0" hangingPunct="1">
                  <a:spcBef>
                    <a:spcPct val="20000"/>
                  </a:spcBef>
                  <a:buClr>
                    <a:schemeClr val="accent4"/>
                  </a:buClr>
                  <a:buSzPct val="65000"/>
                  <a:buFont typeface="Wingdings 2"/>
                  <a:buChar char="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37360" indent="-210312" algn="l" rtl="0" eaLnBrk="1" latinLnBrk="0" hangingPunct="1">
                  <a:spcBef>
                    <a:spcPct val="20000"/>
                  </a:spcBef>
                  <a:buClr>
                    <a:schemeClr val="accent5"/>
                  </a:buClr>
                  <a:buSzPct val="80000"/>
                  <a:buFont typeface="Wingdings 2"/>
                  <a:buChar char=""/>
                  <a:defRPr kumimoji="0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920240" indent="-182880" algn="l" rtl="0" eaLnBrk="1" latinLnBrk="0" hangingPunct="1">
                  <a:spcBef>
                    <a:spcPct val="20000"/>
                  </a:spcBef>
                  <a:buClr>
                    <a:schemeClr val="accent6"/>
                  </a:buClr>
                  <a:buSzPct val="80000"/>
                  <a:buFont typeface="Wingdings 2"/>
                  <a:buChar char=""/>
                  <a:defRPr kumimoji="0" sz="16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94560" indent="-182880" algn="l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Char char="•"/>
                  <a:defRPr kumimoji="0"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468880" indent="-182880" algn="l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Tx/>
                  <a:buChar char="•"/>
                  <a:defRPr kumimoji="0" sz="14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400" dirty="0">
                    <a:latin typeface="+mj-lt"/>
                  </a:rPr>
                  <a:t>One rejects the null hypothesis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400" i="1">
                            <a:latin typeface="+mj-lt"/>
                          </a:rPr>
                        </m:ctrlPr>
                      </m:sSubPr>
                      <m:e>
                        <m:r>
                          <a:rPr lang="en-US" altLang="en-US" sz="2400" i="1">
                            <a:latin typeface="+mj-lt"/>
                          </a:rPr>
                          <m:t>𝐻</m:t>
                        </m:r>
                      </m:e>
                      <m:sub>
                        <m:r>
                          <a:rPr lang="en-US" altLang="en-US" sz="2400" i="1">
                            <a:latin typeface="+mj-lt"/>
                          </a:rPr>
                          <m:t>0</m:t>
                        </m:r>
                      </m:sub>
                    </m:sSub>
                    <m:r>
                      <a:rPr lang="en-US" altLang="en-US" sz="2400" i="1">
                        <a:latin typeface="+mj-lt"/>
                      </a:rPr>
                      <m:t> </m:t>
                    </m:r>
                  </m:oMath>
                </a14:m>
                <a:r>
                  <a:rPr lang="en-US" sz="2400" dirty="0">
                    <a:latin typeface="+mj-lt"/>
                  </a:rPr>
                  <a:t>when</a:t>
                </a:r>
              </a:p>
              <a:p>
                <a:pPr marL="0" indent="0">
                  <a:buNone/>
                </a:pPr>
                <a:endParaRPr lang="en-US" sz="2400" dirty="0">
                  <a:latin typeface="+mj-lt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en-US" sz="2400">
                          <a:latin typeface="+mj-lt"/>
                        </a:rPr>
                        <m:t>Prob</m:t>
                      </m:r>
                      <m:d>
                        <m:dPr>
                          <m:ctrlPr>
                            <a:rPr lang="en-US" altLang="en-US" sz="2400" i="1">
                              <a:latin typeface="+mj-lt"/>
                            </a:rPr>
                          </m:ctrlPr>
                        </m:dPr>
                        <m:e>
                          <m:r>
                            <a:rPr lang="en-US" altLang="en-US" sz="2400" i="1">
                              <a:latin typeface="+mj-lt"/>
                            </a:rPr>
                            <m:t>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en-US" sz="2400" i="1">
                                  <a:latin typeface="+mj-lt"/>
                                </a:rPr>
                              </m:ctrlPr>
                            </m:mPr>
                            <m:mr>
                              <m:e>
                                <m:eqArr>
                                  <m:eqArrPr>
                                    <m:ctrlPr>
                                      <a:rPr lang="en-US" altLang="en-US" sz="2400" i="1">
                                        <a:latin typeface="+mj-lt"/>
                                      </a:rPr>
                                    </m:ctrlPr>
                                  </m:eqArr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en-US" sz="2400">
                                        <a:latin typeface="+mj-lt"/>
                                      </a:rPr>
                                      <m:t>Sampling</m:t>
                                    </m:r>
                                    <m:r>
                                      <a:rPr lang="en-US" altLang="en-US" sz="2400">
                                        <a:latin typeface="+mj-lt"/>
                                      </a:rPr>
                                      <m:t> 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en-US" sz="2400">
                                        <a:latin typeface="+mj-lt"/>
                                      </a:rPr>
                                      <m:t>data</m:t>
                                    </m:r>
                                    <m:r>
                                      <a:rPr lang="en-US" altLang="en-US" sz="2400">
                                        <a:latin typeface="+mj-lt"/>
                                      </a:rPr>
                                      <m:t> 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en-US" sz="2400">
                                        <a:latin typeface="+mj-lt"/>
                                      </a:rPr>
                                      <m:t>is</m:t>
                                    </m:r>
                                    <m:r>
                                      <a:rPr lang="en-US" altLang="en-US" sz="2400">
                                        <a:latin typeface="+mj-lt"/>
                                      </a:rPr>
                                      <m:t> 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en-US" sz="2400">
                                        <a:latin typeface="+mj-lt"/>
                                      </a:rPr>
                                      <m:t>more</m:t>
                                    </m:r>
                                    <m:r>
                                      <a:rPr lang="en-US" altLang="en-US" sz="2400">
                                        <a:latin typeface="+mj-lt"/>
                                      </a:rPr>
                                      <m:t> 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en-US" sz="2400">
                                        <a:latin typeface="+mj-lt"/>
                                      </a:rPr>
                                      <m:t>extreme</m:t>
                                    </m:r>
                                  </m:e>
                                  <m:e>
                                    <m:r>
                                      <a:rPr lang="en-US" altLang="en-US" sz="2400">
                                        <a:latin typeface="+mj-lt"/>
                                      </a:rPr>
                                      <m:t> 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en-US" sz="2400">
                                        <a:latin typeface="+mj-lt"/>
                                      </a:rPr>
                                      <m:t>than</m:t>
                                    </m:r>
                                    <m:r>
                                      <a:rPr lang="en-US" altLang="en-US" sz="2400">
                                        <a:latin typeface="+mj-lt"/>
                                      </a:rPr>
                                      <m:t> 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en-US" sz="2400">
                                        <a:latin typeface="+mj-lt"/>
                                      </a:rPr>
                                      <m:t>the</m:t>
                                    </m:r>
                                    <m:r>
                                      <a:rPr lang="en-US" altLang="en-US" sz="2400">
                                        <a:latin typeface="+mj-lt"/>
                                      </a:rPr>
                                      <m:t> 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en-US" sz="2400">
                                        <a:latin typeface="+mj-lt"/>
                                      </a:rPr>
                                      <m:t>data</m:t>
                                    </m:r>
                                    <m:r>
                                      <a:rPr lang="en-US" altLang="en-US" sz="2400">
                                        <a:latin typeface="+mj-lt"/>
                                      </a:rPr>
                                      <m:t> 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en-US" sz="2400">
                                        <a:latin typeface="+mj-lt"/>
                                      </a:rPr>
                                      <m:t>you</m:t>
                                    </m:r>
                                    <m:r>
                                      <a:rPr lang="en-US" altLang="en-US" sz="2400">
                                        <a:latin typeface="+mj-lt"/>
                                      </a:rPr>
                                      <m:t> 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en-US" sz="2400">
                                        <a:latin typeface="+mj-lt"/>
                                      </a:rPr>
                                      <m:t>have</m:t>
                                    </m:r>
                                    <m:r>
                                      <a:rPr lang="en-US" altLang="en-US" sz="2400">
                                        <a:latin typeface="+mj-lt"/>
                                      </a:rPr>
                                      <m:t> 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en-US" sz="2400">
                                        <a:latin typeface="+mj-lt"/>
                                      </a:rPr>
                                      <m:t>observed</m:t>
                                    </m:r>
                                  </m:e>
                                </m:eqArr>
                              </m:e>
                              <m:e>
                                <m:r>
                                  <a:rPr lang="en-US" altLang="en-US" sz="2400" i="1">
                                    <a:latin typeface="+mj-lt"/>
                                  </a:rPr>
                                  <m:t>|</m:t>
                                </m:r>
                              </m:e>
                              <m:e>
                                <m:eqArr>
                                  <m:eqArrPr>
                                    <m:ctrlPr>
                                      <a:rPr lang="en-US" altLang="en-US" sz="2400" i="1">
                                        <a:latin typeface="+mj-lt"/>
                                      </a:rPr>
                                    </m:ctrlPr>
                                  </m:eqArrPr>
                                  <m:e>
                                    <m:sSub>
                                      <m:sSubPr>
                                        <m:ctrlPr>
                                          <a:rPr lang="en-US" altLang="en-US" sz="2400" i="1">
                                            <a:latin typeface="+mj-lt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en-US" sz="2400" i="1">
                                            <a:latin typeface="+mj-lt"/>
                                          </a:rPr>
                                          <m:t>𝐻</m:t>
                                        </m:r>
                                      </m:e>
                                      <m:sub>
                                        <m:r>
                                          <a:rPr lang="en-US" altLang="en-US" sz="2400" i="1">
                                            <a:latin typeface="+mj-lt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n-US" altLang="en-US" sz="2400" i="1">
                                        <a:latin typeface="+mj-lt"/>
                                      </a:rPr>
                                      <m:t> 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en-US" sz="2400">
                                        <a:latin typeface="+mj-lt"/>
                                      </a:rPr>
                                      <m:t>is</m:t>
                                    </m:r>
                                    <m:r>
                                      <a:rPr lang="en-US" altLang="en-US" sz="2400">
                                        <a:latin typeface="+mj-lt"/>
                                      </a:rPr>
                                      <m:t> 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en-US" sz="2400">
                                        <a:latin typeface="+mj-lt"/>
                                      </a:rPr>
                                      <m:t>true</m:t>
                                    </m:r>
                                  </m:e>
                                </m:eqArr>
                              </m:e>
                            </m:mr>
                          </m:m>
                          <m:r>
                            <a:rPr lang="en-US" altLang="en-US" sz="2400" i="1">
                              <a:latin typeface="+mj-lt"/>
                            </a:rPr>
                            <m:t>   </m:t>
                          </m:r>
                        </m:e>
                      </m:d>
                      <m:r>
                        <a:rPr lang="en-US" altLang="en-US" sz="2400" i="1">
                          <a:latin typeface="+mj-lt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altLang="en-US" sz="2400" i="1">
                          <a:latin typeface="+mj-lt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400" dirty="0">
                  <a:latin typeface="+mj-lt"/>
                </a:endParaRPr>
              </a:p>
              <a:p>
                <a:pPr marL="0" indent="0">
                  <a:buNone/>
                </a:pPr>
                <a:r>
                  <a:rPr lang="en-US" sz="2400" dirty="0">
                    <a:latin typeface="+mj-lt"/>
                  </a:rPr>
                  <a:t> </a:t>
                </a:r>
              </a:p>
              <a:p>
                <a:pPr marL="0" indent="0">
                  <a:buNone/>
                </a:pPr>
                <a:r>
                  <a:rPr lang="en-US" sz="2400" dirty="0">
                    <a:latin typeface="+mj-lt"/>
                  </a:rPr>
                  <a:t>This is </a:t>
                </a:r>
                <a:r>
                  <a:rPr lang="en-US" sz="2400" u="sng" dirty="0">
                    <a:solidFill>
                      <a:srgbClr val="FF0066"/>
                    </a:solidFill>
                    <a:latin typeface="+mj-lt"/>
                  </a:rPr>
                  <a:t>not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en-US" sz="2400">
                          <a:latin typeface="+mj-lt"/>
                        </a:rPr>
                        <m:t>Prob</m:t>
                      </m:r>
                      <m:d>
                        <m:dPr>
                          <m:ctrlPr>
                            <a:rPr lang="en-US" altLang="en-US" sz="2400" i="1">
                              <a:latin typeface="+mj-lt"/>
                            </a:rPr>
                          </m:ctrlPr>
                        </m:dPr>
                        <m:e>
                          <m:r>
                            <a:rPr lang="en-US" altLang="en-US" sz="2400" i="1">
                              <a:latin typeface="+mj-lt"/>
                            </a:rPr>
                            <m:t>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en-US" sz="2400" i="1">
                                  <a:latin typeface="+mj-lt"/>
                                </a:rPr>
                              </m:ctrlPr>
                            </m:mPr>
                            <m:mr>
                              <m:e>
                                <m:eqArr>
                                  <m:eqArrPr>
                                    <m:ctrlPr>
                                      <a:rPr lang="en-US" altLang="en-US" sz="2400" i="1">
                                        <a:latin typeface="+mj-lt"/>
                                      </a:rPr>
                                    </m:ctrlPr>
                                  </m:eqArr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en-US" sz="2400">
                                        <a:latin typeface="+mj-lt"/>
                                      </a:rPr>
                                      <m:t>Null</m:t>
                                    </m:r>
                                    <m:r>
                                      <a:rPr lang="en-US" altLang="en-US" sz="2400">
                                        <a:latin typeface="+mj-lt"/>
                                      </a:rPr>
                                      <m:t> 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en-US" sz="2400">
                                        <a:latin typeface="+mj-lt"/>
                                      </a:rPr>
                                      <m:t>hypothesis</m:t>
                                    </m:r>
                                    <m:r>
                                      <a:rPr lang="en-US" altLang="en-US" sz="2400">
                                        <a:latin typeface="+mj-lt"/>
                                      </a:rPr>
                                      <m:t> </m:t>
                                    </m:r>
                                    <m:sSub>
                                      <m:sSubPr>
                                        <m:ctrlPr>
                                          <a:rPr lang="en-US" altLang="en-US" sz="2400" i="1">
                                            <a:latin typeface="+mj-lt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en-US" sz="2400" i="1">
                                            <a:latin typeface="+mj-lt"/>
                                          </a:rPr>
                                          <m:t>𝐻</m:t>
                                        </m:r>
                                      </m:e>
                                      <m:sub>
                                        <m:r>
                                          <a:rPr lang="en-US" altLang="en-US" sz="2400" i="1">
                                            <a:latin typeface="+mj-lt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n-US" altLang="en-US" sz="2400">
                                        <a:latin typeface="+mj-lt"/>
                                      </a:rPr>
                                      <m:t> 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en-US" sz="2400">
                                        <a:latin typeface="+mj-lt"/>
                                      </a:rPr>
                                      <m:t>is</m:t>
                                    </m:r>
                                    <m:r>
                                      <a:rPr lang="en-US" altLang="en-US" sz="2400">
                                        <a:latin typeface="+mj-lt"/>
                                      </a:rPr>
                                      <m:t> 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en-US" sz="2400">
                                        <a:latin typeface="+mj-lt"/>
                                      </a:rPr>
                                      <m:t>true</m:t>
                                    </m:r>
                                  </m:e>
                                </m:eqArr>
                              </m:e>
                              <m:e>
                                <m:r>
                                  <a:rPr lang="en-US" altLang="en-US" sz="2400" i="1">
                                    <a:latin typeface="+mj-lt"/>
                                  </a:rPr>
                                  <m:t>|</m:t>
                                </m:r>
                              </m:e>
                              <m:e>
                                <m:eqArr>
                                  <m:eqArrPr>
                                    <m:ctrlPr>
                                      <a:rPr lang="en-US" altLang="en-US" sz="2400" i="1">
                                        <a:latin typeface="+mj-lt"/>
                                      </a:rPr>
                                    </m:ctrlPr>
                                  </m:eqArr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en-US" sz="2400">
                                        <a:latin typeface="+mj-lt"/>
                                      </a:rPr>
                                      <m:t>Observed</m:t>
                                    </m:r>
                                  </m:e>
                                  <m:e>
                                    <m:r>
                                      <a:rPr lang="en-US" altLang="en-US" sz="2400">
                                        <a:latin typeface="+mj-lt"/>
                                      </a:rPr>
                                      <m:t> 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en-US" sz="2400">
                                        <a:latin typeface="+mj-lt"/>
                                      </a:rPr>
                                      <m:t>data</m:t>
                                    </m:r>
                                  </m:e>
                                </m:eqArr>
                                <m:r>
                                  <a:rPr lang="en-US" altLang="en-US" sz="2400" i="1">
                                    <a:latin typeface="+mj-lt"/>
                                  </a:rPr>
                                  <m:t> </m:t>
                                </m:r>
                              </m:e>
                            </m:mr>
                          </m:m>
                          <m:r>
                            <a:rPr lang="en-US" altLang="en-US" sz="2400" i="1">
                              <a:latin typeface="+mj-lt"/>
                            </a:rPr>
                            <m:t> </m:t>
                          </m:r>
                        </m:e>
                      </m:d>
                      <m:r>
                        <a:rPr lang="en-US" altLang="en-US" sz="2400" i="1">
                          <a:latin typeface="+mj-lt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altLang="en-US" sz="2400" i="1">
                          <a:latin typeface="+mj-lt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400" dirty="0">
                  <a:latin typeface="+mj-lt"/>
                </a:endParaRPr>
              </a:p>
              <a:p>
                <a:pPr marL="393192" lvl="1" indent="0">
                  <a:buNone/>
                </a:pPr>
                <a:endParaRPr lang="en-US" dirty="0">
                  <a:latin typeface="+mj-lt"/>
                </a:endParaRPr>
              </a:p>
              <a:p>
                <a:pPr marL="27432" indent="0">
                  <a:buNone/>
                </a:pPr>
                <a:r>
                  <a:rPr lang="en-US" sz="2400" dirty="0">
                    <a:latin typeface="+mj-lt"/>
                  </a:rPr>
                  <a:t>We cannot interpret the p-value as the probability that the Null Hypothesis is true given our data!</a:t>
                </a:r>
              </a:p>
            </p:txBody>
          </p:sp>
        </mc:Choice>
        <mc:Fallback>
          <p:sp>
            <p:nvSpPr>
              <p:cNvPr id="3" name="Content Placeholder 3">
                <a:extLst>
                  <a:ext uri="{FF2B5EF4-FFF2-40B4-BE49-F238E27FC236}">
                    <a16:creationId xmlns:a16="http://schemas.microsoft.com/office/drawing/2014/main" id="{BDDD26FC-B79D-4EF3-85DC-39C6B169A6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380392"/>
                <a:ext cx="9525000" cy="5096609"/>
              </a:xfrm>
              <a:prstGeom prst="rect">
                <a:avLst/>
              </a:prstGeom>
              <a:blipFill>
                <a:blip r:embed="rId2"/>
                <a:stretch>
                  <a:fillRect l="-1065" t="-9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1CC9D446-8F25-4848-BC78-47CA5CDB8C3C}"/>
              </a:ext>
            </a:extLst>
          </p:cNvPr>
          <p:cNvSpPr/>
          <p:nvPr/>
        </p:nvSpPr>
        <p:spPr>
          <a:xfrm>
            <a:off x="3379177" y="3715313"/>
            <a:ext cx="4572000" cy="838200"/>
          </a:xfrm>
          <a:prstGeom prst="rect">
            <a:avLst/>
          </a:prstGeom>
          <a:noFill/>
          <a:ln w="31750"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3D9075A-BF83-4CEB-B032-5710A37C2F04}"/>
              </a:ext>
            </a:extLst>
          </p:cNvPr>
          <p:cNvSpPr/>
          <p:nvPr/>
        </p:nvSpPr>
        <p:spPr>
          <a:xfrm>
            <a:off x="2617177" y="2189583"/>
            <a:ext cx="6096000" cy="838200"/>
          </a:xfrm>
          <a:prstGeom prst="rect">
            <a:avLst/>
          </a:prstGeom>
          <a:noFill/>
          <a:ln w="31750">
            <a:solidFill>
              <a:srgbClr val="008A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1D7FB1-EF60-4CF2-BEB3-384645F30E11}"/>
              </a:ext>
            </a:extLst>
          </p:cNvPr>
          <p:cNvSpPr txBox="1"/>
          <p:nvPr/>
        </p:nvSpPr>
        <p:spPr>
          <a:xfrm>
            <a:off x="6122377" y="1673562"/>
            <a:ext cx="25908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008A3E"/>
                </a:solidFill>
                <a:latin typeface="+mj-lt"/>
              </a:rPr>
              <a:t>Hypothesis Testing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418AB5-C873-4ED5-B5B5-5FEF8D80ADC0}"/>
              </a:ext>
            </a:extLst>
          </p:cNvPr>
          <p:cNvSpPr txBox="1"/>
          <p:nvPr/>
        </p:nvSpPr>
        <p:spPr>
          <a:xfrm>
            <a:off x="5495193" y="3284426"/>
            <a:ext cx="295351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FF0066"/>
                </a:solidFill>
                <a:latin typeface="+mj-lt"/>
              </a:rPr>
              <a:t>Confidence Interval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A97BC05-E025-F69E-F5B8-270F458687D9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710672" cy="82824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4400" dirty="0"/>
              <a:t>p-Value: What it is and what it is not</a:t>
            </a:r>
          </a:p>
        </p:txBody>
      </p:sp>
    </p:spTree>
    <p:extLst>
      <p:ext uri="{BB962C8B-B14F-4D97-AF65-F5344CB8AC3E}">
        <p14:creationId xmlns:p14="http://schemas.microsoft.com/office/powerpoint/2010/main" val="25342389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8" name="Content Placeholder 5">
                <a:extLst>
                  <a:ext uri="{FF2B5EF4-FFF2-40B4-BE49-F238E27FC236}">
                    <a16:creationId xmlns:a16="http://schemas.microsoft.com/office/drawing/2014/main" id="{6DA46CAA-7F10-47C2-A0A4-ADCD9E85684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199" y="1635070"/>
                <a:ext cx="10515599" cy="2020169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274320" indent="-274320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SzPct val="95000"/>
                  <a:buFont typeface="Wingdings 2"/>
                  <a:buChar char=""/>
                  <a:defRPr kumimoji="0"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40080" indent="-246888" algn="l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85000"/>
                  <a:buFont typeface="Wingdings 2"/>
                  <a:buChar char=""/>
                  <a:defRPr kumimoji="0"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-246888" algn="l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 2"/>
                  <a:buChar char=""/>
                  <a:defRPr kumimoji="0"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188720" indent="-210312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SzPct val="65000"/>
                  <a:buFont typeface="Wingdings 2"/>
                  <a:buChar char="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10312" algn="l" rtl="0" eaLnBrk="1" latinLnBrk="0" hangingPunct="1">
                  <a:spcBef>
                    <a:spcPct val="20000"/>
                  </a:spcBef>
                  <a:buClr>
                    <a:schemeClr val="accent4"/>
                  </a:buClr>
                  <a:buSzPct val="65000"/>
                  <a:buFont typeface="Wingdings 2"/>
                  <a:buChar char="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37360" indent="-210312" algn="l" rtl="0" eaLnBrk="1" latinLnBrk="0" hangingPunct="1">
                  <a:spcBef>
                    <a:spcPct val="20000"/>
                  </a:spcBef>
                  <a:buClr>
                    <a:schemeClr val="accent5"/>
                  </a:buClr>
                  <a:buSzPct val="80000"/>
                  <a:buFont typeface="Wingdings 2"/>
                  <a:buChar char=""/>
                  <a:defRPr kumimoji="0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920240" indent="-182880" algn="l" rtl="0" eaLnBrk="1" latinLnBrk="0" hangingPunct="1">
                  <a:spcBef>
                    <a:spcPct val="20000"/>
                  </a:spcBef>
                  <a:buClr>
                    <a:schemeClr val="accent6"/>
                  </a:buClr>
                  <a:buSzPct val="80000"/>
                  <a:buFont typeface="Wingdings 2"/>
                  <a:buChar char=""/>
                  <a:defRPr kumimoji="0" sz="16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94560" indent="-182880" algn="l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Char char="•"/>
                  <a:defRPr kumimoji="0"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468880" indent="-182880" algn="l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Tx/>
                  <a:buChar char="•"/>
                  <a:defRPr kumimoji="0" sz="14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  <m:r>
                        <a:rPr lang="en-US" sz="2400" i="1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acc>
                                <m:accPr>
                                  <m:chr m:val="̅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  <m:t>𝑋</m:t>
                                  </m:r>
                                </m:e>
                              </m:acc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acc>
                                    <m:accPr>
                                      <m:chr m:val="̅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  <m:t>𝑋</m:t>
                                      </m:r>
                                    </m:e>
                                  </m:acc>
                                </m:sub>
                              </m:sSub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24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260,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400" dirty="0">
                  <a:latin typeface="+mj-lt"/>
                </a:endParaRPr>
              </a:p>
              <a:p>
                <a:pPr marL="0" indent="0">
                  <a:buNone/>
                </a:pPr>
                <a:r>
                  <a:rPr lang="en-US" sz="2400" dirty="0">
                    <a:latin typeface="+mj-lt"/>
                  </a:rPr>
                  <a:t>We said 95% of all values of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</m:oMath>
                </a14:m>
                <a:r>
                  <a:rPr lang="en-US" sz="2400" dirty="0">
                    <a:latin typeface="+mj-lt"/>
                  </a:rPr>
                  <a:t> were within</a:t>
                </a:r>
                <a14:m>
                  <m:oMath xmlns:m="http://schemas.openxmlformats.org/officeDocument/2006/math">
                    <m:r>
                      <a:rPr lang="en-US" sz="24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US" sz="2400" b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𝛔</m:t>
                        </m:r>
                      </m:e>
                      <m:sub>
                        <m:acc>
                          <m:accPr>
                            <m:chr m:val="̅"/>
                            <m:ctrlPr>
                              <a:rPr lang="en-US" sz="24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accPr>
                          <m:e>
                            <m:r>
                              <a:rPr lang="en-US" sz="2400" b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  <m:t>𝐗</m:t>
                            </m:r>
                          </m:e>
                        </m:acc>
                      </m:sub>
                    </m:sSub>
                    <m:r>
                      <a:rPr lang="en-US" sz="24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/>
                      </a:rPr>
                      <m:t> </m:t>
                    </m:r>
                  </m:oMath>
                </a14:m>
                <a:r>
                  <a:rPr lang="en-US" sz="2400" dirty="0">
                    <a:latin typeface="+mj-lt"/>
                  </a:rPr>
                  <a:t>of its center, which we claimed was centered on the population mean</a:t>
                </a:r>
                <a14:m>
                  <m:oMath xmlns:m="http://schemas.openxmlformats.org/officeDocument/2006/math">
                    <m:r>
                      <a:rPr lang="en-US" sz="2400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a:rPr lang="en-US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𝜇</m:t>
                    </m:r>
                  </m:oMath>
                </a14:m>
                <a:r>
                  <a:rPr lang="en-US" sz="2400" dirty="0">
                    <a:latin typeface="+mj-lt"/>
                  </a:rPr>
                  <a:t>.</a:t>
                </a:r>
              </a:p>
              <a:p>
                <a:endParaRPr lang="en-US" sz="2400" dirty="0">
                  <a:latin typeface="+mj-lt"/>
                </a:endParaRPr>
              </a:p>
            </p:txBody>
          </p:sp>
        </mc:Choice>
        <mc:Fallback xmlns="">
          <p:sp>
            <p:nvSpPr>
              <p:cNvPr id="28" name="Content Placeholder 5">
                <a:extLst>
                  <a:ext uri="{FF2B5EF4-FFF2-40B4-BE49-F238E27FC236}">
                    <a16:creationId xmlns:a16="http://schemas.microsoft.com/office/drawing/2014/main" id="{6DA46CAA-7F10-47C2-A0A4-ADCD9E8568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1635070"/>
                <a:ext cx="10515599" cy="2020169"/>
              </a:xfrm>
              <a:prstGeom prst="rect">
                <a:avLst/>
              </a:prstGeom>
              <a:blipFill>
                <a:blip r:embed="rId3"/>
                <a:stretch>
                  <a:fillRect l="-844" r="-13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1519A8B-2F57-4DD4-8423-1E63C52F0737}"/>
                  </a:ext>
                </a:extLst>
              </p:cNvPr>
              <p:cNvSpPr txBox="1"/>
              <p:nvPr/>
            </p:nvSpPr>
            <p:spPr>
              <a:xfrm>
                <a:off x="1737293" y="3014645"/>
                <a:ext cx="8717414" cy="4744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200" dirty="0"/>
                  <a:t> </a:t>
                </a:r>
                <a14:m>
                  <m:oMath xmlns:m="http://schemas.openxmlformats.org/officeDocument/2006/math">
                    <m:r>
                      <a:rPr lang="en-US" sz="2200">
                        <a:latin typeface="Cambria Math" panose="02040503050406030204" pitchFamily="18" charset="0"/>
                      </a:rPr>
                      <m:t>95%=</m:t>
                    </m:r>
                    <m:r>
                      <a:rPr lang="en-US" sz="2200" i="1">
                        <a:latin typeface="Cambria Math"/>
                      </a:rPr>
                      <m:t>𝑃</m:t>
                    </m:r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𝜇</m:t>
                        </m:r>
                        <m:r>
                          <a:rPr lang="en-US" sz="2200" i="1">
                            <a:latin typeface="Cambria Math"/>
                            <a:ea typeface="Cambria Math"/>
                          </a:rPr>
                          <m:t>−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acc>
                              <m:accPr>
                                <m:chr m:val="̅"/>
                                <m:ctrlPr>
                                  <a:rPr lang="en-US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/>
                                  </a:rPr>
                                  <m:t>𝑋</m:t>
                                </m:r>
                              </m:e>
                            </m:acc>
                          </m:sub>
                        </m:sSub>
                        <m:r>
                          <a:rPr lang="en-US" sz="2200" i="1">
                            <a:latin typeface="Cambria Math"/>
                            <a:ea typeface="Cambria Math"/>
                          </a:rPr>
                          <m:t>&lt;</m:t>
                        </m:r>
                        <m:acc>
                          <m:accPr>
                            <m:chr m:val="̅"/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  <m:r>
                          <a:rPr lang="en-US" sz="2200" i="1">
                            <a:latin typeface="Cambria Math"/>
                            <a:ea typeface="Cambria Math"/>
                          </a:rPr>
                          <m:t>&lt;</m:t>
                        </m:r>
                        <m:r>
                          <a:rPr lang="en-US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𝜇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acc>
                              <m:accPr>
                                <m:chr m:val="̅"/>
                                <m:ctrlPr>
                                  <a:rPr lang="en-US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/>
                                  </a:rPr>
                                  <m:t>𝑋</m:t>
                                </m:r>
                              </m:e>
                            </m:acc>
                          </m:sub>
                        </m:sSub>
                      </m:e>
                    </m:d>
                  </m:oMath>
                </a14:m>
                <a:endParaRPr lang="en-US" sz="22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1519A8B-2F57-4DD4-8423-1E63C52F07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7293" y="3014645"/>
                <a:ext cx="8717414" cy="474489"/>
              </a:xfrm>
              <a:prstGeom prst="rect">
                <a:avLst/>
              </a:prstGeom>
              <a:blipFill>
                <a:blip r:embed="rId4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Picture 17">
            <a:extLst>
              <a:ext uri="{FF2B5EF4-FFF2-40B4-BE49-F238E27FC236}">
                <a16:creationId xmlns:a16="http://schemas.microsoft.com/office/drawing/2014/main" id="{62E165FD-B995-4188-B60D-30FF35FA5F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41735" y="3810507"/>
            <a:ext cx="5507475" cy="267945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7E22091-2C98-4FC3-9366-30417509B227}"/>
                  </a:ext>
                </a:extLst>
              </p:cNvPr>
              <p:cNvSpPr txBox="1"/>
              <p:nvPr/>
            </p:nvSpPr>
            <p:spPr>
              <a:xfrm>
                <a:off x="5006663" y="4792333"/>
                <a:ext cx="772466" cy="49244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b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2600" b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𝛔</m:t>
                          </m:r>
                        </m:e>
                        <m:sub>
                          <m:acc>
                            <m:accPr>
                              <m:chr m:val="̅"/>
                              <m:ctrlPr>
                                <a:rPr lang="en-US" sz="26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accPr>
                            <m:e>
                              <m:r>
                                <a:rPr lang="en-US" sz="2600" b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  <m:t>𝐗</m:t>
                              </m:r>
                            </m:e>
                          </m:acc>
                        </m:sub>
                      </m:sSub>
                    </m:oMath>
                  </m:oMathPara>
                </a14:m>
                <a:endParaRPr lang="en-US" sz="26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7E22091-2C98-4FC3-9366-30417509B2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6663" y="4792333"/>
                <a:ext cx="772466" cy="492443"/>
              </a:xfrm>
              <a:prstGeom prst="rect">
                <a:avLst/>
              </a:prstGeom>
              <a:blipFill>
                <a:blip r:embed="rId6"/>
                <a:stretch>
                  <a:fillRect l="-1613" b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F36FDAA-FFFE-414A-B69F-DE5F135345D4}"/>
                  </a:ext>
                </a:extLst>
              </p:cNvPr>
              <p:cNvSpPr txBox="1"/>
              <p:nvPr/>
            </p:nvSpPr>
            <p:spPr>
              <a:xfrm>
                <a:off x="6273736" y="4792333"/>
                <a:ext cx="772466" cy="49244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b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2600" b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𝛔</m:t>
                          </m:r>
                        </m:e>
                        <m:sub>
                          <m:acc>
                            <m:accPr>
                              <m:chr m:val="̅"/>
                              <m:ctrlPr>
                                <a:rPr lang="en-US" sz="26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accPr>
                            <m:e>
                              <m:r>
                                <a:rPr lang="en-US" sz="2600" b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  <m:t>𝐗</m:t>
                              </m:r>
                            </m:e>
                          </m:acc>
                        </m:sub>
                      </m:sSub>
                    </m:oMath>
                  </m:oMathPara>
                </a14:m>
                <a:endParaRPr lang="en-US" sz="26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F36FDAA-FFFE-414A-B69F-DE5F135345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3736" y="4792333"/>
                <a:ext cx="772466" cy="492443"/>
              </a:xfrm>
              <a:prstGeom prst="rect">
                <a:avLst/>
              </a:prstGeom>
              <a:blipFill>
                <a:blip r:embed="rId7"/>
                <a:stretch>
                  <a:fillRect l="-1613" b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tangle 20">
            <a:extLst>
              <a:ext uri="{FF2B5EF4-FFF2-40B4-BE49-F238E27FC236}">
                <a16:creationId xmlns:a16="http://schemas.microsoft.com/office/drawing/2014/main" id="{A967F98E-44DF-4968-86D1-D7770C4127D0}"/>
              </a:ext>
            </a:extLst>
          </p:cNvPr>
          <p:cNvSpPr/>
          <p:nvPr/>
        </p:nvSpPr>
        <p:spPr>
          <a:xfrm>
            <a:off x="4303884" y="5897224"/>
            <a:ext cx="3483656" cy="6210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46FEEBB-7952-4FBA-84A0-7688ED5C59BB}"/>
              </a:ext>
            </a:extLst>
          </p:cNvPr>
          <p:cNvCxnSpPr/>
          <p:nvPr/>
        </p:nvCxnSpPr>
        <p:spPr>
          <a:xfrm>
            <a:off x="4419590" y="5931222"/>
            <a:ext cx="0" cy="424959"/>
          </a:xfrm>
          <a:prstGeom prst="line">
            <a:avLst/>
          </a:prstGeom>
          <a:ln w="3175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851BB67-07D5-41D0-B989-9EEBBF7A0DF5}"/>
              </a:ext>
            </a:extLst>
          </p:cNvPr>
          <p:cNvCxnSpPr/>
          <p:nvPr/>
        </p:nvCxnSpPr>
        <p:spPr>
          <a:xfrm>
            <a:off x="7701024" y="5922723"/>
            <a:ext cx="0" cy="424959"/>
          </a:xfrm>
          <a:prstGeom prst="line">
            <a:avLst/>
          </a:prstGeom>
          <a:ln w="3175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791EAC1-1A8C-4516-A896-FABB8E65E20A}"/>
              </a:ext>
            </a:extLst>
          </p:cNvPr>
          <p:cNvCxnSpPr>
            <a:cxnSpLocks/>
          </p:cNvCxnSpPr>
          <p:nvPr/>
        </p:nvCxnSpPr>
        <p:spPr>
          <a:xfrm>
            <a:off x="4547366" y="6207757"/>
            <a:ext cx="3008435" cy="0"/>
          </a:xfrm>
          <a:prstGeom prst="straightConnector1">
            <a:avLst/>
          </a:prstGeom>
          <a:ln w="254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C3D02E3D-67A2-4701-8C5F-79E2AA91749E}"/>
              </a:ext>
            </a:extLst>
          </p:cNvPr>
          <p:cNvSpPr txBox="1"/>
          <p:nvPr/>
        </p:nvSpPr>
        <p:spPr>
          <a:xfrm>
            <a:off x="5633800" y="6302691"/>
            <a:ext cx="100420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95%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AE9CF9F-04DB-44E9-ABAA-D8CD5BC67065}"/>
                  </a:ext>
                </a:extLst>
              </p:cNvPr>
              <p:cNvSpPr txBox="1"/>
              <p:nvPr/>
            </p:nvSpPr>
            <p:spPr>
              <a:xfrm>
                <a:off x="8474713" y="5541174"/>
                <a:ext cx="605823" cy="49244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6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600" b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</m:acc>
                    </m:oMath>
                  </m:oMathPara>
                </a14:m>
                <a:endParaRPr lang="en-US" sz="26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AE9CF9F-04DB-44E9-ABAA-D8CD5BC670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4713" y="5541174"/>
                <a:ext cx="605823" cy="49244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BD0708F3-A6E9-4DB0-96A1-B6AEB3C82769}"/>
                  </a:ext>
                </a:extLst>
              </p:cNvPr>
              <p:cNvSpPr txBox="1"/>
              <p:nvPr/>
            </p:nvSpPr>
            <p:spPr>
              <a:xfrm>
                <a:off x="5006663" y="5533149"/>
                <a:ext cx="1987572" cy="49244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1" i="1" dirty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𝝁</m:t>
                      </m:r>
                    </m:oMath>
                  </m:oMathPara>
                </a14:m>
                <a:endParaRPr lang="en-US" sz="26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BD0708F3-A6E9-4DB0-96A1-B6AEB3C827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6663" y="5533149"/>
                <a:ext cx="1987572" cy="492443"/>
              </a:xfrm>
              <a:prstGeom prst="rect">
                <a:avLst/>
              </a:prstGeom>
              <a:blipFill>
                <a:blip r:embed="rId9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FB23FC19-6759-4423-951B-304F40B2CC7B}"/>
                  </a:ext>
                </a:extLst>
              </p:cNvPr>
              <p:cNvSpPr txBox="1"/>
              <p:nvPr/>
            </p:nvSpPr>
            <p:spPr>
              <a:xfrm>
                <a:off x="8683979" y="5289679"/>
                <a:ext cx="612257" cy="50298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600" b="1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600" b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</m:acc>
                    </m:oMath>
                  </m:oMathPara>
                </a14:m>
                <a:endParaRPr lang="en-US" sz="26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FB23FC19-6759-4423-951B-304F40B2CC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3979" y="5289679"/>
                <a:ext cx="612257" cy="50298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>
            <a:extLst>
              <a:ext uri="{FF2B5EF4-FFF2-40B4-BE49-F238E27FC236}">
                <a16:creationId xmlns:a16="http://schemas.microsoft.com/office/drawing/2014/main" id="{9BFF8940-E551-7419-F928-7FBD30B71929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82824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400" dirty="0"/>
              <a:t>Example 5 (from last time): Vending Machine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itle 1">
                <a:extLst>
                  <a:ext uri="{FF2B5EF4-FFF2-40B4-BE49-F238E27FC236}">
                    <a16:creationId xmlns:a16="http://schemas.microsoft.com/office/drawing/2014/main" id="{BCC1F747-D10A-D68F-0182-EC9FB98DFF0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891153"/>
                <a:ext cx="10515600" cy="743918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2400" i="1" dirty="0">
                    <a:solidFill>
                      <a:schemeClr val="bg1">
                        <a:lumMod val="50000"/>
                      </a:schemeClr>
                    </a:solidFill>
                  </a:rPr>
                  <a:t>… X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𝑖𝑠</m:t>
                    </m:r>
                    <m:r>
                      <a:rPr lang="en-US" sz="24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NOT</m:t>
                    </m:r>
                    <m:r>
                      <a:rPr lang="en-US" sz="24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𝑛𝑜𝑟𝑚𝑎𝑙𝑙𝑦</m:t>
                    </m:r>
                    <m:r>
                      <a:rPr lang="en-US" sz="24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dirty="0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𝑑𝑖𝑠𝑡𝑟𝑖𝑏𝑢𝑡𝑒𝑑</m:t>
                    </m:r>
                    <m:r>
                      <a:rPr lang="en-US" sz="2400" b="0" i="1" dirty="0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dirty="0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US" sz="2400" b="0" i="1" dirty="0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dirty="0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𝑤𝑒</m:t>
                    </m:r>
                    <m:r>
                      <a:rPr lang="en-US" sz="2400" b="0" i="1" dirty="0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dirty="0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𝑑𝑜</m:t>
                    </m:r>
                    <m:r>
                      <a:rPr lang="en-US" sz="2400" b="0" i="1" dirty="0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dirty="0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𝑛𝑜𝑡</m:t>
                    </m:r>
                    <m:r>
                      <a:rPr lang="en-US" sz="2400" b="0" i="1" dirty="0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dirty="0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𝑘𝑛𝑜𝑤</m:t>
                    </m:r>
                    <m:r>
                      <a:rPr lang="en-US" sz="2400" b="0" i="1" dirty="0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dirty="0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𝑡h𝑒</m:t>
                    </m:r>
                    <m:r>
                      <a:rPr lang="en-US" sz="2400" b="0" i="1" dirty="0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dirty="0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𝑑𝑖𝑠𝑡𝑟𝑖𝑏𝑢𝑡𝑖𝑜𝑛</m:t>
                    </m:r>
                    <m:r>
                      <a:rPr lang="en-US" sz="2400" b="0" i="1" dirty="0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2400" i="1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" name="Title 1">
                <a:extLst>
                  <a:ext uri="{FF2B5EF4-FFF2-40B4-BE49-F238E27FC236}">
                    <a16:creationId xmlns:a16="http://schemas.microsoft.com/office/drawing/2014/main" id="{BCC1F747-D10A-D68F-0182-EC9FB98DFF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891153"/>
                <a:ext cx="10515600" cy="743918"/>
              </a:xfrm>
              <a:prstGeom prst="rect">
                <a:avLst/>
              </a:prstGeom>
              <a:blipFill>
                <a:blip r:embed="rId11"/>
                <a:stretch>
                  <a:fillRect l="-965" t="-118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561985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8" name="Content Placeholder 5">
                <a:extLst>
                  <a:ext uri="{FF2B5EF4-FFF2-40B4-BE49-F238E27FC236}">
                    <a16:creationId xmlns:a16="http://schemas.microsoft.com/office/drawing/2014/main" id="{6DA46CAA-7F10-47C2-A0A4-ADCD9E85684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1" y="1370523"/>
                <a:ext cx="10741268" cy="3075269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274320" indent="-274320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SzPct val="95000"/>
                  <a:buFont typeface="Wingdings 2"/>
                  <a:buChar char=""/>
                  <a:defRPr kumimoji="0"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40080" indent="-246888" algn="l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85000"/>
                  <a:buFont typeface="Wingdings 2"/>
                  <a:buChar char=""/>
                  <a:defRPr kumimoji="0"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-246888" algn="l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 2"/>
                  <a:buChar char=""/>
                  <a:defRPr kumimoji="0"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188720" indent="-210312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SzPct val="65000"/>
                  <a:buFont typeface="Wingdings 2"/>
                  <a:buChar char="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10312" algn="l" rtl="0" eaLnBrk="1" latinLnBrk="0" hangingPunct="1">
                  <a:spcBef>
                    <a:spcPct val="20000"/>
                  </a:spcBef>
                  <a:buClr>
                    <a:schemeClr val="accent4"/>
                  </a:buClr>
                  <a:buSzPct val="65000"/>
                  <a:buFont typeface="Wingdings 2"/>
                  <a:buChar char="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37360" indent="-210312" algn="l" rtl="0" eaLnBrk="1" latinLnBrk="0" hangingPunct="1">
                  <a:spcBef>
                    <a:spcPct val="20000"/>
                  </a:spcBef>
                  <a:buClr>
                    <a:schemeClr val="accent5"/>
                  </a:buClr>
                  <a:buSzPct val="80000"/>
                  <a:buFont typeface="Wingdings 2"/>
                  <a:buChar char=""/>
                  <a:defRPr kumimoji="0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920240" indent="-182880" algn="l" rtl="0" eaLnBrk="1" latinLnBrk="0" hangingPunct="1">
                  <a:spcBef>
                    <a:spcPct val="20000"/>
                  </a:spcBef>
                  <a:buClr>
                    <a:schemeClr val="accent6"/>
                  </a:buClr>
                  <a:buSzPct val="80000"/>
                  <a:buFont typeface="Wingdings 2"/>
                  <a:buChar char=""/>
                  <a:defRPr kumimoji="0" sz="16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94560" indent="-182880" algn="l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Char char="•"/>
                  <a:defRPr kumimoji="0"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468880" indent="-182880" algn="l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Tx/>
                  <a:buChar char="•"/>
                  <a:defRPr kumimoji="0" sz="14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400" dirty="0">
                    <a:latin typeface="+mj-lt"/>
                  </a:rPr>
                  <a:t>If population mean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𝜇</m:t>
                    </m:r>
                  </m:oMath>
                </a14:m>
                <a:r>
                  <a:rPr lang="en-US" sz="2400" dirty="0">
                    <a:latin typeface="+mj-lt"/>
                  </a:rPr>
                  <a:t> is unknown, g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uess</m:t>
                    </m:r>
                    <m:r>
                      <a:rPr lang="en-US" sz="2400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a:rPr lang="en-US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𝜇</m:t>
                    </m:r>
                  </m:oMath>
                </a14:m>
                <a:r>
                  <a:rPr lang="en-US" sz="2400" dirty="0">
                    <a:latin typeface="+mj-lt"/>
                  </a:rPr>
                  <a:t> using what you know, the value of sample mean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</m:oMath>
                </a14:m>
                <a:r>
                  <a:rPr lang="en-US" sz="2400" dirty="0">
                    <a:latin typeface="+mj-lt"/>
                  </a:rPr>
                  <a:t>.</a:t>
                </a:r>
              </a:p>
              <a:p>
                <a:pPr marL="0" indent="0">
                  <a:buNone/>
                </a:pPr>
                <a:r>
                  <a:rPr lang="en-US" sz="2400" dirty="0">
                    <a:latin typeface="+mj-lt"/>
                  </a:rPr>
                  <a:t>Suppose for a random sample,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  <m:r>
                      <a:rPr lang="en-US" sz="2400" i="1">
                        <a:latin typeface="Cambria Math" panose="02040503050406030204" pitchFamily="18" charset="0"/>
                      </a:rPr>
                      <m:t>=258</m:t>
                    </m:r>
                  </m:oMath>
                </a14:m>
                <a:r>
                  <a:rPr lang="en-US" sz="2400" dirty="0">
                    <a:latin typeface="+mj-lt"/>
                  </a:rPr>
                  <a:t>:</a:t>
                </a:r>
              </a:p>
              <a:p>
                <a:endParaRPr lang="en-US" sz="2400" dirty="0">
                  <a:latin typeface="+mj-lt"/>
                </a:endParaRPr>
              </a:p>
            </p:txBody>
          </p:sp>
        </mc:Choice>
        <mc:Fallback xmlns="">
          <p:sp>
            <p:nvSpPr>
              <p:cNvPr id="28" name="Content Placeholder 5">
                <a:extLst>
                  <a:ext uri="{FF2B5EF4-FFF2-40B4-BE49-F238E27FC236}">
                    <a16:creationId xmlns:a16="http://schemas.microsoft.com/office/drawing/2014/main" id="{6DA46CAA-7F10-47C2-A0A4-ADCD9E8568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1" y="1370523"/>
                <a:ext cx="10741268" cy="3075269"/>
              </a:xfrm>
              <a:prstGeom prst="rect">
                <a:avLst/>
              </a:prstGeom>
              <a:blipFill>
                <a:blip r:embed="rId3"/>
                <a:stretch>
                  <a:fillRect l="-945" t="-16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A5DF38B-1899-40EE-B8ED-CB6796D33D52}"/>
                  </a:ext>
                </a:extLst>
              </p:cNvPr>
              <p:cNvSpPr txBox="1"/>
              <p:nvPr/>
            </p:nvSpPr>
            <p:spPr>
              <a:xfrm>
                <a:off x="2339470" y="3049203"/>
                <a:ext cx="8717414" cy="4744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dirty="0"/>
                  <a:t> </a:t>
                </a:r>
                <a14:m>
                  <m:oMath xmlns:m="http://schemas.openxmlformats.org/officeDocument/2006/math">
                    <m:r>
                      <a:rPr lang="en-US" sz="2200">
                        <a:latin typeface="Cambria Math" panose="02040503050406030204" pitchFamily="18" charset="0"/>
                      </a:rPr>
                      <m:t>95%=</m:t>
                    </m:r>
                    <m:r>
                      <a:rPr lang="en-US" sz="2200" i="1">
                        <a:latin typeface="Cambria Math"/>
                      </a:rPr>
                      <m:t>𝑃</m:t>
                    </m:r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𝜇</m:t>
                        </m:r>
                        <m:r>
                          <a:rPr lang="en-US" sz="2200" i="1">
                            <a:latin typeface="Cambria Math"/>
                            <a:ea typeface="Cambria Math"/>
                          </a:rPr>
                          <m:t>−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acc>
                              <m:accPr>
                                <m:chr m:val="̅"/>
                                <m:ctrlPr>
                                  <a:rPr lang="en-US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/>
                                  </a:rPr>
                                  <m:t>𝑋</m:t>
                                </m:r>
                              </m:e>
                            </m:acc>
                          </m:sub>
                        </m:sSub>
                        <m:r>
                          <a:rPr lang="en-US" sz="2200" i="1">
                            <a:latin typeface="Cambria Math"/>
                            <a:ea typeface="Cambria Math"/>
                          </a:rPr>
                          <m:t>&lt;</m:t>
                        </m:r>
                        <m:acc>
                          <m:accPr>
                            <m:chr m:val="̅"/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  <m:r>
                          <a:rPr lang="en-US" sz="2200" i="1">
                            <a:latin typeface="Cambria Math"/>
                            <a:ea typeface="Cambria Math"/>
                          </a:rPr>
                          <m:t>&lt;</m:t>
                        </m:r>
                        <m:r>
                          <a:rPr lang="en-US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𝜇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acc>
                              <m:accPr>
                                <m:chr m:val="̅"/>
                                <m:ctrlPr>
                                  <a:rPr lang="en-US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/>
                                  </a:rPr>
                                  <m:t>𝑋</m:t>
                                </m:r>
                              </m:e>
                            </m:acc>
                          </m:sub>
                        </m:sSub>
                      </m:e>
                    </m:d>
                  </m:oMath>
                </a14:m>
                <a:r>
                  <a:rPr lang="en-US" sz="2200" dirty="0"/>
                  <a:t> </a:t>
                </a:r>
                <a:r>
                  <a:rPr lang="en-US" sz="2200" dirty="0">
                    <a:solidFill>
                      <a:schemeClr val="bg1"/>
                    </a:solidFill>
                  </a:rPr>
                  <a:t>= </a:t>
                </a:r>
                <a14:m>
                  <m:oMath xmlns:m="http://schemas.openxmlformats.org/officeDocument/2006/math">
                    <m:r>
                      <a:rPr lang="en-US" sz="2200" i="1">
                        <a:solidFill>
                          <a:schemeClr val="bg1"/>
                        </a:solidFill>
                        <a:latin typeface="Cambria Math"/>
                      </a:rPr>
                      <m:t>𝑃</m:t>
                    </m:r>
                    <m:d>
                      <m:dPr>
                        <m:ctrlPr>
                          <a:rPr lang="en-US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248</m:t>
                        </m:r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&lt;</m:t>
                        </m:r>
                        <m:acc>
                          <m:accPr>
                            <m:chr m:val="̅"/>
                            <m:ctrlPr>
                              <a:rPr lang="en-US" sz="2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&lt;</m:t>
                        </m:r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  <m:t>268</m:t>
                        </m:r>
                      </m:e>
                    </m:d>
                  </m:oMath>
                </a14:m>
                <a:endParaRPr lang="en-US" sz="22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A5DF38B-1899-40EE-B8ED-CB6796D33D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9470" y="3049203"/>
                <a:ext cx="8717414" cy="474489"/>
              </a:xfrm>
              <a:prstGeom prst="rect">
                <a:avLst/>
              </a:prstGeom>
              <a:blipFill>
                <a:blip r:embed="rId4"/>
                <a:stretch>
                  <a:fillRect t="-2632" b="-210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802E091E-68CF-4C83-8F12-0FE2D090C0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41735" y="3810507"/>
            <a:ext cx="5507475" cy="267945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F8974EE-89B0-4D91-8B16-A701AC69C4B1}"/>
                  </a:ext>
                </a:extLst>
              </p:cNvPr>
              <p:cNvSpPr txBox="1"/>
              <p:nvPr/>
            </p:nvSpPr>
            <p:spPr>
              <a:xfrm>
                <a:off x="5006663" y="4792333"/>
                <a:ext cx="772466" cy="49244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b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2600" b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𝛔</m:t>
                          </m:r>
                        </m:e>
                        <m:sub>
                          <m:acc>
                            <m:accPr>
                              <m:chr m:val="̅"/>
                              <m:ctrlPr>
                                <a:rPr lang="en-US" sz="26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accPr>
                            <m:e>
                              <m:r>
                                <a:rPr lang="en-US" sz="2600" b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  <m:t>𝐗</m:t>
                              </m:r>
                            </m:e>
                          </m:acc>
                        </m:sub>
                      </m:sSub>
                    </m:oMath>
                  </m:oMathPara>
                </a14:m>
                <a:endParaRPr lang="en-US" sz="26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F8974EE-89B0-4D91-8B16-A701AC69C4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6663" y="4792333"/>
                <a:ext cx="772466" cy="492443"/>
              </a:xfrm>
              <a:prstGeom prst="rect">
                <a:avLst/>
              </a:prstGeom>
              <a:blipFill>
                <a:blip r:embed="rId6"/>
                <a:stretch>
                  <a:fillRect l="-1613" b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A618F46-DB8E-4B0F-91CC-5E92FAC33240}"/>
                  </a:ext>
                </a:extLst>
              </p:cNvPr>
              <p:cNvSpPr txBox="1"/>
              <p:nvPr/>
            </p:nvSpPr>
            <p:spPr>
              <a:xfrm>
                <a:off x="6273736" y="4792333"/>
                <a:ext cx="772466" cy="49244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b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2600" b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𝛔</m:t>
                          </m:r>
                        </m:e>
                        <m:sub>
                          <m:acc>
                            <m:accPr>
                              <m:chr m:val="̅"/>
                              <m:ctrlPr>
                                <a:rPr lang="en-US" sz="26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accPr>
                            <m:e>
                              <m:r>
                                <a:rPr lang="en-US" sz="2600" b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  <m:t>𝐗</m:t>
                              </m:r>
                            </m:e>
                          </m:acc>
                        </m:sub>
                      </m:sSub>
                    </m:oMath>
                  </m:oMathPara>
                </a14:m>
                <a:endParaRPr lang="en-US" sz="26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A618F46-DB8E-4B0F-91CC-5E92FAC332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3736" y="4792333"/>
                <a:ext cx="772466" cy="492443"/>
              </a:xfrm>
              <a:prstGeom prst="rect">
                <a:avLst/>
              </a:prstGeom>
              <a:blipFill>
                <a:blip r:embed="rId7"/>
                <a:stretch>
                  <a:fillRect l="-1613" b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5C71BDBE-D78E-420D-8280-0EBBB9673C3F}"/>
              </a:ext>
            </a:extLst>
          </p:cNvPr>
          <p:cNvSpPr/>
          <p:nvPr/>
        </p:nvSpPr>
        <p:spPr>
          <a:xfrm>
            <a:off x="4303884" y="5897224"/>
            <a:ext cx="3483656" cy="6210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B58D9B3-65E3-494F-9F09-5F9ADBD5AA86}"/>
              </a:ext>
            </a:extLst>
          </p:cNvPr>
          <p:cNvCxnSpPr/>
          <p:nvPr/>
        </p:nvCxnSpPr>
        <p:spPr>
          <a:xfrm>
            <a:off x="4419590" y="5931222"/>
            <a:ext cx="0" cy="424959"/>
          </a:xfrm>
          <a:prstGeom prst="line">
            <a:avLst/>
          </a:prstGeom>
          <a:ln w="3175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A55EA1B-7698-49D4-85B5-3E473555158D}"/>
              </a:ext>
            </a:extLst>
          </p:cNvPr>
          <p:cNvCxnSpPr/>
          <p:nvPr/>
        </p:nvCxnSpPr>
        <p:spPr>
          <a:xfrm>
            <a:off x="7701024" y="5922723"/>
            <a:ext cx="0" cy="424959"/>
          </a:xfrm>
          <a:prstGeom prst="line">
            <a:avLst/>
          </a:prstGeom>
          <a:ln w="3175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3A6F0D5-8E73-4C43-8526-FDAB52CD84B0}"/>
              </a:ext>
            </a:extLst>
          </p:cNvPr>
          <p:cNvCxnSpPr>
            <a:cxnSpLocks/>
          </p:cNvCxnSpPr>
          <p:nvPr/>
        </p:nvCxnSpPr>
        <p:spPr>
          <a:xfrm>
            <a:off x="4547366" y="6207757"/>
            <a:ext cx="3008435" cy="0"/>
          </a:xfrm>
          <a:prstGeom prst="straightConnector1">
            <a:avLst/>
          </a:prstGeom>
          <a:ln w="254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58F96479-6A09-4F22-94CF-16949C424855}"/>
              </a:ext>
            </a:extLst>
          </p:cNvPr>
          <p:cNvSpPr txBox="1"/>
          <p:nvPr/>
        </p:nvSpPr>
        <p:spPr>
          <a:xfrm>
            <a:off x="5633800" y="6302691"/>
            <a:ext cx="100420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95%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6C83625-8FE6-4F37-B359-AC257DAB2A6B}"/>
                  </a:ext>
                </a:extLst>
              </p:cNvPr>
              <p:cNvSpPr txBox="1"/>
              <p:nvPr/>
            </p:nvSpPr>
            <p:spPr>
              <a:xfrm>
                <a:off x="8474713" y="5541174"/>
                <a:ext cx="605823" cy="49244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6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600" b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</m:acc>
                    </m:oMath>
                  </m:oMathPara>
                </a14:m>
                <a:endParaRPr lang="en-US" sz="26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6C83625-8FE6-4F37-B359-AC257DAB2A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4713" y="5541174"/>
                <a:ext cx="605823" cy="49244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4A4F57D-3ED3-465E-B3EA-4DCE3A96F664}"/>
                  </a:ext>
                </a:extLst>
              </p:cNvPr>
              <p:cNvSpPr txBox="1"/>
              <p:nvPr/>
            </p:nvSpPr>
            <p:spPr>
              <a:xfrm>
                <a:off x="5006663" y="5533149"/>
                <a:ext cx="1987572" cy="49244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1" i="1" dirty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𝝁</m:t>
                      </m:r>
                    </m:oMath>
                  </m:oMathPara>
                </a14:m>
                <a:endParaRPr lang="en-US" sz="26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4A4F57D-3ED3-465E-B3EA-4DCE3A96F6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6663" y="5533149"/>
                <a:ext cx="1987572" cy="492443"/>
              </a:xfrm>
              <a:prstGeom prst="rect">
                <a:avLst/>
              </a:prstGeom>
              <a:blipFill>
                <a:blip r:embed="rId9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13A1E15C-3ED4-41AE-8B6B-FF54617DA296}"/>
                  </a:ext>
                </a:extLst>
              </p:cNvPr>
              <p:cNvSpPr txBox="1"/>
              <p:nvPr/>
            </p:nvSpPr>
            <p:spPr>
              <a:xfrm>
                <a:off x="8683979" y="5289679"/>
                <a:ext cx="612257" cy="50298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600" b="1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600" b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</m:acc>
                    </m:oMath>
                  </m:oMathPara>
                </a14:m>
                <a:endParaRPr lang="en-US" sz="26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13A1E15C-3ED4-41AE-8B6B-FF54617DA2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3979" y="5289679"/>
                <a:ext cx="612257" cy="50298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ectangle 24">
            <a:extLst>
              <a:ext uri="{FF2B5EF4-FFF2-40B4-BE49-F238E27FC236}">
                <a16:creationId xmlns:a16="http://schemas.microsoft.com/office/drawing/2014/main" id="{69A2ABFA-879F-4CC6-BBE1-B078DF690012}"/>
              </a:ext>
            </a:extLst>
          </p:cNvPr>
          <p:cNvSpPr/>
          <p:nvPr/>
        </p:nvSpPr>
        <p:spPr>
          <a:xfrm>
            <a:off x="3672840" y="3027937"/>
            <a:ext cx="274320" cy="452152"/>
          </a:xfrm>
          <a:prstGeom prst="rect">
            <a:avLst/>
          </a:prstGeom>
          <a:solidFill>
            <a:srgbClr val="00B05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9EB0C1A-3163-4412-8E05-CFB0A1236DB5}"/>
              </a:ext>
            </a:extLst>
          </p:cNvPr>
          <p:cNvSpPr/>
          <p:nvPr/>
        </p:nvSpPr>
        <p:spPr>
          <a:xfrm>
            <a:off x="5641969" y="3049202"/>
            <a:ext cx="274320" cy="452152"/>
          </a:xfrm>
          <a:prstGeom prst="rect">
            <a:avLst/>
          </a:prstGeom>
          <a:solidFill>
            <a:srgbClr val="00B05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F516EBB7-65B2-A2AA-7F83-1D03E6A3AD16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82824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400" dirty="0"/>
              <a:t>Example 5 (from last time): Vending Machine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itle 1">
                <a:extLst>
                  <a:ext uri="{FF2B5EF4-FFF2-40B4-BE49-F238E27FC236}">
                    <a16:creationId xmlns:a16="http://schemas.microsoft.com/office/drawing/2014/main" id="{0A944175-3F12-EB1D-B033-A8440C83420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891153"/>
                <a:ext cx="10515600" cy="743918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2400" i="1" dirty="0">
                    <a:solidFill>
                      <a:schemeClr val="bg1">
                        <a:lumMod val="50000"/>
                      </a:schemeClr>
                    </a:solidFill>
                  </a:rPr>
                  <a:t>… X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𝑖𝑠</m:t>
                    </m:r>
                    <m:r>
                      <a:rPr lang="en-US" sz="24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NOT</m:t>
                    </m:r>
                    <m:r>
                      <a:rPr lang="en-US" sz="24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𝑛𝑜𝑟𝑚𝑎𝑙𝑙𝑦</m:t>
                    </m:r>
                    <m:r>
                      <a:rPr lang="en-US" sz="24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dirty="0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𝑑𝑖𝑠𝑡𝑟𝑖𝑏𝑢𝑡𝑒𝑑</m:t>
                    </m:r>
                    <m:r>
                      <a:rPr lang="en-US" sz="2400" b="0" i="1" dirty="0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dirty="0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US" sz="2400" b="0" i="1" dirty="0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dirty="0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𝑤𝑒</m:t>
                    </m:r>
                    <m:r>
                      <a:rPr lang="en-US" sz="2400" b="0" i="1" dirty="0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dirty="0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𝑑𝑜</m:t>
                    </m:r>
                    <m:r>
                      <a:rPr lang="en-US" sz="2400" b="0" i="1" dirty="0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dirty="0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𝑛𝑜𝑡</m:t>
                    </m:r>
                    <m:r>
                      <a:rPr lang="en-US" sz="2400" b="0" i="1" dirty="0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dirty="0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𝑘𝑛𝑜𝑤</m:t>
                    </m:r>
                    <m:r>
                      <a:rPr lang="en-US" sz="2400" b="0" i="1" dirty="0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dirty="0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𝑡h𝑒</m:t>
                    </m:r>
                    <m:r>
                      <a:rPr lang="en-US" sz="2400" b="0" i="1" dirty="0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dirty="0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𝑑𝑖𝑠𝑡𝑟𝑖𝑏𝑢𝑡𝑖𝑜𝑛</m:t>
                    </m:r>
                    <m:r>
                      <a:rPr lang="en-US" sz="2400" b="0" i="1" dirty="0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2400" i="1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9" name="Title 1">
                <a:extLst>
                  <a:ext uri="{FF2B5EF4-FFF2-40B4-BE49-F238E27FC236}">
                    <a16:creationId xmlns:a16="http://schemas.microsoft.com/office/drawing/2014/main" id="{0A944175-3F12-EB1D-B033-A8440C8342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891153"/>
                <a:ext cx="10515600" cy="743918"/>
              </a:xfrm>
              <a:prstGeom prst="rect">
                <a:avLst/>
              </a:prstGeom>
              <a:blipFill>
                <a:blip r:embed="rId11"/>
                <a:stretch>
                  <a:fillRect l="-965" t="-118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ectangle 21">
            <a:extLst>
              <a:ext uri="{FF2B5EF4-FFF2-40B4-BE49-F238E27FC236}">
                <a16:creationId xmlns:a16="http://schemas.microsoft.com/office/drawing/2014/main" id="{C4A9BD30-2C56-E767-6CF1-88E815D377E3}"/>
              </a:ext>
            </a:extLst>
          </p:cNvPr>
          <p:cNvSpPr/>
          <p:nvPr/>
        </p:nvSpPr>
        <p:spPr>
          <a:xfrm>
            <a:off x="3304575" y="1423159"/>
            <a:ext cx="274320" cy="452152"/>
          </a:xfrm>
          <a:prstGeom prst="rect">
            <a:avLst/>
          </a:prstGeom>
          <a:solidFill>
            <a:srgbClr val="00B05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3C28B4A-B71F-10F1-6557-2928AD805281}"/>
              </a:ext>
            </a:extLst>
          </p:cNvPr>
          <p:cNvSpPr/>
          <p:nvPr/>
        </p:nvSpPr>
        <p:spPr>
          <a:xfrm>
            <a:off x="1659908" y="1726597"/>
            <a:ext cx="274320" cy="452152"/>
          </a:xfrm>
          <a:prstGeom prst="rect">
            <a:avLst/>
          </a:prstGeom>
          <a:solidFill>
            <a:srgbClr val="00B05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338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84516A-9790-5598-3FFD-F0C011964B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8" name="Content Placeholder 5">
                <a:extLst>
                  <a:ext uri="{FF2B5EF4-FFF2-40B4-BE49-F238E27FC236}">
                    <a16:creationId xmlns:a16="http://schemas.microsoft.com/office/drawing/2014/main" id="{D8D5C824-2C42-F4D6-3274-A40214F8B92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1" y="1370523"/>
                <a:ext cx="10741268" cy="3075269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274320" indent="-274320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SzPct val="95000"/>
                  <a:buFont typeface="Wingdings 2"/>
                  <a:buChar char=""/>
                  <a:defRPr kumimoji="0"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40080" indent="-246888" algn="l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85000"/>
                  <a:buFont typeface="Wingdings 2"/>
                  <a:buChar char=""/>
                  <a:defRPr kumimoji="0"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-246888" algn="l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 2"/>
                  <a:buChar char=""/>
                  <a:defRPr kumimoji="0"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188720" indent="-210312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SzPct val="65000"/>
                  <a:buFont typeface="Wingdings 2"/>
                  <a:buChar char="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10312" algn="l" rtl="0" eaLnBrk="1" latinLnBrk="0" hangingPunct="1">
                  <a:spcBef>
                    <a:spcPct val="20000"/>
                  </a:spcBef>
                  <a:buClr>
                    <a:schemeClr val="accent4"/>
                  </a:buClr>
                  <a:buSzPct val="65000"/>
                  <a:buFont typeface="Wingdings 2"/>
                  <a:buChar char="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37360" indent="-210312" algn="l" rtl="0" eaLnBrk="1" latinLnBrk="0" hangingPunct="1">
                  <a:spcBef>
                    <a:spcPct val="20000"/>
                  </a:spcBef>
                  <a:buClr>
                    <a:schemeClr val="accent5"/>
                  </a:buClr>
                  <a:buSzPct val="80000"/>
                  <a:buFont typeface="Wingdings 2"/>
                  <a:buChar char=""/>
                  <a:defRPr kumimoji="0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920240" indent="-182880" algn="l" rtl="0" eaLnBrk="1" latinLnBrk="0" hangingPunct="1">
                  <a:spcBef>
                    <a:spcPct val="20000"/>
                  </a:spcBef>
                  <a:buClr>
                    <a:schemeClr val="accent6"/>
                  </a:buClr>
                  <a:buSzPct val="80000"/>
                  <a:buFont typeface="Wingdings 2"/>
                  <a:buChar char=""/>
                  <a:defRPr kumimoji="0" sz="16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94560" indent="-182880" algn="l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Char char="•"/>
                  <a:defRPr kumimoji="0"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468880" indent="-182880" algn="l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Tx/>
                  <a:buChar char="•"/>
                  <a:defRPr kumimoji="0" sz="14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400" dirty="0">
                    <a:latin typeface="+mj-lt"/>
                  </a:rPr>
                  <a:t>If population mean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𝜇</m:t>
                    </m:r>
                  </m:oMath>
                </a14:m>
                <a:r>
                  <a:rPr lang="en-US" sz="2400" dirty="0">
                    <a:latin typeface="+mj-lt"/>
                  </a:rPr>
                  <a:t> is unknown, g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uess</m:t>
                    </m:r>
                    <m:r>
                      <a:rPr lang="en-US" sz="2400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a:rPr lang="en-US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𝜇</m:t>
                    </m:r>
                  </m:oMath>
                </a14:m>
                <a:r>
                  <a:rPr lang="en-US" sz="2400" dirty="0">
                    <a:latin typeface="+mj-lt"/>
                  </a:rPr>
                  <a:t> using what you know, the value of sample mean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</m:oMath>
                </a14:m>
                <a:r>
                  <a:rPr lang="en-US" sz="2400" dirty="0">
                    <a:latin typeface="+mj-lt"/>
                  </a:rPr>
                  <a:t>.</a:t>
                </a:r>
              </a:p>
              <a:p>
                <a:pPr marL="0" indent="0">
                  <a:buNone/>
                </a:pPr>
                <a:r>
                  <a:rPr lang="en-US" sz="2400" dirty="0">
                    <a:latin typeface="+mj-lt"/>
                  </a:rPr>
                  <a:t>Suppose for a random sample,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  <m:r>
                      <a:rPr lang="en-US" sz="2400" i="1">
                        <a:latin typeface="Cambria Math" panose="02040503050406030204" pitchFamily="18" charset="0"/>
                      </a:rPr>
                      <m:t>=258</m:t>
                    </m:r>
                  </m:oMath>
                </a14:m>
                <a:r>
                  <a:rPr lang="en-US" sz="2400" dirty="0">
                    <a:latin typeface="+mj-lt"/>
                  </a:rPr>
                  <a:t>:</a:t>
                </a:r>
              </a:p>
              <a:p>
                <a:endParaRPr lang="en-US" sz="2400" dirty="0">
                  <a:latin typeface="+mj-lt"/>
                </a:endParaRPr>
              </a:p>
            </p:txBody>
          </p:sp>
        </mc:Choice>
        <mc:Fallback xmlns="">
          <p:sp>
            <p:nvSpPr>
              <p:cNvPr id="28" name="Content Placeholder 5">
                <a:extLst>
                  <a:ext uri="{FF2B5EF4-FFF2-40B4-BE49-F238E27FC236}">
                    <a16:creationId xmlns:a16="http://schemas.microsoft.com/office/drawing/2014/main" id="{D8D5C824-2C42-F4D6-3274-A40214F8B9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1" y="1370523"/>
                <a:ext cx="10741268" cy="3075269"/>
              </a:xfrm>
              <a:prstGeom prst="rect">
                <a:avLst/>
              </a:prstGeom>
              <a:blipFill>
                <a:blip r:embed="rId3"/>
                <a:stretch>
                  <a:fillRect l="-945" t="-16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3D4C054E-E7DA-681B-E4C6-3054143C47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1735" y="3810507"/>
            <a:ext cx="5507475" cy="267945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41B283C-D5B6-7AF8-81B9-EDBDF710947A}"/>
                  </a:ext>
                </a:extLst>
              </p:cNvPr>
              <p:cNvSpPr txBox="1"/>
              <p:nvPr/>
            </p:nvSpPr>
            <p:spPr>
              <a:xfrm>
                <a:off x="5006663" y="4792333"/>
                <a:ext cx="772466" cy="49244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b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2600" b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𝛔</m:t>
                          </m:r>
                        </m:e>
                        <m:sub>
                          <m:acc>
                            <m:accPr>
                              <m:chr m:val="̅"/>
                              <m:ctrlPr>
                                <a:rPr lang="en-US" sz="26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accPr>
                            <m:e>
                              <m:r>
                                <a:rPr lang="en-US" sz="2600" b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  <m:t>𝐗</m:t>
                              </m:r>
                            </m:e>
                          </m:acc>
                        </m:sub>
                      </m:sSub>
                    </m:oMath>
                  </m:oMathPara>
                </a14:m>
                <a:endParaRPr lang="en-US" sz="26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41B283C-D5B6-7AF8-81B9-EDBDF71094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6663" y="4792333"/>
                <a:ext cx="772466" cy="492443"/>
              </a:xfrm>
              <a:prstGeom prst="rect">
                <a:avLst/>
              </a:prstGeom>
              <a:blipFill>
                <a:blip r:embed="rId5"/>
                <a:stretch>
                  <a:fillRect l="-1613" b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099E250-CCC7-815D-E1DD-F9C93E8CAC81}"/>
                  </a:ext>
                </a:extLst>
              </p:cNvPr>
              <p:cNvSpPr txBox="1"/>
              <p:nvPr/>
            </p:nvSpPr>
            <p:spPr>
              <a:xfrm>
                <a:off x="6273736" y="4792333"/>
                <a:ext cx="772466" cy="49244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b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2600" b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𝛔</m:t>
                          </m:r>
                        </m:e>
                        <m:sub>
                          <m:acc>
                            <m:accPr>
                              <m:chr m:val="̅"/>
                              <m:ctrlPr>
                                <a:rPr lang="en-US" sz="26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accPr>
                            <m:e>
                              <m:r>
                                <a:rPr lang="en-US" sz="2600" b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  <m:t>𝐗</m:t>
                              </m:r>
                            </m:e>
                          </m:acc>
                        </m:sub>
                      </m:sSub>
                    </m:oMath>
                  </m:oMathPara>
                </a14:m>
                <a:endParaRPr lang="en-US" sz="26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099E250-CCC7-815D-E1DD-F9C93E8CAC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3736" y="4792333"/>
                <a:ext cx="772466" cy="492443"/>
              </a:xfrm>
              <a:prstGeom prst="rect">
                <a:avLst/>
              </a:prstGeom>
              <a:blipFill>
                <a:blip r:embed="rId6"/>
                <a:stretch>
                  <a:fillRect l="-1613" b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834DB12F-46BA-740C-3FCE-BAEEFEC4E89F}"/>
              </a:ext>
            </a:extLst>
          </p:cNvPr>
          <p:cNvSpPr/>
          <p:nvPr/>
        </p:nvSpPr>
        <p:spPr>
          <a:xfrm>
            <a:off x="4303884" y="5897224"/>
            <a:ext cx="3483656" cy="6210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660F78E-3BD6-95F2-1901-00D62EB8F491}"/>
              </a:ext>
            </a:extLst>
          </p:cNvPr>
          <p:cNvCxnSpPr/>
          <p:nvPr/>
        </p:nvCxnSpPr>
        <p:spPr>
          <a:xfrm>
            <a:off x="4419590" y="5931222"/>
            <a:ext cx="0" cy="424959"/>
          </a:xfrm>
          <a:prstGeom prst="line">
            <a:avLst/>
          </a:prstGeom>
          <a:ln w="3175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332826C-BFCC-F33D-2CD9-078AEF733E7A}"/>
              </a:ext>
            </a:extLst>
          </p:cNvPr>
          <p:cNvCxnSpPr/>
          <p:nvPr/>
        </p:nvCxnSpPr>
        <p:spPr>
          <a:xfrm>
            <a:off x="7701024" y="5922723"/>
            <a:ext cx="0" cy="424959"/>
          </a:xfrm>
          <a:prstGeom prst="line">
            <a:avLst/>
          </a:prstGeom>
          <a:ln w="3175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2F31243-D4D2-D0B6-9B39-1F37C4BF3426}"/>
              </a:ext>
            </a:extLst>
          </p:cNvPr>
          <p:cNvCxnSpPr>
            <a:cxnSpLocks/>
          </p:cNvCxnSpPr>
          <p:nvPr/>
        </p:nvCxnSpPr>
        <p:spPr>
          <a:xfrm>
            <a:off x="4547366" y="6207757"/>
            <a:ext cx="3008435" cy="0"/>
          </a:xfrm>
          <a:prstGeom prst="straightConnector1">
            <a:avLst/>
          </a:prstGeom>
          <a:ln w="254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96BDF8DE-BBB5-237A-C0AC-83CDC6C57473}"/>
              </a:ext>
            </a:extLst>
          </p:cNvPr>
          <p:cNvSpPr txBox="1"/>
          <p:nvPr/>
        </p:nvSpPr>
        <p:spPr>
          <a:xfrm>
            <a:off x="5633800" y="6302691"/>
            <a:ext cx="100420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95%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FE8AAC6-AF6F-6134-8736-1A7807A32932}"/>
                  </a:ext>
                </a:extLst>
              </p:cNvPr>
              <p:cNvSpPr txBox="1"/>
              <p:nvPr/>
            </p:nvSpPr>
            <p:spPr>
              <a:xfrm>
                <a:off x="8474713" y="5541174"/>
                <a:ext cx="605823" cy="49244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6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600" b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</m:acc>
                    </m:oMath>
                  </m:oMathPara>
                </a14:m>
                <a:endParaRPr lang="en-US" sz="26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FE8AAC6-AF6F-6134-8736-1A7807A329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4713" y="5541174"/>
                <a:ext cx="605823" cy="49244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C7D381A-3F76-8C03-FCD4-DFD19514311A}"/>
                  </a:ext>
                </a:extLst>
              </p:cNvPr>
              <p:cNvSpPr txBox="1"/>
              <p:nvPr/>
            </p:nvSpPr>
            <p:spPr>
              <a:xfrm>
                <a:off x="5006663" y="5533149"/>
                <a:ext cx="1987572" cy="49244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1" i="1" dirty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𝝁</m:t>
                      </m:r>
                    </m:oMath>
                  </m:oMathPara>
                </a14:m>
                <a:endParaRPr lang="en-US" sz="26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C7D381A-3F76-8C03-FCD4-DFD1951431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6663" y="5533149"/>
                <a:ext cx="1987572" cy="492443"/>
              </a:xfrm>
              <a:prstGeom prst="rect">
                <a:avLst/>
              </a:prstGeom>
              <a:blipFill>
                <a:blip r:embed="rId8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B7B0831-AFC2-0B00-D2F2-B4F5A9F39E6B}"/>
                  </a:ext>
                </a:extLst>
              </p:cNvPr>
              <p:cNvSpPr txBox="1"/>
              <p:nvPr/>
            </p:nvSpPr>
            <p:spPr>
              <a:xfrm>
                <a:off x="8683979" y="5289679"/>
                <a:ext cx="612257" cy="50298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600" b="1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600" b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</m:acc>
                    </m:oMath>
                  </m:oMathPara>
                </a14:m>
                <a:endParaRPr lang="en-US" sz="26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B7B0831-AFC2-0B00-D2F2-B4F5A9F39E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3979" y="5289679"/>
                <a:ext cx="612257" cy="50298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itle 1">
            <a:extLst>
              <a:ext uri="{FF2B5EF4-FFF2-40B4-BE49-F238E27FC236}">
                <a16:creationId xmlns:a16="http://schemas.microsoft.com/office/drawing/2014/main" id="{2ECB3D50-1126-AE6A-14CA-3770B537453D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82824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400" dirty="0"/>
              <a:t>Example 5 (from last time): Vending Machine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itle 1">
                <a:extLst>
                  <a:ext uri="{FF2B5EF4-FFF2-40B4-BE49-F238E27FC236}">
                    <a16:creationId xmlns:a16="http://schemas.microsoft.com/office/drawing/2014/main" id="{92F4B7DE-441B-30CC-DB24-34E9744AF02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891153"/>
                <a:ext cx="10515600" cy="743918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2400" i="1" dirty="0">
                    <a:solidFill>
                      <a:schemeClr val="bg1">
                        <a:lumMod val="50000"/>
                      </a:schemeClr>
                    </a:solidFill>
                  </a:rPr>
                  <a:t>… X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𝑖𝑠</m:t>
                    </m:r>
                    <m:r>
                      <a:rPr lang="en-US" sz="24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NOT</m:t>
                    </m:r>
                    <m:r>
                      <a:rPr lang="en-US" sz="24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𝑛𝑜𝑟𝑚𝑎𝑙𝑙𝑦</m:t>
                    </m:r>
                    <m:r>
                      <a:rPr lang="en-US" sz="24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dirty="0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𝑑𝑖𝑠𝑡𝑟𝑖𝑏𝑢𝑡𝑒𝑑</m:t>
                    </m:r>
                    <m:r>
                      <a:rPr lang="en-US" sz="2400" b="0" i="1" dirty="0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dirty="0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US" sz="2400" b="0" i="1" dirty="0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dirty="0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𝑤𝑒</m:t>
                    </m:r>
                    <m:r>
                      <a:rPr lang="en-US" sz="2400" b="0" i="1" dirty="0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dirty="0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𝑑𝑜</m:t>
                    </m:r>
                    <m:r>
                      <a:rPr lang="en-US" sz="2400" b="0" i="1" dirty="0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dirty="0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𝑛𝑜𝑡</m:t>
                    </m:r>
                    <m:r>
                      <a:rPr lang="en-US" sz="2400" b="0" i="1" dirty="0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dirty="0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𝑘𝑛𝑜𝑤</m:t>
                    </m:r>
                    <m:r>
                      <a:rPr lang="en-US" sz="2400" b="0" i="1" dirty="0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dirty="0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𝑡h𝑒</m:t>
                    </m:r>
                    <m:r>
                      <a:rPr lang="en-US" sz="2400" b="0" i="1" dirty="0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dirty="0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𝑑𝑖𝑠𝑡𝑟𝑖𝑏𝑢𝑡𝑖𝑜𝑛</m:t>
                    </m:r>
                    <m:r>
                      <a:rPr lang="en-US" sz="2400" b="0" i="1" dirty="0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2400" i="1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9" name="Title 1">
                <a:extLst>
                  <a:ext uri="{FF2B5EF4-FFF2-40B4-BE49-F238E27FC236}">
                    <a16:creationId xmlns:a16="http://schemas.microsoft.com/office/drawing/2014/main" id="{92F4B7DE-441B-30CC-DB24-34E9744AF0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891153"/>
                <a:ext cx="10515600" cy="743918"/>
              </a:xfrm>
              <a:prstGeom prst="rect">
                <a:avLst/>
              </a:prstGeom>
              <a:blipFill>
                <a:blip r:embed="rId10"/>
                <a:stretch>
                  <a:fillRect l="-965" t="-118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ectangle 21">
            <a:extLst>
              <a:ext uri="{FF2B5EF4-FFF2-40B4-BE49-F238E27FC236}">
                <a16:creationId xmlns:a16="http://schemas.microsoft.com/office/drawing/2014/main" id="{F3820788-3D4B-A922-F0C6-3C4DE8697337}"/>
              </a:ext>
            </a:extLst>
          </p:cNvPr>
          <p:cNvSpPr/>
          <p:nvPr/>
        </p:nvSpPr>
        <p:spPr>
          <a:xfrm>
            <a:off x="3304575" y="1423159"/>
            <a:ext cx="274320" cy="452152"/>
          </a:xfrm>
          <a:prstGeom prst="rect">
            <a:avLst/>
          </a:prstGeom>
          <a:solidFill>
            <a:srgbClr val="00B05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3AE7DB5-1152-0EC0-4E53-2C2C9AE7F2DF}"/>
              </a:ext>
            </a:extLst>
          </p:cNvPr>
          <p:cNvSpPr/>
          <p:nvPr/>
        </p:nvSpPr>
        <p:spPr>
          <a:xfrm>
            <a:off x="1659908" y="1726597"/>
            <a:ext cx="274320" cy="452152"/>
          </a:xfrm>
          <a:prstGeom prst="rect">
            <a:avLst/>
          </a:prstGeom>
          <a:solidFill>
            <a:srgbClr val="00B05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8164038-7E7F-256B-C551-74DEBEC1A7D1}"/>
                  </a:ext>
                </a:extLst>
              </p:cNvPr>
              <p:cNvSpPr txBox="1"/>
              <p:nvPr/>
            </p:nvSpPr>
            <p:spPr>
              <a:xfrm>
                <a:off x="2339470" y="3049203"/>
                <a:ext cx="8717414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dirty="0"/>
                  <a:t> </a:t>
                </a:r>
                <a14:m>
                  <m:oMath xmlns:m="http://schemas.openxmlformats.org/officeDocument/2006/math">
                    <m:r>
                      <a:rPr lang="en-US" sz="2200">
                        <a:latin typeface="Cambria Math" panose="02040503050406030204" pitchFamily="18" charset="0"/>
                      </a:rPr>
                      <m:t>95%=</m:t>
                    </m:r>
                    <m:r>
                      <a:rPr lang="en-US" sz="2200" i="1">
                        <a:latin typeface="Cambria Math"/>
                      </a:rPr>
                      <m:t>𝑃</m:t>
                    </m:r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258</m:t>
                        </m:r>
                        <m:r>
                          <a:rPr lang="en-US" sz="2200" i="1">
                            <a:latin typeface="Cambria Math"/>
                            <a:ea typeface="Cambria Math"/>
                          </a:rPr>
                          <m:t>−</m:t>
                        </m:r>
                        <m:r>
                          <a:rPr lang="en-US" sz="2200" i="1">
                            <a:solidFill>
                              <a:srgbClr val="FF0000"/>
                            </a:solidFill>
                            <a:latin typeface="Cambria Math"/>
                            <a:ea typeface="Cambria Math"/>
                          </a:rPr>
                          <m:t>2</m:t>
                        </m:r>
                        <m:r>
                          <a:rPr lang="en-US" sz="2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×5</m:t>
                        </m:r>
                        <m:r>
                          <a:rPr lang="en-US" sz="2200" i="1">
                            <a:latin typeface="Cambria Math"/>
                            <a:ea typeface="Cambria Math"/>
                          </a:rPr>
                          <m:t>&lt;</m:t>
                        </m:r>
                        <m:acc>
                          <m:accPr>
                            <m:chr m:val="̅"/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  <m:r>
                          <a:rPr lang="en-US" sz="2200" i="1">
                            <a:latin typeface="Cambria Math"/>
                            <a:ea typeface="Cambria Math"/>
                          </a:rPr>
                          <m:t>&lt;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258+</m:t>
                        </m:r>
                        <m:r>
                          <a:rPr lang="en-US" sz="2200" i="1">
                            <a:solidFill>
                              <a:srgbClr val="FF0000"/>
                            </a:solidFill>
                            <a:latin typeface="Cambria Math"/>
                            <a:ea typeface="Cambria Math"/>
                          </a:rPr>
                          <m:t>2</m:t>
                        </m:r>
                        <m:r>
                          <a:rPr lang="en-US" sz="2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×5</m:t>
                        </m:r>
                      </m:e>
                    </m:d>
                  </m:oMath>
                </a14:m>
                <a:r>
                  <a:rPr lang="en-US" sz="2200" dirty="0"/>
                  <a:t> =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/>
                      </a:rPr>
                      <m:t>𝑃</m:t>
                    </m:r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248</m:t>
                        </m:r>
                        <m:r>
                          <a:rPr lang="en-US" sz="2200" i="1">
                            <a:latin typeface="Cambria Math"/>
                            <a:ea typeface="Cambria Math"/>
                          </a:rPr>
                          <m:t>&lt;</m:t>
                        </m:r>
                        <m:acc>
                          <m:accPr>
                            <m:chr m:val="̅"/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  <m:r>
                          <a:rPr lang="en-US" sz="2200" i="1">
                            <a:latin typeface="Cambria Math"/>
                            <a:ea typeface="Cambria Math"/>
                          </a:rPr>
                          <m:t>&lt;</m:t>
                        </m:r>
                        <m:r>
                          <a:rPr lang="en-US" sz="2200" i="1">
                            <a:latin typeface="Cambria Math" panose="02040503050406030204" pitchFamily="18" charset="0"/>
                            <a:ea typeface="Cambria Math"/>
                          </a:rPr>
                          <m:t>268</m:t>
                        </m:r>
                      </m:e>
                    </m:d>
                  </m:oMath>
                </a14:m>
                <a:endParaRPr lang="en-US" sz="22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8164038-7E7F-256B-C551-74DEBEC1A7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9470" y="3049203"/>
                <a:ext cx="8717414" cy="430887"/>
              </a:xfrm>
              <a:prstGeom prst="rect">
                <a:avLst/>
              </a:prstGeom>
              <a:blipFill>
                <a:blip r:embed="rId11"/>
                <a:stretch>
                  <a:fillRect t="-8571" b="-2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0F1F0C81-0D37-96D5-DBAE-44350A9713A5}"/>
              </a:ext>
            </a:extLst>
          </p:cNvPr>
          <p:cNvSpPr/>
          <p:nvPr/>
        </p:nvSpPr>
        <p:spPr>
          <a:xfrm>
            <a:off x="3667989" y="3047493"/>
            <a:ext cx="525941" cy="452152"/>
          </a:xfrm>
          <a:prstGeom prst="rect">
            <a:avLst/>
          </a:prstGeom>
          <a:solidFill>
            <a:srgbClr val="00B05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E6F025F-E507-86B5-8F55-6BE2C76561DF}"/>
              </a:ext>
            </a:extLst>
          </p:cNvPr>
          <p:cNvSpPr/>
          <p:nvPr/>
        </p:nvSpPr>
        <p:spPr>
          <a:xfrm>
            <a:off x="5932501" y="3058971"/>
            <a:ext cx="525941" cy="452152"/>
          </a:xfrm>
          <a:prstGeom prst="rect">
            <a:avLst/>
          </a:prstGeom>
          <a:solidFill>
            <a:srgbClr val="00B05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B0CBB09-AABD-899E-602F-1826989AD6A0}"/>
              </a:ext>
            </a:extLst>
          </p:cNvPr>
          <p:cNvSpPr/>
          <p:nvPr/>
        </p:nvSpPr>
        <p:spPr>
          <a:xfrm>
            <a:off x="4669808" y="2161098"/>
            <a:ext cx="1185869" cy="452152"/>
          </a:xfrm>
          <a:prstGeom prst="rect">
            <a:avLst/>
          </a:prstGeom>
          <a:solidFill>
            <a:srgbClr val="00B05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456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Times New Roman-Arial">
      <a:majorFont>
        <a:latin typeface="Times New Roman" panose="02020603050405020304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2323</TotalTime>
  <Words>5600</Words>
  <Application>Microsoft Macintosh PowerPoint</Application>
  <PresentationFormat>Widescreen</PresentationFormat>
  <Paragraphs>1100</Paragraphs>
  <Slides>69</Slides>
  <Notes>58</Notes>
  <HiddenSlides>0</HiddenSlides>
  <MMClips>0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82" baseType="lpstr">
      <vt:lpstr>DengXian</vt:lpstr>
      <vt:lpstr>宋体</vt:lpstr>
      <vt:lpstr>Aptos</vt:lpstr>
      <vt:lpstr>Arial</vt:lpstr>
      <vt:lpstr>Calibri</vt:lpstr>
      <vt:lpstr>Cambria</vt:lpstr>
      <vt:lpstr>Cambria Math</vt:lpstr>
      <vt:lpstr>Symbol</vt:lpstr>
      <vt:lpstr>Times New Roman</vt:lpstr>
      <vt:lpstr>Verdana</vt:lpstr>
      <vt:lpstr>Wingdings</vt:lpstr>
      <vt:lpstr>Office Theme</vt:lpstr>
      <vt:lpstr>Equation</vt:lpstr>
      <vt:lpstr>Confidence Intervals</vt:lpstr>
      <vt:lpstr>But how do we learn about the population?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Weidman, Taylor J.</dc:creator>
  <cp:lastModifiedBy>Weidman, Taylor J.</cp:lastModifiedBy>
  <cp:revision>221</cp:revision>
  <dcterms:created xsi:type="dcterms:W3CDTF">2024-10-17T12:57:03Z</dcterms:created>
  <dcterms:modified xsi:type="dcterms:W3CDTF">2024-11-14T18:37:26Z</dcterms:modified>
</cp:coreProperties>
</file>